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6" r:id="rId2"/>
    <p:sldId id="258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2" r:id="rId15"/>
    <p:sldId id="273" r:id="rId16"/>
    <p:sldId id="274" r:id="rId17"/>
    <p:sldId id="275" r:id="rId1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3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10.vml.rels><?xml version="1.0" encoding="UTF-8" standalone="yes"?>
<Relationships xmlns="http://schemas.openxmlformats.org/package/2006/relationships"><Relationship Id="rId2" Type="http://schemas.openxmlformats.org/officeDocument/2006/relationships/image" Target="../media/image29.wmf"/><Relationship Id="rId1" Type="http://schemas.openxmlformats.org/officeDocument/2006/relationships/image" Target="../media/image28.wmf"/></Relationships>
</file>

<file path=ppt/drawings/_rels/vmlDrawing11.vml.rels><?xml version="1.0" encoding="UTF-8" standalone="yes"?>
<Relationships xmlns="http://schemas.openxmlformats.org/package/2006/relationships"><Relationship Id="rId2" Type="http://schemas.openxmlformats.org/officeDocument/2006/relationships/image" Target="../media/image31.wmf"/><Relationship Id="rId1" Type="http://schemas.openxmlformats.org/officeDocument/2006/relationships/image" Target="../media/image30.w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33.wmf"/><Relationship Id="rId2" Type="http://schemas.openxmlformats.org/officeDocument/2006/relationships/image" Target="../media/image32.wmf"/><Relationship Id="rId1" Type="http://schemas.openxmlformats.org/officeDocument/2006/relationships/image" Target="../media/image31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36.wmf"/><Relationship Id="rId2" Type="http://schemas.openxmlformats.org/officeDocument/2006/relationships/image" Target="../media/image35.wmf"/><Relationship Id="rId1" Type="http://schemas.openxmlformats.org/officeDocument/2006/relationships/image" Target="../media/image34.w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39.wmf"/><Relationship Id="rId2" Type="http://schemas.openxmlformats.org/officeDocument/2006/relationships/image" Target="../media/image38.wmf"/><Relationship Id="rId1" Type="http://schemas.openxmlformats.org/officeDocument/2006/relationships/image" Target="../media/image37.wmf"/><Relationship Id="rId4" Type="http://schemas.openxmlformats.org/officeDocument/2006/relationships/image" Target="../media/image40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4.wmf"/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6.wmf"/><Relationship Id="rId1" Type="http://schemas.openxmlformats.org/officeDocument/2006/relationships/image" Target="../media/image5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9.wmf"/><Relationship Id="rId2" Type="http://schemas.openxmlformats.org/officeDocument/2006/relationships/image" Target="../media/image8.wmf"/><Relationship Id="rId1" Type="http://schemas.openxmlformats.org/officeDocument/2006/relationships/image" Target="../media/image7.wmf"/><Relationship Id="rId5" Type="http://schemas.openxmlformats.org/officeDocument/2006/relationships/image" Target="../media/image11.wmf"/><Relationship Id="rId4" Type="http://schemas.openxmlformats.org/officeDocument/2006/relationships/image" Target="../media/image10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14.wmf"/><Relationship Id="rId2" Type="http://schemas.openxmlformats.org/officeDocument/2006/relationships/image" Target="../media/image13.wmf"/><Relationship Id="rId1" Type="http://schemas.openxmlformats.org/officeDocument/2006/relationships/image" Target="../media/image12.wmf"/><Relationship Id="rId4" Type="http://schemas.openxmlformats.org/officeDocument/2006/relationships/image" Target="../media/image15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6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19.wmf"/><Relationship Id="rId2" Type="http://schemas.openxmlformats.org/officeDocument/2006/relationships/image" Target="../media/image18.wmf"/><Relationship Id="rId1" Type="http://schemas.openxmlformats.org/officeDocument/2006/relationships/image" Target="../media/image17.wmf"/><Relationship Id="rId4" Type="http://schemas.openxmlformats.org/officeDocument/2006/relationships/image" Target="../media/image20.wmf"/></Relationships>
</file>

<file path=ppt/drawings/_rels/vmlDrawing8.vml.rels><?xml version="1.0" encoding="UTF-8" standalone="yes"?>
<Relationships xmlns="http://schemas.openxmlformats.org/package/2006/relationships"><Relationship Id="rId3" Type="http://schemas.openxmlformats.org/officeDocument/2006/relationships/image" Target="../media/image23.wmf"/><Relationship Id="rId2" Type="http://schemas.openxmlformats.org/officeDocument/2006/relationships/image" Target="../media/image22.wmf"/><Relationship Id="rId1" Type="http://schemas.openxmlformats.org/officeDocument/2006/relationships/image" Target="../media/image21.wmf"/><Relationship Id="rId4" Type="http://schemas.openxmlformats.org/officeDocument/2006/relationships/image" Target="../media/image24.wmf"/></Relationships>
</file>

<file path=ppt/drawings/_rels/vmlDrawing9.vml.rels><?xml version="1.0" encoding="UTF-8" standalone="yes"?>
<Relationships xmlns="http://schemas.openxmlformats.org/package/2006/relationships"><Relationship Id="rId3" Type="http://schemas.openxmlformats.org/officeDocument/2006/relationships/image" Target="../media/image27.wmf"/><Relationship Id="rId2" Type="http://schemas.openxmlformats.org/officeDocument/2006/relationships/image" Target="../media/image26.wmf"/><Relationship Id="rId1" Type="http://schemas.openxmlformats.org/officeDocument/2006/relationships/image" Target="../media/image25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40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613032-72FD-4C1D-883D-F2C230BB138A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C74C10-00E3-49A6-81AB-42EFAC78362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C74C10-00E3-49A6-81AB-42EFAC783620}" type="slidenum">
              <a:rPr lang="ru-RU" smtClean="0"/>
              <a:t>1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E3015B0-7A5B-4BF9-8819-9DDACD948B1B}" type="slidenum">
              <a:rPr lang="ru-RU"/>
              <a:pPr/>
              <a:t>3</a:t>
            </a:fld>
            <a:endParaRPr lang="ru-RU"/>
          </a:p>
        </p:txBody>
      </p:sp>
      <p:sp>
        <p:nvSpPr>
          <p:cNvPr id="13315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BA3D12F-20A5-4CED-9D63-06778F44ACCC}" type="slidenum">
              <a:rPr lang="ru-RU"/>
              <a:pPr/>
              <a:t>4</a:t>
            </a:fld>
            <a:endParaRPr lang="ru-RU"/>
          </a:p>
        </p:txBody>
      </p:sp>
      <p:sp>
        <p:nvSpPr>
          <p:cNvPr id="14339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4992176-154E-4011-8390-537BDD63D057}" type="slidenum">
              <a:rPr lang="ru-RU"/>
              <a:pPr/>
              <a:t>5</a:t>
            </a:fld>
            <a:endParaRPr lang="ru-RU"/>
          </a:p>
        </p:txBody>
      </p:sp>
      <p:sp>
        <p:nvSpPr>
          <p:cNvPr id="15363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14.12.2023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6" Type="http://schemas.openxmlformats.org/officeDocument/2006/relationships/oleObject" Target="../embeddings/oleObject24.bin"/><Relationship Id="rId5" Type="http://schemas.openxmlformats.org/officeDocument/2006/relationships/oleObject" Target="../embeddings/oleObject23.bin"/><Relationship Id="rId4" Type="http://schemas.openxmlformats.org/officeDocument/2006/relationships/oleObject" Target="../embeddings/oleObject22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5" Type="http://schemas.openxmlformats.org/officeDocument/2006/relationships/oleObject" Target="../embeddings/oleObject27.bin"/><Relationship Id="rId4" Type="http://schemas.openxmlformats.org/officeDocument/2006/relationships/oleObject" Target="../embeddings/oleObject26.bin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4" Type="http://schemas.openxmlformats.org/officeDocument/2006/relationships/oleObject" Target="../embeddings/oleObject29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1.vml"/><Relationship Id="rId4" Type="http://schemas.openxmlformats.org/officeDocument/2006/relationships/oleObject" Target="../embeddings/oleObject31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Relationship Id="rId5" Type="http://schemas.openxmlformats.org/officeDocument/2006/relationships/oleObject" Target="../embeddings/oleObject34.bin"/><Relationship Id="rId4" Type="http://schemas.openxmlformats.org/officeDocument/2006/relationships/oleObject" Target="../embeddings/oleObject33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3.vml"/><Relationship Id="rId5" Type="http://schemas.openxmlformats.org/officeDocument/2006/relationships/oleObject" Target="../embeddings/oleObject37.bin"/><Relationship Id="rId4" Type="http://schemas.openxmlformats.org/officeDocument/2006/relationships/oleObject" Target="../embeddings/oleObject36.bin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8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41.bin"/><Relationship Id="rId5" Type="http://schemas.openxmlformats.org/officeDocument/2006/relationships/oleObject" Target="../embeddings/oleObject40.bin"/><Relationship Id="rId4" Type="http://schemas.openxmlformats.org/officeDocument/2006/relationships/oleObject" Target="../embeddings/oleObject39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2.bin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4.bin"/><Relationship Id="rId4" Type="http://schemas.openxmlformats.org/officeDocument/2006/relationships/oleObject" Target="../embeddings/oleObject3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5" Type="http://schemas.openxmlformats.org/officeDocument/2006/relationships/oleObject" Target="../embeddings/oleObject6.bin"/><Relationship Id="rId4" Type="http://schemas.openxmlformats.org/officeDocument/2006/relationships/oleObject" Target="../embeddings/oleObject5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1.bin"/><Relationship Id="rId3" Type="http://schemas.openxmlformats.org/officeDocument/2006/relationships/notesSlide" Target="../notesSlides/notesSlide4.xml"/><Relationship Id="rId7" Type="http://schemas.openxmlformats.org/officeDocument/2006/relationships/oleObject" Target="../embeddings/oleObject1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9.bin"/><Relationship Id="rId5" Type="http://schemas.openxmlformats.org/officeDocument/2006/relationships/oleObject" Target="../embeddings/oleObject8.bin"/><Relationship Id="rId4" Type="http://schemas.openxmlformats.org/officeDocument/2006/relationships/oleObject" Target="../embeddings/oleObject7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2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15.bin"/><Relationship Id="rId5" Type="http://schemas.openxmlformats.org/officeDocument/2006/relationships/oleObject" Target="../embeddings/oleObject14.bin"/><Relationship Id="rId4" Type="http://schemas.openxmlformats.org/officeDocument/2006/relationships/oleObject" Target="../embeddings/oleObject13.bin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20.bin"/><Relationship Id="rId5" Type="http://schemas.openxmlformats.org/officeDocument/2006/relationships/oleObject" Target="../embeddings/oleObject19.bin"/><Relationship Id="rId4" Type="http://schemas.openxmlformats.org/officeDocument/2006/relationships/oleObject" Target="../embeddings/oleObject18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Р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ешения  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систем линейных уравнений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Преподаватель </a:t>
            </a:r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Кошкарова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М.В.</a:t>
            </a:r>
          </a:p>
          <a:p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Чебаркульский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профессиональный техникум»</a:t>
            </a:r>
            <a:endParaRPr lang="ru-RU" sz="2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3080" name="Text Box 8"/>
          <p:cNvSpPr txBox="1">
            <a:spLocks noChangeArrowheads="1"/>
          </p:cNvSpPr>
          <p:nvPr/>
        </p:nvSpPr>
        <p:spPr bwMode="auto">
          <a:xfrm>
            <a:off x="323850" y="765175"/>
            <a:ext cx="8494713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Задача 1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Решить систему уравнений</a:t>
            </a:r>
          </a:p>
        </p:txBody>
      </p:sp>
      <p:sp>
        <p:nvSpPr>
          <p:cNvPr id="3081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395288" y="1341438"/>
          <a:ext cx="3168650" cy="1223962"/>
        </p:xfrm>
        <a:graphic>
          <a:graphicData uri="http://schemas.openxmlformats.org/presentationml/2006/ole">
            <p:oleObj spid="_x0000_s10242" name="Формула" r:id="rId3" imgW="1117440" imgH="431640" progId="Equation.3">
              <p:embed/>
            </p:oleObj>
          </a:graphicData>
        </a:graphic>
      </p:graphicFrame>
      <p:sp>
        <p:nvSpPr>
          <p:cNvPr id="3082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3083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3084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3" name="TextBox 12"/>
          <p:cNvSpPr txBox="1">
            <a:spLocks noChangeArrowheads="1"/>
          </p:cNvSpPr>
          <p:nvPr/>
        </p:nvSpPr>
        <p:spPr bwMode="auto">
          <a:xfrm>
            <a:off x="3924300" y="1268413"/>
            <a:ext cx="4608513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Вернемся в систему, записав одно из исходных уравнений и полученное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значение </a:t>
            </a:r>
            <a:r>
              <a:rPr lang="en-US" sz="2400" i="1" dirty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2400" i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2" name="Object 3"/>
          <p:cNvGraphicFramePr>
            <a:graphicFrameLocks noChangeAspect="1"/>
          </p:cNvGraphicFramePr>
          <p:nvPr/>
        </p:nvGraphicFramePr>
        <p:xfrm>
          <a:off x="539750" y="2708275"/>
          <a:ext cx="3168650" cy="1223963"/>
        </p:xfrm>
        <a:graphic>
          <a:graphicData uri="http://schemas.openxmlformats.org/presentationml/2006/ole">
            <p:oleObj spid="_x0000_s10243" name="Формула" r:id="rId4" imgW="1117440" imgH="431640" progId="Equation.3">
              <p:embed/>
            </p:oleObj>
          </a:graphicData>
        </a:graphic>
      </p:graphicFrame>
      <p:sp>
        <p:nvSpPr>
          <p:cNvPr id="15" name="TextBox 14"/>
          <p:cNvSpPr txBox="1">
            <a:spLocks noChangeArrowheads="1"/>
          </p:cNvSpPr>
          <p:nvPr/>
        </p:nvSpPr>
        <p:spPr bwMode="auto">
          <a:xfrm>
            <a:off x="3779838" y="2492375"/>
            <a:ext cx="4932362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Подставим найденное значение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i="1" dirty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во второе уравнение, найдем вторую неизвестную.</a:t>
            </a:r>
            <a:endParaRPr lang="ru-RU" sz="2400" i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6" name="Object 5"/>
          <p:cNvGraphicFramePr>
            <a:graphicFrameLocks noChangeAspect="1"/>
          </p:cNvGraphicFramePr>
          <p:nvPr/>
        </p:nvGraphicFramePr>
        <p:xfrm>
          <a:off x="539750" y="4149725"/>
          <a:ext cx="2930525" cy="1763713"/>
        </p:xfrm>
        <a:graphic>
          <a:graphicData uri="http://schemas.openxmlformats.org/presentationml/2006/ole">
            <p:oleObj spid="_x0000_s10244" name="Формула" r:id="rId5" imgW="1028520" imgH="622080" progId="Equation.3">
              <p:embed/>
            </p:oleObj>
          </a:graphicData>
        </a:graphic>
      </p:graphicFrame>
      <p:sp>
        <p:nvSpPr>
          <p:cNvPr id="17" name="TextBox 16"/>
          <p:cNvSpPr txBox="1">
            <a:spLocks noChangeArrowheads="1"/>
          </p:cNvSpPr>
          <p:nvPr/>
        </p:nvSpPr>
        <p:spPr bwMode="auto">
          <a:xfrm>
            <a:off x="3851275" y="4941888"/>
            <a:ext cx="1295400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Ответ</a:t>
            </a:r>
            <a:r>
              <a:rPr lang="ru-RU" sz="2800" dirty="0"/>
              <a:t>:</a:t>
            </a:r>
            <a:r>
              <a:rPr lang="ru-RU" sz="2800" dirty="0">
                <a:solidFill>
                  <a:srgbClr val="003300"/>
                </a:solidFill>
              </a:rPr>
              <a:t> </a:t>
            </a:r>
          </a:p>
        </p:txBody>
      </p:sp>
      <p:graphicFrame>
        <p:nvGraphicFramePr>
          <p:cNvPr id="18" name="Object 7"/>
          <p:cNvGraphicFramePr>
            <a:graphicFrameLocks noChangeAspect="1"/>
          </p:cNvGraphicFramePr>
          <p:nvPr/>
        </p:nvGraphicFramePr>
        <p:xfrm>
          <a:off x="5219700" y="4868863"/>
          <a:ext cx="2054225" cy="541337"/>
        </p:xfrm>
        <a:graphic>
          <a:graphicData uri="http://schemas.openxmlformats.org/presentationml/2006/ole">
            <p:oleObj spid="_x0000_s10245" name="Формула" r:id="rId6" imgW="711000" imgH="190440" progId="Equation.3">
              <p:embed/>
            </p:oleObj>
          </a:graphicData>
        </a:graphic>
      </p:graphicFrame>
      <p:sp>
        <p:nvSpPr>
          <p:cNvPr id="19" name="TextBox 18"/>
          <p:cNvSpPr txBox="1">
            <a:spLocks noChangeArrowheads="1"/>
          </p:cNvSpPr>
          <p:nvPr/>
        </p:nvSpPr>
        <p:spPr bwMode="auto">
          <a:xfrm>
            <a:off x="3419475" y="3860800"/>
            <a:ext cx="6261100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Тогда пара чисел (5; 4) и будет решением системы.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5" grpId="0" autoUpdateAnimBg="0"/>
      <p:bldP spid="17" grpId="0"/>
      <p:bldP spid="19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4102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3995738" y="1268413"/>
            <a:ext cx="4822825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1) Выберем неизвестную (например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),</a:t>
            </a:r>
          </a:p>
        </p:txBody>
      </p:sp>
      <p:sp>
        <p:nvSpPr>
          <p:cNvPr id="4104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485775" y="1700213"/>
          <a:ext cx="3419475" cy="1223962"/>
        </p:xfrm>
        <a:graphic>
          <a:graphicData uri="http://schemas.openxmlformats.org/presentationml/2006/ole">
            <p:oleObj spid="_x0000_s11266" name="Формула" r:id="rId3" imgW="1206360" imgH="431640" progId="Equation.3">
              <p:embed/>
            </p:oleObj>
          </a:graphicData>
        </a:graphic>
      </p:graphicFrame>
      <p:sp>
        <p:nvSpPr>
          <p:cNvPr id="10" name="Овал 9"/>
          <p:cNvSpPr/>
          <p:nvPr/>
        </p:nvSpPr>
        <p:spPr>
          <a:xfrm>
            <a:off x="684213" y="1628775"/>
            <a:ext cx="647700" cy="1439863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11" name="TextBox 10"/>
          <p:cNvSpPr txBox="1">
            <a:spLocks noChangeArrowheads="1"/>
          </p:cNvSpPr>
          <p:nvPr/>
        </p:nvSpPr>
        <p:spPr bwMode="auto">
          <a:xfrm>
            <a:off x="395288" y="3068638"/>
            <a:ext cx="4105275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уравняем коэффициенты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умножением на соответствующие числа.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107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4108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1027" name="Object 14"/>
          <p:cNvGraphicFramePr>
            <a:graphicFrameLocks noChangeAspect="1"/>
          </p:cNvGraphicFramePr>
          <p:nvPr/>
        </p:nvGraphicFramePr>
        <p:xfrm>
          <a:off x="4427538" y="3068638"/>
          <a:ext cx="2824162" cy="1439862"/>
        </p:xfrm>
        <a:graphic>
          <a:graphicData uri="http://schemas.openxmlformats.org/presentationml/2006/ole">
            <p:oleObj spid="_x0000_s11267" name="Формула" r:id="rId4" imgW="952087" imgH="482391" progId="Equation.3">
              <p:embed/>
            </p:oleObj>
          </a:graphicData>
        </a:graphic>
      </p:graphicFrame>
      <p:sp>
        <p:nvSpPr>
          <p:cNvPr id="4109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1040" name="Object 16"/>
          <p:cNvGraphicFramePr>
            <a:graphicFrameLocks noChangeAspect="1"/>
          </p:cNvGraphicFramePr>
          <p:nvPr/>
        </p:nvGraphicFramePr>
        <p:xfrm>
          <a:off x="7331075" y="3213100"/>
          <a:ext cx="481013" cy="1087438"/>
        </p:xfrm>
        <a:graphic>
          <a:graphicData uri="http://schemas.openxmlformats.org/presentationml/2006/ole">
            <p:oleObj spid="_x0000_s11268" name="Формула" r:id="rId5" imgW="177569" imgH="405872" progId="Equation.3">
              <p:embed/>
            </p:oleObj>
          </a:graphicData>
        </a:graphic>
      </p:graphicFrame>
      <p:sp>
        <p:nvSpPr>
          <p:cNvPr id="4110" name="Text Box 8"/>
          <p:cNvSpPr txBox="1">
            <a:spLocks noChangeArrowheads="1"/>
          </p:cNvSpPr>
          <p:nvPr/>
        </p:nvSpPr>
        <p:spPr bwMode="auto">
          <a:xfrm>
            <a:off x="323850" y="765175"/>
            <a:ext cx="8494713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Задача 2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Решить систему уравнений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52" grpId="0" autoUpdateAnimBg="0"/>
      <p:bldP spid="10" grpId="0" animBg="1" autoUpdateAnimBg="0"/>
      <p:bldP spid="11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5125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5126" name="Text Box 8"/>
          <p:cNvSpPr txBox="1">
            <a:spLocks noChangeArrowheads="1"/>
          </p:cNvSpPr>
          <p:nvPr/>
        </p:nvSpPr>
        <p:spPr bwMode="auto">
          <a:xfrm>
            <a:off x="3744913" y="1196975"/>
            <a:ext cx="4822825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1) Выберем неизвестную (например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),</a:t>
            </a:r>
          </a:p>
        </p:txBody>
      </p:sp>
      <p:sp>
        <p:nvSpPr>
          <p:cNvPr id="5127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234950" y="1628775"/>
          <a:ext cx="3421063" cy="1223963"/>
        </p:xfrm>
        <a:graphic>
          <a:graphicData uri="http://schemas.openxmlformats.org/presentationml/2006/ole">
            <p:oleObj spid="_x0000_s12290" name="Формула" r:id="rId3" imgW="1206360" imgH="431640" progId="Equation.3">
              <p:embed/>
            </p:oleObj>
          </a:graphicData>
        </a:graphic>
      </p:graphicFrame>
      <p:sp>
        <p:nvSpPr>
          <p:cNvPr id="10" name="Овал 9"/>
          <p:cNvSpPr/>
          <p:nvPr/>
        </p:nvSpPr>
        <p:spPr>
          <a:xfrm>
            <a:off x="433388" y="1557338"/>
            <a:ext cx="647700" cy="143986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5129" name="TextBox 10"/>
          <p:cNvSpPr txBox="1">
            <a:spLocks noChangeArrowheads="1"/>
          </p:cNvSpPr>
          <p:nvPr/>
        </p:nvSpPr>
        <p:spPr bwMode="auto">
          <a:xfrm>
            <a:off x="214282" y="2928934"/>
            <a:ext cx="4105275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уравняем коэффициенты при  умножением на соответствующие числа.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130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513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5132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5133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45061" name="Object 5"/>
          <p:cNvGraphicFramePr>
            <a:graphicFrameLocks noChangeAspect="1"/>
          </p:cNvGraphicFramePr>
          <p:nvPr/>
        </p:nvGraphicFramePr>
        <p:xfrm>
          <a:off x="4968875" y="2925763"/>
          <a:ext cx="2992438" cy="1368425"/>
        </p:xfrm>
        <a:graphic>
          <a:graphicData uri="http://schemas.openxmlformats.org/presentationml/2006/ole">
            <p:oleObj spid="_x0000_s12291" name="Формула" r:id="rId4" imgW="1002865" imgH="457002" progId="Equation.3">
              <p:embed/>
            </p:oleObj>
          </a:graphicData>
        </a:graphic>
      </p:graphicFrame>
      <p:sp>
        <p:nvSpPr>
          <p:cNvPr id="18" name="TextBox 17"/>
          <p:cNvSpPr txBox="1">
            <a:spLocks noChangeArrowheads="1"/>
          </p:cNvSpPr>
          <p:nvPr/>
        </p:nvSpPr>
        <p:spPr bwMode="auto">
          <a:xfrm>
            <a:off x="0" y="4214818"/>
            <a:ext cx="4213225" cy="1231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2) Вычтем одно уравнение из другого.</a:t>
            </a:r>
          </a:p>
          <a:p>
            <a:endParaRPr lang="ru-RU" dirty="0"/>
          </a:p>
        </p:txBody>
      </p:sp>
      <p:sp>
        <p:nvSpPr>
          <p:cNvPr id="19" name="TextBox 18"/>
          <p:cNvSpPr txBox="1"/>
          <p:nvPr/>
        </p:nvSpPr>
        <p:spPr>
          <a:xfrm>
            <a:off x="4465638" y="3357563"/>
            <a:ext cx="439737" cy="5238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800" b="1" dirty="0">
                <a:solidFill>
                  <a:srgbClr val="003300"/>
                </a:solidFill>
                <a:latin typeface="+mj-lt"/>
                <a:cs typeface="Arial"/>
              </a:rPr>
              <a:t>─</a:t>
            </a:r>
            <a:endParaRPr lang="ru-RU" sz="2800" b="1" dirty="0">
              <a:solidFill>
                <a:srgbClr val="003300"/>
              </a:solidFill>
              <a:latin typeface="+mj-lt"/>
            </a:endParaRPr>
          </a:p>
        </p:txBody>
      </p:sp>
      <p:cxnSp>
        <p:nvCxnSpPr>
          <p:cNvPr id="21" name="Прямая соединительная линия 20"/>
          <p:cNvCxnSpPr/>
          <p:nvPr/>
        </p:nvCxnSpPr>
        <p:spPr>
          <a:xfrm>
            <a:off x="4608513" y="4149725"/>
            <a:ext cx="3457575" cy="0"/>
          </a:xfrm>
          <a:prstGeom prst="line">
            <a:avLst/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37" name="Text Box 8"/>
          <p:cNvSpPr txBox="1">
            <a:spLocks noChangeArrowheads="1"/>
          </p:cNvSpPr>
          <p:nvPr/>
        </p:nvSpPr>
        <p:spPr bwMode="auto">
          <a:xfrm>
            <a:off x="323850" y="765175"/>
            <a:ext cx="8494713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Задача 2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Решить систему уравнений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6149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0" name="Text Box 8"/>
          <p:cNvSpPr txBox="1">
            <a:spLocks noChangeArrowheads="1"/>
          </p:cNvSpPr>
          <p:nvPr/>
        </p:nvSpPr>
        <p:spPr bwMode="auto">
          <a:xfrm>
            <a:off x="3786182" y="1285860"/>
            <a:ext cx="4822825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1) Выберем неизвестную (например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),</a:t>
            </a:r>
          </a:p>
        </p:txBody>
      </p:sp>
      <p:sp>
        <p:nvSpPr>
          <p:cNvPr id="6151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360363" y="1700213"/>
          <a:ext cx="3168650" cy="1223962"/>
        </p:xfrm>
        <a:graphic>
          <a:graphicData uri="http://schemas.openxmlformats.org/presentationml/2006/ole">
            <p:oleObj spid="_x0000_s13314" name="Формула" r:id="rId3" imgW="1117440" imgH="431640" progId="Equation.3">
              <p:embed/>
            </p:oleObj>
          </a:graphicData>
        </a:graphic>
      </p:graphicFrame>
      <p:sp>
        <p:nvSpPr>
          <p:cNvPr id="10" name="Овал 9"/>
          <p:cNvSpPr/>
          <p:nvPr/>
        </p:nvSpPr>
        <p:spPr>
          <a:xfrm>
            <a:off x="433388" y="1628775"/>
            <a:ext cx="647700" cy="1439863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6153" name="TextBox 10"/>
          <p:cNvSpPr txBox="1">
            <a:spLocks noChangeArrowheads="1"/>
          </p:cNvSpPr>
          <p:nvPr/>
        </p:nvSpPr>
        <p:spPr bwMode="auto">
          <a:xfrm>
            <a:off x="144463" y="3068638"/>
            <a:ext cx="4105275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уравняем коэффициенты при  умножением на соответствующие числа.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154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2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6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7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8" name="TextBox 17"/>
          <p:cNvSpPr txBox="1">
            <a:spLocks noChangeArrowheads="1"/>
          </p:cNvSpPr>
          <p:nvPr/>
        </p:nvSpPr>
        <p:spPr bwMode="auto">
          <a:xfrm>
            <a:off x="0" y="4292600"/>
            <a:ext cx="4213225" cy="1231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2) Вычтем одно уравнение из другого.</a:t>
            </a:r>
          </a:p>
          <a:p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159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47" name="Object 4"/>
          <p:cNvGraphicFramePr>
            <a:graphicFrameLocks noChangeAspect="1"/>
          </p:cNvGraphicFramePr>
          <p:nvPr/>
        </p:nvGraphicFramePr>
        <p:xfrm>
          <a:off x="4608513" y="3141663"/>
          <a:ext cx="3562350" cy="2303462"/>
        </p:xfrm>
        <a:graphic>
          <a:graphicData uri="http://schemas.openxmlformats.org/presentationml/2006/ole">
            <p:oleObj spid="_x0000_s13315" name="Формула" r:id="rId4" imgW="1130300" imgH="736600" progId="Equation.3">
              <p:embed/>
            </p:oleObj>
          </a:graphicData>
        </a:graphic>
      </p:graphicFrame>
      <p:sp>
        <p:nvSpPr>
          <p:cNvPr id="6160" name="Text Box 8"/>
          <p:cNvSpPr txBox="1">
            <a:spLocks noChangeArrowheads="1"/>
          </p:cNvSpPr>
          <p:nvPr/>
        </p:nvSpPr>
        <p:spPr bwMode="auto">
          <a:xfrm>
            <a:off x="323850" y="765175"/>
            <a:ext cx="8494713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Задача 2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Решить систему уравнений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7174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7175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7176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717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7178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7179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7180" name="TextBox 17"/>
          <p:cNvSpPr txBox="1">
            <a:spLocks noChangeArrowheads="1"/>
          </p:cNvSpPr>
          <p:nvPr/>
        </p:nvSpPr>
        <p:spPr bwMode="auto">
          <a:xfrm>
            <a:off x="357158" y="785794"/>
            <a:ext cx="4211637" cy="1231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2) Вычтем одно уравнение из другого</a:t>
            </a:r>
            <a:r>
              <a:rPr lang="ru-RU" sz="2800" dirty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181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7170" name="Object 3"/>
          <p:cNvGraphicFramePr>
            <a:graphicFrameLocks noChangeAspect="1"/>
          </p:cNvGraphicFramePr>
          <p:nvPr/>
        </p:nvGraphicFramePr>
        <p:xfrm>
          <a:off x="4643438" y="765175"/>
          <a:ext cx="3024187" cy="1955800"/>
        </p:xfrm>
        <a:graphic>
          <a:graphicData uri="http://schemas.openxmlformats.org/presentationml/2006/ole">
            <p:oleObj spid="_x0000_s14338" name="Формула" r:id="rId3" imgW="1130300" imgH="736600" progId="Equation.3">
              <p:embed/>
            </p:oleObj>
          </a:graphicData>
        </a:graphic>
      </p:graphicFrame>
      <p:sp>
        <p:nvSpPr>
          <p:cNvPr id="19" name="TextBox 18"/>
          <p:cNvSpPr txBox="1">
            <a:spLocks noChangeArrowheads="1"/>
          </p:cNvSpPr>
          <p:nvPr/>
        </p:nvSpPr>
        <p:spPr bwMode="auto">
          <a:xfrm>
            <a:off x="468313" y="2349500"/>
            <a:ext cx="4608512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3) Решим полученное уравнение с одним неизвестным</a:t>
            </a:r>
          </a:p>
        </p:txBody>
      </p:sp>
      <p:sp>
        <p:nvSpPr>
          <p:cNvPr id="7183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47108" name="Object 4"/>
          <p:cNvGraphicFramePr>
            <a:graphicFrameLocks noChangeAspect="1"/>
          </p:cNvGraphicFramePr>
          <p:nvPr/>
        </p:nvGraphicFramePr>
        <p:xfrm>
          <a:off x="5651500" y="2852738"/>
          <a:ext cx="3176588" cy="660400"/>
        </p:xfrm>
        <a:graphic>
          <a:graphicData uri="http://schemas.openxmlformats.org/presentationml/2006/ole">
            <p:oleObj spid="_x0000_s14339" name="Формула" r:id="rId4" imgW="965200" imgH="203200" progId="Equation.3">
              <p:embed/>
            </p:oleObj>
          </a:graphicData>
        </a:graphic>
      </p:graphicFrame>
      <p:sp>
        <p:nvSpPr>
          <p:cNvPr id="21" name="TextBox 20"/>
          <p:cNvSpPr txBox="1">
            <a:spLocks noChangeArrowheads="1"/>
          </p:cNvSpPr>
          <p:nvPr/>
        </p:nvSpPr>
        <p:spPr bwMode="auto">
          <a:xfrm>
            <a:off x="468313" y="3933825"/>
            <a:ext cx="4608512" cy="1814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4) Вернемся в систему, записав одно из исходных уравнений и полученное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значение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y</a:t>
            </a:r>
            <a:endParaRPr lang="ru-RU" sz="2800" i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2" name="Object 11"/>
          <p:cNvGraphicFramePr>
            <a:graphicFrameLocks noChangeAspect="1"/>
          </p:cNvGraphicFramePr>
          <p:nvPr/>
        </p:nvGraphicFramePr>
        <p:xfrm>
          <a:off x="5437188" y="3789363"/>
          <a:ext cx="2879725" cy="1223962"/>
        </p:xfrm>
        <a:graphic>
          <a:graphicData uri="http://schemas.openxmlformats.org/presentationml/2006/ole">
            <p:oleObj spid="_x0000_s14340" name="Формула" r:id="rId5" imgW="101592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  <p:bldP spid="2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8198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199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0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2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3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4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8206" name="TextBox 20"/>
          <p:cNvSpPr txBox="1">
            <a:spLocks noChangeArrowheads="1"/>
          </p:cNvSpPr>
          <p:nvPr/>
        </p:nvSpPr>
        <p:spPr bwMode="auto">
          <a:xfrm>
            <a:off x="395288" y="908050"/>
            <a:ext cx="4608512" cy="1816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4) Вернемся в систему, записав одно из исходных уравнений и полученное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значение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y</a:t>
            </a:r>
            <a:endParaRPr lang="ru-RU" sz="2800" i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5383213" y="908050"/>
          <a:ext cx="2878137" cy="1223963"/>
        </p:xfrm>
        <a:graphic>
          <a:graphicData uri="http://schemas.openxmlformats.org/presentationml/2006/ole">
            <p:oleObj spid="_x0000_s15362" name="Формула" r:id="rId3" imgW="1015920" imgH="431640" progId="Equation.3">
              <p:embed/>
            </p:oleObj>
          </a:graphicData>
        </a:graphic>
      </p:graphicFrame>
      <p:sp>
        <p:nvSpPr>
          <p:cNvPr id="17" name="TextBox 16"/>
          <p:cNvSpPr txBox="1">
            <a:spLocks noChangeArrowheads="1"/>
          </p:cNvSpPr>
          <p:nvPr/>
        </p:nvSpPr>
        <p:spPr bwMode="auto">
          <a:xfrm>
            <a:off x="539750" y="2924175"/>
            <a:ext cx="4608513" cy="1816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)  Подставим найденное значение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i="1" dirty="0">
                <a:latin typeface="Times New Roman" pitchFamily="18" charset="0"/>
                <a:cs typeface="Times New Roman" pitchFamily="18" charset="0"/>
              </a:rPr>
              <a:t>y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в первое уравнение, найдем вторую неизвестную.</a:t>
            </a:r>
            <a:endParaRPr lang="ru-RU" sz="28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208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5123" name="Object 5"/>
          <p:cNvGraphicFramePr>
            <a:graphicFrameLocks noChangeAspect="1"/>
          </p:cNvGraphicFramePr>
          <p:nvPr/>
        </p:nvGraphicFramePr>
        <p:xfrm>
          <a:off x="5510213" y="3032125"/>
          <a:ext cx="3290887" cy="1152525"/>
        </p:xfrm>
        <a:graphic>
          <a:graphicData uri="http://schemas.openxmlformats.org/presentationml/2006/ole">
            <p:oleObj spid="_x0000_s15363" name="Формула" r:id="rId4" imgW="1155600" imgH="406080" progId="Equation.3">
              <p:embed/>
            </p:oleObj>
          </a:graphicData>
        </a:graphic>
      </p:graphicFrame>
      <p:sp>
        <p:nvSpPr>
          <p:cNvPr id="20" name="TextBox 19"/>
          <p:cNvSpPr txBox="1">
            <a:spLocks noChangeArrowheads="1"/>
          </p:cNvSpPr>
          <p:nvPr/>
        </p:nvSpPr>
        <p:spPr bwMode="auto">
          <a:xfrm>
            <a:off x="455613" y="4724400"/>
            <a:ext cx="8063874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Тогда пара чисел (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-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3; 1) и будет решением системы</a:t>
            </a:r>
            <a:r>
              <a:rPr lang="ru-RU" sz="2800" dirty="0">
                <a:solidFill>
                  <a:srgbClr val="003300"/>
                </a:solidFill>
              </a:rPr>
              <a:t>.</a:t>
            </a:r>
          </a:p>
        </p:txBody>
      </p:sp>
      <p:sp>
        <p:nvSpPr>
          <p:cNvPr id="22" name="TextBox 21"/>
          <p:cNvSpPr txBox="1">
            <a:spLocks noChangeArrowheads="1"/>
          </p:cNvSpPr>
          <p:nvPr/>
        </p:nvSpPr>
        <p:spPr bwMode="auto">
          <a:xfrm>
            <a:off x="468313" y="5373688"/>
            <a:ext cx="126618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Ответ:</a:t>
            </a:r>
            <a:r>
              <a:rPr lang="ru-RU" sz="2800" dirty="0">
                <a:solidFill>
                  <a:srgbClr val="003300"/>
                </a:solidFill>
              </a:rPr>
              <a:t> </a:t>
            </a:r>
          </a:p>
        </p:txBody>
      </p:sp>
      <p:sp>
        <p:nvSpPr>
          <p:cNvPr id="8211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48135" name="Object 7"/>
          <p:cNvGraphicFramePr>
            <a:graphicFrameLocks noChangeAspect="1"/>
          </p:cNvGraphicFramePr>
          <p:nvPr/>
        </p:nvGraphicFramePr>
        <p:xfrm>
          <a:off x="1838325" y="5318125"/>
          <a:ext cx="2201863" cy="541338"/>
        </p:xfrm>
        <a:graphic>
          <a:graphicData uri="http://schemas.openxmlformats.org/presentationml/2006/ole">
            <p:oleObj spid="_x0000_s15364" name="Формула" r:id="rId5" imgW="761760" imgH="1904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utoUpdateAnimBg="0"/>
      <p:bldP spid="20" grpId="0"/>
      <p:bldP spid="2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8458200" cy="1143000"/>
          </a:xfrm>
        </p:spPr>
        <p:txBody>
          <a:bodyPr/>
          <a:lstStyle/>
          <a:p>
            <a:pPr>
              <a:defRPr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алгоритм)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219200"/>
            <a:ext cx="7772400" cy="4114800"/>
          </a:xfrm>
        </p:spPr>
        <p:txBody>
          <a:bodyPr>
            <a:normAutofit fontScale="92500" lnSpcReduction="20000"/>
          </a:bodyPr>
          <a:lstStyle/>
          <a:p>
            <a:pPr>
              <a:defRPr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Уравнять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модули коэффициентов при какой-нибудь переменной</a:t>
            </a:r>
          </a:p>
          <a:p>
            <a:pPr>
              <a:defRPr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Сложить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почленно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уравнения системы</a:t>
            </a:r>
          </a:p>
          <a:p>
            <a:pPr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Составить </a:t>
            </a: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новую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систему: одно уравнение новое, другое - одно из старых</a:t>
            </a:r>
          </a:p>
          <a:p>
            <a:pPr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Решить </a:t>
            </a: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новое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уравнение и найти значение одной переменной</a:t>
            </a:r>
          </a:p>
          <a:p>
            <a:pPr>
              <a:defRPr/>
            </a:pPr>
            <a:r>
              <a:rPr lang="ru-RU" sz="2800" b="1" i="1" dirty="0" smtClean="0">
                <a:latin typeface="Times New Roman" pitchFamily="18" charset="0"/>
                <a:cs typeface="Times New Roman" pitchFamily="18" charset="0"/>
              </a:rPr>
              <a:t>Подставить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значение найденной переменной в старое уравнение и найти значение другой переменной</a:t>
            </a:r>
          </a:p>
          <a:p>
            <a:pPr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Записать ответ: </a:t>
            </a:r>
            <a:r>
              <a:rPr lang="ru-RU" sz="2800" i="1" dirty="0" err="1" smtClean="0">
                <a:latin typeface="Times New Roman" pitchFamily="18" charset="0"/>
                <a:cs typeface="Times New Roman" pitchFamily="18" charset="0"/>
              </a:rPr>
              <a:t>х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=…; </a:t>
            </a:r>
            <a:r>
              <a:rPr lang="ru-RU" sz="2800" i="1" dirty="0" smtClean="0">
                <a:latin typeface="Times New Roman" pitchFamily="18" charset="0"/>
                <a:cs typeface="Times New Roman" pitchFamily="18" charset="0"/>
              </a:rPr>
              <a:t>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=… 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 build="p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8313" y="476250"/>
            <a:ext cx="7561262" cy="1465263"/>
          </a:xfrm>
        </p:spPr>
        <p:txBody>
          <a:bodyPr/>
          <a:lstStyle/>
          <a:p>
            <a:pPr eaLnBrk="1" hangingPunct="1">
              <a:defRPr/>
            </a:pP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Решите следующие системы методом сложения:</a:t>
            </a:r>
          </a:p>
        </p:txBody>
      </p:sp>
      <p:graphicFrame>
        <p:nvGraphicFramePr>
          <p:cNvPr id="67586" name="Object 2"/>
          <p:cNvGraphicFramePr>
            <a:graphicFrameLocks noChangeAspect="1"/>
          </p:cNvGraphicFramePr>
          <p:nvPr/>
        </p:nvGraphicFramePr>
        <p:xfrm>
          <a:off x="104775" y="1916113"/>
          <a:ext cx="3817938" cy="1384300"/>
        </p:xfrm>
        <a:graphic>
          <a:graphicData uri="http://schemas.openxmlformats.org/presentationml/2006/ole">
            <p:oleObj spid="_x0000_s16386" name="Формула" r:id="rId3" imgW="1193760" imgH="431640" progId="Equation.3">
              <p:embed/>
            </p:oleObj>
          </a:graphicData>
        </a:graphic>
      </p:graphicFrame>
      <p:graphicFrame>
        <p:nvGraphicFramePr>
          <p:cNvPr id="67587" name="Object 3"/>
          <p:cNvGraphicFramePr>
            <a:graphicFrameLocks noChangeAspect="1"/>
          </p:cNvGraphicFramePr>
          <p:nvPr/>
        </p:nvGraphicFramePr>
        <p:xfrm>
          <a:off x="4378325" y="1989138"/>
          <a:ext cx="3859213" cy="1384300"/>
        </p:xfrm>
        <a:graphic>
          <a:graphicData uri="http://schemas.openxmlformats.org/presentationml/2006/ole">
            <p:oleObj spid="_x0000_s16387" name="Формула" r:id="rId4" imgW="1206360" imgH="431640" progId="Equation.3">
              <p:embed/>
            </p:oleObj>
          </a:graphicData>
        </a:graphic>
      </p:graphicFrame>
      <p:graphicFrame>
        <p:nvGraphicFramePr>
          <p:cNvPr id="67588" name="Object 4"/>
          <p:cNvGraphicFramePr>
            <a:graphicFrameLocks noChangeAspect="1"/>
          </p:cNvGraphicFramePr>
          <p:nvPr/>
        </p:nvGraphicFramePr>
        <p:xfrm>
          <a:off x="265113" y="3716338"/>
          <a:ext cx="4021137" cy="1384300"/>
        </p:xfrm>
        <a:graphic>
          <a:graphicData uri="http://schemas.openxmlformats.org/presentationml/2006/ole">
            <p:oleObj spid="_x0000_s16388" name="Формула" r:id="rId5" imgW="1257120" imgH="431640" progId="Equation.3">
              <p:embed/>
            </p:oleObj>
          </a:graphicData>
        </a:graphic>
      </p:graphicFrame>
      <p:graphicFrame>
        <p:nvGraphicFramePr>
          <p:cNvPr id="67589" name="Object 5"/>
          <p:cNvGraphicFramePr>
            <a:graphicFrameLocks noChangeAspect="1"/>
          </p:cNvGraphicFramePr>
          <p:nvPr/>
        </p:nvGraphicFramePr>
        <p:xfrm>
          <a:off x="4657725" y="3716338"/>
          <a:ext cx="4306888" cy="1384300"/>
        </p:xfrm>
        <a:graphic>
          <a:graphicData uri="http://schemas.openxmlformats.org/presentationml/2006/ole">
            <p:oleObj spid="_x0000_s16389" name="Формула" r:id="rId6" imgW="134604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81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0"/>
            <a:ext cx="8385175" cy="1431925"/>
          </a:xfrm>
        </p:spPr>
        <p:txBody>
          <a:bodyPr>
            <a:normAutofit/>
          </a:bodyPr>
          <a:lstStyle/>
          <a:p>
            <a:pPr eaLnBrk="1" hangingPunct="1">
              <a:defRPr/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Способ подстановки</a:t>
            </a:r>
          </a:p>
        </p:txBody>
      </p:sp>
      <p:sp>
        <p:nvSpPr>
          <p:cNvPr id="1029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4643438" y="2060575"/>
            <a:ext cx="4175125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000" dirty="0">
                <a:solidFill>
                  <a:srgbClr val="003300"/>
                </a:solidFill>
              </a:rPr>
              <a:t>Рассмотрим каждое уравнение в отдельности</a:t>
            </a:r>
            <a:r>
              <a:rPr lang="ru-RU" sz="2800" dirty="0">
                <a:solidFill>
                  <a:srgbClr val="003300"/>
                </a:solidFill>
              </a:rPr>
              <a:t>.</a:t>
            </a:r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323850" y="981075"/>
            <a:ext cx="8135938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Этот способ удобен тогда, когда хотя бы один из коэффициентов при </a:t>
            </a:r>
            <a:r>
              <a:rPr lang="en-US" sz="2000" i="1" dirty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0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или </a:t>
            </a:r>
            <a:r>
              <a:rPr lang="en-US" sz="2000" i="1" dirty="0">
                <a:latin typeface="Times New Roman" pitchFamily="18" charset="0"/>
                <a:cs typeface="Times New Roman" pitchFamily="18" charset="0"/>
              </a:rPr>
              <a:t>y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равен 1 или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-1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sp>
        <p:nvSpPr>
          <p:cNvPr id="7" name="Text Box 8"/>
          <p:cNvSpPr txBox="1">
            <a:spLocks noChangeArrowheads="1"/>
          </p:cNvSpPr>
          <p:nvPr/>
        </p:nvSpPr>
        <p:spPr bwMode="auto">
          <a:xfrm>
            <a:off x="179388" y="1916113"/>
            <a:ext cx="6192837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000" dirty="0">
                <a:solidFill>
                  <a:srgbClr val="003300"/>
                </a:solidFill>
                <a:latin typeface="Times New Roman" pitchFamily="18" charset="0"/>
                <a:cs typeface="Times New Roman" pitchFamily="18" charset="0"/>
              </a:rPr>
              <a:t>Дана система уравнений</a:t>
            </a:r>
          </a:p>
        </p:txBody>
      </p:sp>
      <p:sp>
        <p:nvSpPr>
          <p:cNvPr id="1033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323850" y="2565400"/>
          <a:ext cx="3779838" cy="1295400"/>
        </p:xfrm>
        <a:graphic>
          <a:graphicData uri="http://schemas.openxmlformats.org/presentationml/2006/ole">
            <p:oleObj spid="_x0000_s1026" name="Формула" r:id="rId3" imgW="1333500" imgH="457200" progId="Equation.3">
              <p:embed/>
            </p:oleObj>
          </a:graphicData>
        </a:graphic>
      </p:graphicFrame>
      <p:sp>
        <p:nvSpPr>
          <p:cNvPr id="10" name="Овал 9"/>
          <p:cNvSpPr/>
          <p:nvPr/>
        </p:nvSpPr>
        <p:spPr>
          <a:xfrm>
            <a:off x="1116013" y="2565400"/>
            <a:ext cx="792162" cy="6477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11" name="TextBox 10"/>
          <p:cNvSpPr txBox="1">
            <a:spLocks noChangeArrowheads="1"/>
          </p:cNvSpPr>
          <p:nvPr/>
        </p:nvSpPr>
        <p:spPr bwMode="auto">
          <a:xfrm>
            <a:off x="395288" y="3860800"/>
            <a:ext cx="4105275" cy="1292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1) Выразим одно из неизвестных через другое неизвестное из любого уравнения.</a:t>
            </a:r>
          </a:p>
          <a:p>
            <a:endParaRPr lang="ru-RU" dirty="0"/>
          </a:p>
        </p:txBody>
      </p:sp>
      <p:graphicFrame>
        <p:nvGraphicFramePr>
          <p:cNvPr id="6157" name="Object 13"/>
          <p:cNvGraphicFramePr>
            <a:graphicFrameLocks noChangeAspect="1"/>
          </p:cNvGraphicFramePr>
          <p:nvPr/>
        </p:nvGraphicFramePr>
        <p:xfrm>
          <a:off x="5075238" y="3644900"/>
          <a:ext cx="3060700" cy="1727200"/>
        </p:xfrm>
        <a:graphic>
          <a:graphicData uri="http://schemas.openxmlformats.org/presentationml/2006/ole">
            <p:oleObj spid="_x0000_s1027" name="Формула" r:id="rId4" imgW="1079280" imgH="609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52" grpId="0" autoUpdateAnimBg="0"/>
      <p:bldP spid="6153" grpId="0" autoUpdateAnimBg="0"/>
      <p:bldP spid="7" grpId="0" autoUpdateAnimBg="0"/>
      <p:bldP spid="10" grpId="0" animBg="1"/>
      <p:bldP spid="1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3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0245" name="Text Box 5"/>
          <p:cNvSpPr txBox="1">
            <a:spLocks noChangeArrowheads="1"/>
          </p:cNvSpPr>
          <p:nvPr/>
        </p:nvSpPr>
        <p:spPr bwMode="auto">
          <a:xfrm>
            <a:off x="250825" y="1412875"/>
            <a:ext cx="417512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>
                <a:solidFill>
                  <a:schemeClr val="bg1"/>
                </a:solidFill>
              </a:rPr>
              <a:t>Вернемся в систему:</a:t>
            </a:r>
          </a:p>
        </p:txBody>
      </p:sp>
      <p:sp>
        <p:nvSpPr>
          <p:cNvPr id="10246" name="Text Box 6"/>
          <p:cNvSpPr txBox="1">
            <a:spLocks noChangeArrowheads="1"/>
          </p:cNvSpPr>
          <p:nvPr/>
        </p:nvSpPr>
        <p:spPr bwMode="auto">
          <a:xfrm>
            <a:off x="250825" y="2781300"/>
            <a:ext cx="3457575" cy="22467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2) Полученное для </a:t>
            </a:r>
            <a:r>
              <a:rPr lang="en-US" sz="2800" i="1" dirty="0"/>
              <a:t>y</a:t>
            </a:r>
            <a:r>
              <a:rPr lang="en-US" sz="2800" dirty="0"/>
              <a:t> </a:t>
            </a:r>
            <a:r>
              <a:rPr lang="ru-RU" sz="2800" dirty="0"/>
              <a:t>выражение подставим вместо данной неизвестной во второе уравнение</a:t>
            </a:r>
            <a:r>
              <a:rPr lang="ru-RU" sz="2800" dirty="0">
                <a:solidFill>
                  <a:schemeClr val="accent6">
                    <a:lumMod val="75000"/>
                  </a:schemeClr>
                </a:solidFill>
              </a:rPr>
              <a:t>.</a:t>
            </a:r>
          </a:p>
        </p:txBody>
      </p:sp>
      <p:sp>
        <p:nvSpPr>
          <p:cNvPr id="2055" name="Rectangle 8"/>
          <p:cNvSpPr>
            <a:spLocks noChangeArrowheads="1"/>
          </p:cNvSpPr>
          <p:nvPr/>
        </p:nvSpPr>
        <p:spPr bwMode="auto">
          <a:xfrm>
            <a:off x="0" y="33289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2056" name="Rectangle 10"/>
          <p:cNvSpPr>
            <a:spLocks noChangeArrowheads="1"/>
          </p:cNvSpPr>
          <p:nvPr/>
        </p:nvSpPr>
        <p:spPr bwMode="auto">
          <a:xfrm>
            <a:off x="0" y="33289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2057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10251" name="Object 11"/>
          <p:cNvGraphicFramePr>
            <a:graphicFrameLocks noChangeAspect="1"/>
          </p:cNvGraphicFramePr>
          <p:nvPr/>
        </p:nvGraphicFramePr>
        <p:xfrm>
          <a:off x="4356100" y="1341438"/>
          <a:ext cx="4316413" cy="1511300"/>
        </p:xfrm>
        <a:graphic>
          <a:graphicData uri="http://schemas.openxmlformats.org/presentationml/2006/ole">
            <p:oleObj spid="_x0000_s4098" name="Формула" r:id="rId4" imgW="1308100" imgH="457200" progId="Equation.3">
              <p:embed/>
            </p:oleObj>
          </a:graphicData>
        </a:graphic>
      </p:graphicFrame>
      <p:sp>
        <p:nvSpPr>
          <p:cNvPr id="14" name="Rectangle 2"/>
          <p:cNvSpPr txBox="1">
            <a:spLocks noRot="1" noChangeArrowheads="1"/>
          </p:cNvSpPr>
          <p:nvPr/>
        </p:nvSpPr>
        <p:spPr bwMode="auto">
          <a:xfrm>
            <a:off x="0" y="0"/>
            <a:ext cx="8385175" cy="1431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defRPr/>
            </a:pP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Способ подстановки</a:t>
            </a:r>
            <a:endParaRPr lang="ru-RU" sz="4400" b="1" kern="0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+mj-lt"/>
              <a:ea typeface="+mj-ea"/>
              <a:cs typeface="+mj-cs"/>
            </a:endParaRPr>
          </a:p>
        </p:txBody>
      </p:sp>
      <p:sp>
        <p:nvSpPr>
          <p:cNvPr id="2059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10253" name="Object 13"/>
          <p:cNvGraphicFramePr>
            <a:graphicFrameLocks noChangeAspect="1"/>
          </p:cNvGraphicFramePr>
          <p:nvPr/>
        </p:nvGraphicFramePr>
        <p:xfrm>
          <a:off x="3563938" y="3259138"/>
          <a:ext cx="5405437" cy="1465262"/>
        </p:xfrm>
        <a:graphic>
          <a:graphicData uri="http://schemas.openxmlformats.org/presentationml/2006/ole">
            <p:oleObj spid="_x0000_s4099" name="Формула" r:id="rId5" imgW="1689100" imgH="457200" progId="Equation.3">
              <p:embed/>
            </p:oleObj>
          </a:graphicData>
        </a:graphic>
      </p:graphicFrame>
      <p:sp>
        <p:nvSpPr>
          <p:cNvPr id="17" name="Овал 16"/>
          <p:cNvSpPr/>
          <p:nvPr/>
        </p:nvSpPr>
        <p:spPr>
          <a:xfrm>
            <a:off x="5219700" y="1341438"/>
            <a:ext cx="1728788" cy="6477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cxnSp>
        <p:nvCxnSpPr>
          <p:cNvPr id="19" name="Прямая со стрелкой 18"/>
          <p:cNvCxnSpPr/>
          <p:nvPr/>
        </p:nvCxnSpPr>
        <p:spPr>
          <a:xfrm flipH="1">
            <a:off x="6011863" y="1700213"/>
            <a:ext cx="144462" cy="649287"/>
          </a:xfrm>
          <a:prstGeom prst="straightConnector1">
            <a:avLst/>
          </a:prstGeom>
          <a:ln w="5715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Овал 19"/>
          <p:cNvSpPr/>
          <p:nvPr/>
        </p:nvSpPr>
        <p:spPr>
          <a:xfrm>
            <a:off x="5795963" y="2133600"/>
            <a:ext cx="504825" cy="719138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1" name="Text Box 6"/>
          <p:cNvSpPr txBox="1">
            <a:spLocks noChangeArrowheads="1"/>
          </p:cNvSpPr>
          <p:nvPr/>
        </p:nvSpPr>
        <p:spPr bwMode="auto">
          <a:xfrm>
            <a:off x="3563938" y="5157788"/>
            <a:ext cx="5859462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Получилось уравнение с одной неизвестной</a:t>
            </a:r>
          </a:p>
        </p:txBody>
      </p:sp>
      <p:cxnSp>
        <p:nvCxnSpPr>
          <p:cNvPr id="23" name="Прямая соединительная линия 22"/>
          <p:cNvCxnSpPr/>
          <p:nvPr/>
        </p:nvCxnSpPr>
        <p:spPr>
          <a:xfrm>
            <a:off x="4140200" y="4724400"/>
            <a:ext cx="3455988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0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10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5" grpId="0" autoUpdateAnimBg="0"/>
      <p:bldP spid="10246" grpId="0" autoUpdateAnimBg="0"/>
      <p:bldP spid="17" grpId="0" animBg="1"/>
      <p:bldP spid="20" grpId="0" animBg="1"/>
      <p:bldP spid="21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3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0245" name="Text Box 5"/>
          <p:cNvSpPr txBox="1">
            <a:spLocks noChangeArrowheads="1"/>
          </p:cNvSpPr>
          <p:nvPr/>
        </p:nvSpPr>
        <p:spPr bwMode="auto">
          <a:xfrm>
            <a:off x="250825" y="1412875"/>
            <a:ext cx="4175125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>
                <a:solidFill>
                  <a:schemeClr val="bg1"/>
                </a:solidFill>
              </a:rPr>
              <a:t>3) Выходим из системы и решаем уравнение с одной неизвестной:</a:t>
            </a:r>
          </a:p>
        </p:txBody>
      </p:sp>
      <p:sp>
        <p:nvSpPr>
          <p:cNvPr id="10246" name="Text Box 6"/>
          <p:cNvSpPr txBox="1">
            <a:spLocks noChangeArrowheads="1"/>
          </p:cNvSpPr>
          <p:nvPr/>
        </p:nvSpPr>
        <p:spPr bwMode="auto">
          <a:xfrm>
            <a:off x="0" y="4005263"/>
            <a:ext cx="3455988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Возвращаемся в систему:.</a:t>
            </a:r>
          </a:p>
        </p:txBody>
      </p:sp>
      <p:sp>
        <p:nvSpPr>
          <p:cNvPr id="3079" name="Rectangle 8"/>
          <p:cNvSpPr>
            <a:spLocks noChangeArrowheads="1"/>
          </p:cNvSpPr>
          <p:nvPr/>
        </p:nvSpPr>
        <p:spPr bwMode="auto">
          <a:xfrm>
            <a:off x="0" y="33289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3080" name="Rectangle 10"/>
          <p:cNvSpPr>
            <a:spLocks noChangeArrowheads="1"/>
          </p:cNvSpPr>
          <p:nvPr/>
        </p:nvSpPr>
        <p:spPr bwMode="auto">
          <a:xfrm>
            <a:off x="0" y="33289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3081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4" name="Rectangle 2"/>
          <p:cNvSpPr txBox="1">
            <a:spLocks noRot="1" noChangeArrowheads="1"/>
          </p:cNvSpPr>
          <p:nvPr/>
        </p:nvSpPr>
        <p:spPr bwMode="auto">
          <a:xfrm>
            <a:off x="0" y="0"/>
            <a:ext cx="8385175" cy="1431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defRPr/>
            </a:pP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Способ подстановки</a:t>
            </a:r>
            <a:endParaRPr lang="ru-RU" sz="4400" b="1" kern="0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3083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3074" name="Object 3"/>
          <p:cNvGraphicFramePr>
            <a:graphicFrameLocks noChangeAspect="1"/>
          </p:cNvGraphicFramePr>
          <p:nvPr/>
        </p:nvGraphicFramePr>
        <p:xfrm>
          <a:off x="3779838" y="4292600"/>
          <a:ext cx="2925762" cy="1384300"/>
        </p:xfrm>
        <a:graphic>
          <a:graphicData uri="http://schemas.openxmlformats.org/presentationml/2006/ole">
            <p:oleObj spid="_x0000_s5122" name="Формула" r:id="rId4" imgW="914400" imgH="431640" progId="Equation.3">
              <p:embed/>
            </p:oleObj>
          </a:graphicData>
        </a:graphic>
      </p:graphicFrame>
      <p:cxnSp>
        <p:nvCxnSpPr>
          <p:cNvPr id="23" name="Прямая соединительная линия 22"/>
          <p:cNvCxnSpPr/>
          <p:nvPr/>
        </p:nvCxnSpPr>
        <p:spPr>
          <a:xfrm>
            <a:off x="4140200" y="5661025"/>
            <a:ext cx="719138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85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4516" name="Object 4"/>
          <p:cNvGraphicFramePr>
            <a:graphicFrameLocks noChangeAspect="1"/>
          </p:cNvGraphicFramePr>
          <p:nvPr/>
        </p:nvGraphicFramePr>
        <p:xfrm>
          <a:off x="4859338" y="1268413"/>
          <a:ext cx="2592387" cy="2730500"/>
        </p:xfrm>
        <a:graphic>
          <a:graphicData uri="http://schemas.openxmlformats.org/presentationml/2006/ole">
            <p:oleObj spid="_x0000_s5123" name="Формула" r:id="rId5" imgW="1257300" imgH="1320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0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10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5" grpId="0" autoUpdateAnimBg="0"/>
      <p:bldP spid="10246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3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0246" name="Text Box 6"/>
          <p:cNvSpPr txBox="1">
            <a:spLocks noChangeArrowheads="1"/>
          </p:cNvSpPr>
          <p:nvPr/>
        </p:nvSpPr>
        <p:spPr bwMode="auto">
          <a:xfrm>
            <a:off x="250825" y="1196975"/>
            <a:ext cx="3457575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Возвращаемся в систему:</a:t>
            </a:r>
          </a:p>
        </p:txBody>
      </p:sp>
      <p:sp>
        <p:nvSpPr>
          <p:cNvPr id="4105" name="Rectangle 8"/>
          <p:cNvSpPr>
            <a:spLocks noChangeArrowheads="1"/>
          </p:cNvSpPr>
          <p:nvPr/>
        </p:nvSpPr>
        <p:spPr bwMode="auto">
          <a:xfrm>
            <a:off x="0" y="33289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4106" name="Rectangle 10"/>
          <p:cNvSpPr>
            <a:spLocks noChangeArrowheads="1"/>
          </p:cNvSpPr>
          <p:nvPr/>
        </p:nvSpPr>
        <p:spPr bwMode="auto">
          <a:xfrm>
            <a:off x="0" y="332898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4107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4" name="Rectangle 2"/>
          <p:cNvSpPr txBox="1">
            <a:spLocks noRot="1" noChangeArrowheads="1"/>
          </p:cNvSpPr>
          <p:nvPr/>
        </p:nvSpPr>
        <p:spPr bwMode="auto">
          <a:xfrm>
            <a:off x="0" y="0"/>
            <a:ext cx="8385175" cy="1431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defRPr/>
            </a:pP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Способ подстановки</a:t>
            </a:r>
            <a:endParaRPr lang="ru-RU" sz="4400" b="1" kern="0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109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4098" name="Object 2"/>
          <p:cNvGraphicFramePr>
            <a:graphicFrameLocks noChangeAspect="1"/>
          </p:cNvGraphicFramePr>
          <p:nvPr/>
        </p:nvGraphicFramePr>
        <p:xfrm>
          <a:off x="3708400" y="1268413"/>
          <a:ext cx="2803525" cy="1384300"/>
        </p:xfrm>
        <a:graphic>
          <a:graphicData uri="http://schemas.openxmlformats.org/presentationml/2006/ole">
            <p:oleObj spid="_x0000_s6146" name="Формула" r:id="rId4" imgW="876240" imgH="431640" progId="Equation.3">
              <p:embed/>
            </p:oleObj>
          </a:graphicData>
        </a:graphic>
      </p:graphicFrame>
      <p:cxnSp>
        <p:nvCxnSpPr>
          <p:cNvPr id="23" name="Прямая соединительная линия 22"/>
          <p:cNvCxnSpPr/>
          <p:nvPr/>
        </p:nvCxnSpPr>
        <p:spPr>
          <a:xfrm>
            <a:off x="3924300" y="2636838"/>
            <a:ext cx="1008063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11" name="Rectangle 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6" name="TextBox 15"/>
          <p:cNvSpPr txBox="1"/>
          <p:nvPr/>
        </p:nvSpPr>
        <p:spPr>
          <a:xfrm>
            <a:off x="250825" y="2708275"/>
            <a:ext cx="8497888" cy="9540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4) Подставим найденное значение </a:t>
            </a:r>
            <a:r>
              <a:rPr lang="en-US" sz="2800" i="1" dirty="0"/>
              <a:t>x</a:t>
            </a:r>
            <a:r>
              <a:rPr lang="ru-RU" sz="2800" dirty="0"/>
              <a:t> в первое уравнение и найдем вторую неизвестную</a:t>
            </a:r>
          </a:p>
        </p:txBody>
      </p:sp>
      <p:graphicFrame>
        <p:nvGraphicFramePr>
          <p:cNvPr id="66564" name="Object 4"/>
          <p:cNvGraphicFramePr>
            <a:graphicFrameLocks noChangeAspect="1"/>
          </p:cNvGraphicFramePr>
          <p:nvPr/>
        </p:nvGraphicFramePr>
        <p:xfrm>
          <a:off x="387350" y="3789363"/>
          <a:ext cx="2965450" cy="1384300"/>
        </p:xfrm>
        <a:graphic>
          <a:graphicData uri="http://schemas.openxmlformats.org/presentationml/2006/ole">
            <p:oleObj spid="_x0000_s6147" name="Формула" r:id="rId5" imgW="927000" imgH="431640" progId="Equation.3">
              <p:embed/>
            </p:oleObj>
          </a:graphicData>
        </a:graphic>
      </p:graphicFrame>
      <p:graphicFrame>
        <p:nvGraphicFramePr>
          <p:cNvPr id="66565" name="Object 5"/>
          <p:cNvGraphicFramePr>
            <a:graphicFrameLocks noChangeAspect="1"/>
          </p:cNvGraphicFramePr>
          <p:nvPr/>
        </p:nvGraphicFramePr>
        <p:xfrm>
          <a:off x="4391025" y="3860800"/>
          <a:ext cx="2316163" cy="1384300"/>
        </p:xfrm>
        <a:graphic>
          <a:graphicData uri="http://schemas.openxmlformats.org/presentationml/2006/ole">
            <p:oleObj spid="_x0000_s6148" name="Формула" r:id="rId6" imgW="723600" imgH="431640" progId="Equation.3">
              <p:embed/>
            </p:oleObj>
          </a:graphicData>
        </a:graphic>
      </p:graphicFrame>
      <p:sp>
        <p:nvSpPr>
          <p:cNvPr id="18" name="Text Box 6"/>
          <p:cNvSpPr txBox="1">
            <a:spLocks noChangeArrowheads="1"/>
          </p:cNvSpPr>
          <p:nvPr/>
        </p:nvSpPr>
        <p:spPr bwMode="auto">
          <a:xfrm>
            <a:off x="323850" y="5229225"/>
            <a:ext cx="3455988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Запишем ответ.</a:t>
            </a:r>
          </a:p>
        </p:txBody>
      </p:sp>
      <p:sp>
        <p:nvSpPr>
          <p:cNvPr id="19" name="Text Box 6"/>
          <p:cNvSpPr txBox="1">
            <a:spLocks noChangeArrowheads="1"/>
          </p:cNvSpPr>
          <p:nvPr/>
        </p:nvSpPr>
        <p:spPr bwMode="auto">
          <a:xfrm>
            <a:off x="3708400" y="5229225"/>
            <a:ext cx="3455988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>
                <a:solidFill>
                  <a:srgbClr val="003300"/>
                </a:solidFill>
              </a:rPr>
              <a:t>Ответ:</a:t>
            </a:r>
          </a:p>
        </p:txBody>
      </p:sp>
      <p:graphicFrame>
        <p:nvGraphicFramePr>
          <p:cNvPr id="66566" name="Object 6"/>
          <p:cNvGraphicFramePr>
            <a:graphicFrameLocks noChangeAspect="1"/>
          </p:cNvGraphicFramePr>
          <p:nvPr/>
        </p:nvGraphicFramePr>
        <p:xfrm>
          <a:off x="5003800" y="5157788"/>
          <a:ext cx="2152650" cy="611187"/>
        </p:xfrm>
        <a:graphic>
          <a:graphicData uri="http://schemas.openxmlformats.org/presentationml/2006/ole">
            <p:oleObj spid="_x0000_s6149" name="Формула" r:id="rId7" imgW="672840" imgH="190440" progId="Equation.3">
              <p:embed/>
            </p:oleObj>
          </a:graphicData>
        </a:graphic>
      </p:graphicFrame>
      <p:graphicFrame>
        <p:nvGraphicFramePr>
          <p:cNvPr id="66567" name="Object 7"/>
          <p:cNvGraphicFramePr>
            <a:graphicFrameLocks noChangeAspect="1"/>
          </p:cNvGraphicFramePr>
          <p:nvPr/>
        </p:nvGraphicFramePr>
        <p:xfrm>
          <a:off x="7380288" y="5157788"/>
          <a:ext cx="1474787" cy="693737"/>
        </p:xfrm>
        <a:graphic>
          <a:graphicData uri="http://schemas.openxmlformats.org/presentationml/2006/ole">
            <p:oleObj spid="_x0000_s6150" name="Формула" r:id="rId8" imgW="317160" imgH="1904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/>
      <p:bldP spid="18" grpId="0"/>
      <p:bldP spid="1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8313" y="476250"/>
            <a:ext cx="7561262" cy="1465263"/>
          </a:xfrm>
        </p:spPr>
        <p:txBody>
          <a:bodyPr/>
          <a:lstStyle/>
          <a:p>
            <a:pPr eaLnBrk="1" hangingPunct="1">
              <a:defRPr/>
            </a:pP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Решите следующие системы методом подстановки:</a:t>
            </a:r>
          </a:p>
        </p:txBody>
      </p:sp>
      <p:graphicFrame>
        <p:nvGraphicFramePr>
          <p:cNvPr id="67586" name="Object 2"/>
          <p:cNvGraphicFramePr>
            <a:graphicFrameLocks noChangeAspect="1"/>
          </p:cNvGraphicFramePr>
          <p:nvPr/>
        </p:nvGraphicFramePr>
        <p:xfrm>
          <a:off x="206375" y="1916113"/>
          <a:ext cx="3614738" cy="1384300"/>
        </p:xfrm>
        <a:graphic>
          <a:graphicData uri="http://schemas.openxmlformats.org/presentationml/2006/ole">
            <p:oleObj spid="_x0000_s7170" name="Формула" r:id="rId3" imgW="1130040" imgH="431640" progId="Equation.3">
              <p:embed/>
            </p:oleObj>
          </a:graphicData>
        </a:graphic>
      </p:graphicFrame>
      <p:graphicFrame>
        <p:nvGraphicFramePr>
          <p:cNvPr id="67587" name="Object 3"/>
          <p:cNvGraphicFramePr>
            <a:graphicFrameLocks noChangeAspect="1"/>
          </p:cNvGraphicFramePr>
          <p:nvPr/>
        </p:nvGraphicFramePr>
        <p:xfrm>
          <a:off x="4500563" y="1989138"/>
          <a:ext cx="3614737" cy="1384300"/>
        </p:xfrm>
        <a:graphic>
          <a:graphicData uri="http://schemas.openxmlformats.org/presentationml/2006/ole">
            <p:oleObj spid="_x0000_s7171" name="Формула" r:id="rId4" imgW="1130040" imgH="431640" progId="Equation.3">
              <p:embed/>
            </p:oleObj>
          </a:graphicData>
        </a:graphic>
      </p:graphicFrame>
      <p:graphicFrame>
        <p:nvGraphicFramePr>
          <p:cNvPr id="67588" name="Object 4"/>
          <p:cNvGraphicFramePr>
            <a:graphicFrameLocks noChangeAspect="1"/>
          </p:cNvGraphicFramePr>
          <p:nvPr/>
        </p:nvGraphicFramePr>
        <p:xfrm>
          <a:off x="225425" y="3716338"/>
          <a:ext cx="4102100" cy="1384300"/>
        </p:xfrm>
        <a:graphic>
          <a:graphicData uri="http://schemas.openxmlformats.org/presentationml/2006/ole">
            <p:oleObj spid="_x0000_s7172" name="Формула" r:id="rId5" imgW="1282680" imgH="431640" progId="Equation.3">
              <p:embed/>
            </p:oleObj>
          </a:graphicData>
        </a:graphic>
      </p:graphicFrame>
      <p:graphicFrame>
        <p:nvGraphicFramePr>
          <p:cNvPr id="67589" name="Object 5"/>
          <p:cNvGraphicFramePr>
            <a:graphicFrameLocks noChangeAspect="1"/>
          </p:cNvGraphicFramePr>
          <p:nvPr/>
        </p:nvGraphicFramePr>
        <p:xfrm>
          <a:off x="4881563" y="3716338"/>
          <a:ext cx="3859212" cy="1384300"/>
        </p:xfrm>
        <a:graphic>
          <a:graphicData uri="http://schemas.openxmlformats.org/presentationml/2006/ole">
            <p:oleObj spid="_x0000_s7173" name="Формула" r:id="rId6" imgW="120636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81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15363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539750" y="908050"/>
            <a:ext cx="5976938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ru-RU" sz="3200" dirty="0"/>
              <a:t>Этот способ используют тогда, когда нет коэффициентов  при </a:t>
            </a:r>
            <a:r>
              <a:rPr lang="en-US" sz="3200" i="1" dirty="0"/>
              <a:t>x</a:t>
            </a:r>
            <a:r>
              <a:rPr lang="ru-RU" sz="3200" i="1" dirty="0"/>
              <a:t> </a:t>
            </a:r>
            <a:r>
              <a:rPr lang="ru-RU" sz="3200" dirty="0"/>
              <a:t> или </a:t>
            </a:r>
            <a:r>
              <a:rPr lang="en-US" sz="3200" i="1" dirty="0"/>
              <a:t>y</a:t>
            </a:r>
            <a:r>
              <a:rPr lang="ru-RU" sz="3200" dirty="0"/>
              <a:t> равных 1 или </a:t>
            </a:r>
            <a:r>
              <a:rPr lang="en-US" sz="3200" dirty="0"/>
              <a:t>-1</a:t>
            </a:r>
            <a:r>
              <a:rPr lang="ru-RU" sz="3200" dirty="0"/>
              <a:t>.</a:t>
            </a:r>
          </a:p>
        </p:txBody>
      </p:sp>
      <p:sp>
        <p:nvSpPr>
          <p:cNvPr id="15365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5366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5367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5368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53" grpId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0" y="836613"/>
            <a:ext cx="8567738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Задача 1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Решить систему уравнений</a:t>
            </a:r>
          </a:p>
        </p:txBody>
      </p:sp>
      <p:sp>
        <p:nvSpPr>
          <p:cNvPr id="1030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611188" y="1484313"/>
          <a:ext cx="3168650" cy="1223962"/>
        </p:xfrm>
        <a:graphic>
          <a:graphicData uri="http://schemas.openxmlformats.org/presentationml/2006/ole">
            <p:oleObj spid="_x0000_s8194" name="Формула" r:id="rId3" imgW="1117440" imgH="431640" progId="Equation.3">
              <p:embed/>
            </p:oleObj>
          </a:graphicData>
        </a:graphic>
      </p:graphicFrame>
      <p:sp>
        <p:nvSpPr>
          <p:cNvPr id="10" name="Овал 9"/>
          <p:cNvSpPr/>
          <p:nvPr/>
        </p:nvSpPr>
        <p:spPr>
          <a:xfrm>
            <a:off x="1260475" y="1412875"/>
            <a:ext cx="647700" cy="1439863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11" name="TextBox 10"/>
          <p:cNvSpPr txBox="1">
            <a:spLocks noChangeArrowheads="1"/>
          </p:cNvSpPr>
          <p:nvPr/>
        </p:nvSpPr>
        <p:spPr bwMode="auto">
          <a:xfrm>
            <a:off x="395288" y="2852738"/>
            <a:ext cx="8208962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В тех случаях, когда в обоих линейных уравнениях системы при каком-либо из неизвестных коэффициентами являются противоположные числа, удобно применять </a:t>
            </a: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способ алгебраического сложения уравнений.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33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034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035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52" grpId="0" autoUpdateAnimBg="0"/>
      <p:bldP spid="10" grpId="0" animBg="1" autoUpdateAnimBg="0"/>
      <p:bldP spid="11" grpId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-315913"/>
            <a:ext cx="8385175" cy="1431926"/>
          </a:xfrm>
        </p:spPr>
        <p:txBody>
          <a:bodyPr/>
          <a:lstStyle/>
          <a:p>
            <a:pPr eaLnBrk="1" hangingPunct="1"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Способ сложения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0" y="32004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2056" name="Text Box 8"/>
          <p:cNvSpPr txBox="1">
            <a:spLocks noChangeArrowheads="1"/>
          </p:cNvSpPr>
          <p:nvPr/>
        </p:nvSpPr>
        <p:spPr bwMode="auto">
          <a:xfrm>
            <a:off x="0" y="620713"/>
            <a:ext cx="8567738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Задача 1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Решить систему уравнений</a:t>
            </a:r>
          </a:p>
        </p:txBody>
      </p:sp>
      <p:sp>
        <p:nvSpPr>
          <p:cNvPr id="2057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6155" name="Object 11"/>
          <p:cNvGraphicFramePr>
            <a:graphicFrameLocks noChangeAspect="1"/>
          </p:cNvGraphicFramePr>
          <p:nvPr/>
        </p:nvGraphicFramePr>
        <p:xfrm>
          <a:off x="611188" y="1484313"/>
          <a:ext cx="3168650" cy="1223962"/>
        </p:xfrm>
        <a:graphic>
          <a:graphicData uri="http://schemas.openxmlformats.org/presentationml/2006/ole">
            <p:oleObj spid="_x0000_s9218" name="Формула" r:id="rId3" imgW="1117440" imgH="431640" progId="Equation.3">
              <p:embed/>
            </p:oleObj>
          </a:graphicData>
        </a:graphic>
      </p:graphicFrame>
      <p:sp>
        <p:nvSpPr>
          <p:cNvPr id="10" name="Овал 9"/>
          <p:cNvSpPr/>
          <p:nvPr/>
        </p:nvSpPr>
        <p:spPr>
          <a:xfrm>
            <a:off x="1260475" y="1412875"/>
            <a:ext cx="647700" cy="1439863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11" name="TextBox 10"/>
          <p:cNvSpPr txBox="1">
            <a:spLocks noChangeArrowheads="1"/>
          </p:cNvSpPr>
          <p:nvPr/>
        </p:nvSpPr>
        <p:spPr bwMode="auto">
          <a:xfrm>
            <a:off x="4140200" y="1268413"/>
            <a:ext cx="4176713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Предположим, что числа 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x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y ─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решения системы, при которых оба равенства системы равны.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60" name="Rectangle 13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2061" name="Rectangle 15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2062" name="Rectangle 1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/>
          </a:p>
        </p:txBody>
      </p:sp>
      <p:sp>
        <p:nvSpPr>
          <p:cNvPr id="12" name="TextBox 11"/>
          <p:cNvSpPr txBox="1"/>
          <p:nvPr/>
        </p:nvSpPr>
        <p:spPr>
          <a:xfrm>
            <a:off x="357158" y="2786058"/>
            <a:ext cx="3168650" cy="26765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Сложим эти равенства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почленно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В результате получим тоже верное равенство, так как к равному прибавляли равное.</a:t>
            </a:r>
          </a:p>
        </p:txBody>
      </p:sp>
      <p:graphicFrame>
        <p:nvGraphicFramePr>
          <p:cNvPr id="13" name="Object 5"/>
          <p:cNvGraphicFramePr>
            <a:graphicFrameLocks noChangeAspect="1"/>
          </p:cNvGraphicFramePr>
          <p:nvPr/>
        </p:nvGraphicFramePr>
        <p:xfrm>
          <a:off x="4367213" y="2852738"/>
          <a:ext cx="2890837" cy="1474787"/>
        </p:xfrm>
        <a:graphic>
          <a:graphicData uri="http://schemas.openxmlformats.org/presentationml/2006/ole">
            <p:oleObj spid="_x0000_s9219" name="Формула" r:id="rId4" imgW="850680" imgH="431640" progId="Equation.3">
              <p:embed/>
            </p:oleObj>
          </a:graphicData>
        </a:graphic>
      </p:graphicFrame>
      <p:sp>
        <p:nvSpPr>
          <p:cNvPr id="14" name="TextBox 13"/>
          <p:cNvSpPr txBox="1"/>
          <p:nvPr/>
        </p:nvSpPr>
        <p:spPr>
          <a:xfrm>
            <a:off x="3997325" y="3429000"/>
            <a:ext cx="420688" cy="5222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800" b="1" dirty="0">
                <a:solidFill>
                  <a:srgbClr val="003300"/>
                </a:solidFill>
                <a:latin typeface="+mj-lt"/>
              </a:rPr>
              <a:t>+</a:t>
            </a:r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3779838" y="4221163"/>
            <a:ext cx="3457575" cy="0"/>
          </a:xfrm>
          <a:prstGeom prst="line">
            <a:avLst/>
          </a:prstGeom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7108" name="Object 4"/>
          <p:cNvGraphicFramePr>
            <a:graphicFrameLocks noChangeAspect="1"/>
          </p:cNvGraphicFramePr>
          <p:nvPr/>
        </p:nvGraphicFramePr>
        <p:xfrm>
          <a:off x="4943475" y="4498975"/>
          <a:ext cx="1714500" cy="536575"/>
        </p:xfrm>
        <a:graphic>
          <a:graphicData uri="http://schemas.openxmlformats.org/presentationml/2006/ole">
            <p:oleObj spid="_x0000_s9220" name="Формула" r:id="rId5" imgW="520560" imgH="164880" progId="Equation.3">
              <p:embed/>
            </p:oleObj>
          </a:graphicData>
        </a:graphic>
      </p:graphicFrame>
      <p:sp>
        <p:nvSpPr>
          <p:cNvPr id="17" name="TextBox 16"/>
          <p:cNvSpPr txBox="1"/>
          <p:nvPr/>
        </p:nvSpPr>
        <p:spPr>
          <a:xfrm>
            <a:off x="3924300" y="5013325"/>
            <a:ext cx="1269450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Откуда</a:t>
            </a:r>
          </a:p>
        </p:txBody>
      </p:sp>
      <p:graphicFrame>
        <p:nvGraphicFramePr>
          <p:cNvPr id="2" name="Object 5"/>
          <p:cNvGraphicFramePr>
            <a:graphicFrameLocks noChangeAspect="1"/>
          </p:cNvGraphicFramePr>
          <p:nvPr/>
        </p:nvGraphicFramePr>
        <p:xfrm>
          <a:off x="5770563" y="4941888"/>
          <a:ext cx="1044575" cy="536575"/>
        </p:xfrm>
        <a:graphic>
          <a:graphicData uri="http://schemas.openxmlformats.org/presentationml/2006/ole">
            <p:oleObj spid="_x0000_s9221" name="Формула" r:id="rId6" imgW="317160" imgH="1648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utoUpdateAnimBg="0"/>
      <p:bldP spid="12" grpId="0"/>
      <p:bldP spid="14" grpId="0"/>
      <p:bldP spid="17" grpId="0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389</Words>
  <PresentationFormat>Экран (4:3)</PresentationFormat>
  <Paragraphs>74</Paragraphs>
  <Slides>17</Slides>
  <Notes>4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9" baseType="lpstr">
      <vt:lpstr>Тема Office</vt:lpstr>
      <vt:lpstr>Microsoft Equation 3.0</vt:lpstr>
      <vt:lpstr>   Решения  систем линейных уравнений</vt:lpstr>
      <vt:lpstr>Способ подстановки</vt:lpstr>
      <vt:lpstr>Слайд 3</vt:lpstr>
      <vt:lpstr>Слайд 4</vt:lpstr>
      <vt:lpstr>Слайд 5</vt:lpstr>
      <vt:lpstr>Слайд 6</vt:lpstr>
      <vt:lpstr>Способ сложения</vt:lpstr>
      <vt:lpstr>Способ сложения</vt:lpstr>
      <vt:lpstr>Способ сложения</vt:lpstr>
      <vt:lpstr>Способ сложения</vt:lpstr>
      <vt:lpstr>Способ сложения</vt:lpstr>
      <vt:lpstr>Способ сложения</vt:lpstr>
      <vt:lpstr>Способ сложения</vt:lpstr>
      <vt:lpstr>Способ сложения</vt:lpstr>
      <vt:lpstr>Способ сложения</vt:lpstr>
      <vt:lpstr>Способ сложения (алгоритм)</vt:lpstr>
      <vt:lpstr>Слайд 17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Способы  решения  систем линейных уравнений</dc:title>
  <dc:creator>Home</dc:creator>
  <cp:lastModifiedBy>Home</cp:lastModifiedBy>
  <cp:revision>5</cp:revision>
  <dcterms:created xsi:type="dcterms:W3CDTF">2023-12-14T15:42:21Z</dcterms:created>
  <dcterms:modified xsi:type="dcterms:W3CDTF">2023-12-14T16:32:47Z</dcterms:modified>
</cp:coreProperties>
</file>

<file path=docProps/thumbnail.jpeg>
</file>