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70" r:id="rId3"/>
    <p:sldId id="275" r:id="rId4"/>
    <p:sldId id="276" r:id="rId5"/>
    <p:sldId id="265" r:id="rId6"/>
    <p:sldId id="257" r:id="rId7"/>
    <p:sldId id="278" r:id="rId8"/>
    <p:sldId id="279" r:id="rId9"/>
    <p:sldId id="268" r:id="rId10"/>
    <p:sldId id="269" r:id="rId11"/>
    <p:sldId id="258" r:id="rId12"/>
    <p:sldId id="259" r:id="rId13"/>
    <p:sldId id="280" r:id="rId14"/>
    <p:sldId id="260" r:id="rId15"/>
    <p:sldId id="281" r:id="rId16"/>
    <p:sldId id="262" r:id="rId17"/>
    <p:sldId id="282" r:id="rId18"/>
    <p:sldId id="283" r:id="rId19"/>
    <p:sldId id="28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8ED324C-71ED-4589-8DB3-3078CE32FD62}"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E290E-42EB-4B17-A164-98F408C8E65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ED324C-71ED-4589-8DB3-3078CE32FD62}" type="datetimeFigureOut">
              <a:rPr lang="ru-RU" smtClean="0"/>
              <a:pPr/>
              <a:t>14.12.2023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CE290E-42EB-4B17-A164-98F408C8E65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metod-kopilka.ru/images/doc/42/36666/img26.jpg"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504" y="2636912"/>
            <a:ext cx="8928992" cy="369332"/>
          </a:xfrm>
          <a:prstGeom prst="rect">
            <a:avLst/>
          </a:prstGeom>
        </p:spPr>
        <p:txBody>
          <a:bodyPr wrap="square">
            <a:spAutoFit/>
          </a:bodyPr>
          <a:lstStyle/>
          <a:p>
            <a:pPr algn="ctr"/>
            <a:r>
              <a:rPr lang="ru-RU" dirty="0"/>
              <a:t>Тема</a:t>
            </a:r>
            <a:r>
              <a:rPr lang="ru-RU" dirty="0" smtClean="0"/>
              <a:t>: «</a:t>
            </a:r>
            <a:r>
              <a:rPr lang="ru-RU" dirty="0"/>
              <a:t>Охраняемые природные территории Российской Федерации»; </a:t>
            </a:r>
          </a:p>
        </p:txBody>
      </p:sp>
      <p:sp>
        <p:nvSpPr>
          <p:cNvPr id="2" name="Прямоугольник 1"/>
          <p:cNvSpPr/>
          <p:nvPr/>
        </p:nvSpPr>
        <p:spPr>
          <a:xfrm>
            <a:off x="1631128" y="44624"/>
            <a:ext cx="7514024" cy="707886"/>
          </a:xfrm>
          <a:prstGeom prst="rect">
            <a:avLst/>
          </a:prstGeom>
        </p:spPr>
        <p:txBody>
          <a:bodyPr wrap="square">
            <a:spAutoFit/>
          </a:bodyPr>
          <a:lstStyle/>
          <a:p>
            <a:pPr algn="ctr"/>
            <a:r>
              <a:rPr lang="ru-RU" sz="2000" dirty="0">
                <a:latin typeface="Times New Roman" panose="02020603050405020304" pitchFamily="18" charset="0"/>
                <a:cs typeface="Times New Roman" panose="02020603050405020304" pitchFamily="18" charset="0"/>
              </a:rPr>
              <a:t>Муниципальная казенная общеобразовательная учреждения</a:t>
            </a:r>
          </a:p>
          <a:p>
            <a:pPr algn="ctr"/>
            <a:r>
              <a:rPr lang="ru-RU" sz="2000" dirty="0">
                <a:latin typeface="Times New Roman" panose="02020603050405020304" pitchFamily="18" charset="0"/>
                <a:cs typeface="Times New Roman" panose="02020603050405020304" pitchFamily="18" charset="0"/>
              </a:rPr>
              <a:t>«Основная общеобразовательная школа № 14»</a:t>
            </a:r>
          </a:p>
        </p:txBody>
      </p:sp>
      <p:pic>
        <p:nvPicPr>
          <p:cNvPr id="5" name="Picture 4" descr="D:\флешка\флешка 11\Логотип ТУ ЭТТ.png"/>
          <p:cNvPicPr>
            <a:picLocks noChangeAspect="1" noChangeArrowheads="1"/>
          </p:cNvPicPr>
          <p:nvPr/>
        </p:nvPicPr>
        <p:blipFill>
          <a:blip r:embed="rId2" cstate="print"/>
          <a:srcRect/>
          <a:stretch>
            <a:fillRect/>
          </a:stretch>
        </p:blipFill>
        <p:spPr bwMode="auto">
          <a:xfrm>
            <a:off x="252609" y="181337"/>
            <a:ext cx="1235075" cy="1143000"/>
          </a:xfrm>
          <a:prstGeom prst="rect">
            <a:avLst/>
          </a:prstGeom>
          <a:noFill/>
          <a:ln w="9525">
            <a:noFill/>
            <a:miter lim="800000"/>
            <a:headEnd/>
            <a:tailEnd/>
          </a:ln>
        </p:spPr>
      </p:pic>
      <p:sp>
        <p:nvSpPr>
          <p:cNvPr id="3" name="Прямоугольник 2"/>
          <p:cNvSpPr/>
          <p:nvPr/>
        </p:nvSpPr>
        <p:spPr>
          <a:xfrm>
            <a:off x="1331640" y="1851517"/>
            <a:ext cx="7236296" cy="646331"/>
          </a:xfrm>
          <a:prstGeom prst="rect">
            <a:avLst/>
          </a:prstGeom>
        </p:spPr>
        <p:txBody>
          <a:bodyPr wrap="square">
            <a:spAutoFit/>
          </a:bodyPr>
          <a:lstStyle/>
          <a:p>
            <a:pPr algn="ctr"/>
            <a:endParaRPr lang="ru-RU" b="1" dirty="0" smtClean="0">
              <a:latin typeface="Times New Roman" pitchFamily="18" charset="0"/>
              <a:cs typeface="Times New Roman" pitchFamily="18" charset="0"/>
            </a:endParaRPr>
          </a:p>
          <a:p>
            <a:pPr algn="ctr"/>
            <a:r>
              <a:rPr lang="ru-RU" b="1" dirty="0" smtClean="0">
                <a:latin typeface="Times New Roman" pitchFamily="18" charset="0"/>
                <a:cs typeface="Times New Roman" pitchFamily="18" charset="0"/>
              </a:rPr>
              <a:t> </a:t>
            </a:r>
            <a:r>
              <a:rPr lang="ru-RU" dirty="0">
                <a:solidFill>
                  <a:schemeClr val="bg2">
                    <a:lumMod val="10000"/>
                  </a:schemeClr>
                </a:solidFill>
                <a:latin typeface="Times New Roman" pitchFamily="18" charset="0"/>
                <a:cs typeface="Times New Roman" pitchFamily="18" charset="0"/>
              </a:rPr>
              <a:t>Экологические основы природопользования</a:t>
            </a:r>
          </a:p>
        </p:txBody>
      </p:sp>
      <p:sp>
        <p:nvSpPr>
          <p:cNvPr id="6" name="Прямоугольник 5"/>
          <p:cNvSpPr/>
          <p:nvPr/>
        </p:nvSpPr>
        <p:spPr>
          <a:xfrm>
            <a:off x="4355976" y="5085184"/>
            <a:ext cx="4572000" cy="800219"/>
          </a:xfrm>
          <a:prstGeom prst="rect">
            <a:avLst/>
          </a:prstGeom>
        </p:spPr>
        <p:txBody>
          <a:bodyPr>
            <a:spAutoFit/>
          </a:bodyPr>
          <a:lstStyle/>
          <a:p>
            <a:pPr algn="r"/>
            <a:r>
              <a:rPr lang="ru-RU" sz="1600" dirty="0" smtClean="0">
                <a:latin typeface="Times New Roman" panose="02020603050405020304" pitchFamily="18" charset="0"/>
                <a:cs typeface="Times New Roman" panose="02020603050405020304" pitchFamily="18" charset="0"/>
              </a:rPr>
              <a:t>Кожанова </a:t>
            </a:r>
            <a:r>
              <a:rPr lang="ru-RU" sz="1600" dirty="0">
                <a:latin typeface="Times New Roman" panose="02020603050405020304" pitchFamily="18" charset="0"/>
                <a:cs typeface="Times New Roman" panose="02020603050405020304" pitchFamily="18" charset="0"/>
              </a:rPr>
              <a:t>Наталья Анатольевна</a:t>
            </a:r>
            <a:r>
              <a:rPr lang="ru-RU" sz="1600" dirty="0" smtClean="0">
                <a:latin typeface="Times New Roman" panose="02020603050405020304" pitchFamily="18" charset="0"/>
                <a:cs typeface="Times New Roman" panose="02020603050405020304" pitchFamily="18" charset="0"/>
              </a:rPr>
              <a:t>,</a:t>
            </a:r>
          </a:p>
          <a:p>
            <a:pPr algn="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учитель биологии,  </a:t>
            </a:r>
            <a:r>
              <a:rPr lang="ru-RU" sz="1600" dirty="0" smtClean="0">
                <a:latin typeface="Times New Roman" panose="02020603050405020304" pitchFamily="18" charset="0"/>
                <a:cs typeface="Times New Roman" panose="02020603050405020304" pitchFamily="18" charset="0"/>
              </a:rPr>
              <a:t>химии, географии</a:t>
            </a:r>
            <a:endParaRPr lang="ru-RU" sz="1600" dirty="0">
              <a:latin typeface="Times New Roman" panose="02020603050405020304" pitchFamily="18" charset="0"/>
              <a:cs typeface="Times New Roman" panose="02020603050405020304" pitchFamily="18" charset="0"/>
            </a:endParaRPr>
          </a:p>
          <a:p>
            <a:endParaRPr lang="ru-RU" sz="1400" b="1" dirty="0">
              <a:latin typeface="Times New Roman" pitchFamily="18" charset="0"/>
              <a:cs typeface="Times New Roman" pitchFamily="18" charset="0"/>
            </a:endParaRPr>
          </a:p>
        </p:txBody>
      </p:sp>
      <p:pic>
        <p:nvPicPr>
          <p:cNvPr id="7" name="Рисунок 6" descr="Ростовский степной заповедник Яркая палитра степных красок и водной глади Маныча">
            <a:hlinkClick r:id="rId3" tooltip="&quot;Ростовский степной заповедник Яркая палитра степных красок и водной глади Ман...&quot;"/>
          </p:cNvPr>
          <p:cNvPicPr/>
          <p:nvPr/>
        </p:nvPicPr>
        <p:blipFill>
          <a:blip r:embed="rId4" cstate="print">
            <a:extLst>
              <a:ext uri="{28A0092B-C50C-407E-A947-70E740481C1C}">
                <a14:useLocalDpi xmlns:a14="http://schemas.microsoft.com/office/drawing/2010/main" val="0"/>
              </a:ext>
            </a:extLst>
          </a:blip>
          <a:srcRect l="44340" t="33783" r="5154" b="18915"/>
          <a:stretch>
            <a:fillRect/>
          </a:stretch>
        </p:blipFill>
        <p:spPr bwMode="auto">
          <a:xfrm>
            <a:off x="323528" y="3645024"/>
            <a:ext cx="3672408" cy="3024032"/>
          </a:xfrm>
          <a:prstGeom prst="rect">
            <a:avLst/>
          </a:prstGeom>
          <a:noFill/>
          <a:ln>
            <a:noFill/>
          </a:ln>
        </p:spPr>
      </p:pic>
    </p:spTree>
    <p:extLst>
      <p:ext uri="{BB962C8B-B14F-4D97-AF65-F5344CB8AC3E}">
        <p14:creationId xmlns:p14="http://schemas.microsoft.com/office/powerpoint/2010/main" val="92831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6036" y="1916832"/>
            <a:ext cx="8568952" cy="923330"/>
          </a:xfrm>
          <a:prstGeom prst="rect">
            <a:avLst/>
          </a:prstGeom>
        </p:spPr>
        <p:txBody>
          <a:bodyPr wrap="square">
            <a:spAutoFit/>
          </a:bodyPr>
          <a:lstStyle/>
          <a:p>
            <a:r>
              <a:rPr lang="ru-RU" dirty="0" smtClean="0"/>
              <a:t>Несмотря на суровый климат здесь растут различные виды растений, на острове насчитывают до 315 видов растений. Так же на острове произрастают 114 видов очень редких растений. </a:t>
            </a:r>
            <a:endParaRPr lang="ru-RU" dirty="0"/>
          </a:p>
        </p:txBody>
      </p:sp>
      <p:sp>
        <p:nvSpPr>
          <p:cNvPr id="5" name="Прямоугольник 4"/>
          <p:cNvSpPr/>
          <p:nvPr/>
        </p:nvSpPr>
        <p:spPr>
          <a:xfrm>
            <a:off x="0" y="4437112"/>
            <a:ext cx="8928992" cy="1477328"/>
          </a:xfrm>
          <a:prstGeom prst="rect">
            <a:avLst/>
          </a:prstGeom>
        </p:spPr>
        <p:txBody>
          <a:bodyPr wrap="square">
            <a:spAutoFit/>
          </a:bodyPr>
          <a:lstStyle/>
          <a:p>
            <a:r>
              <a:rPr lang="ru-RU" dirty="0" smtClean="0"/>
              <a:t>   На </a:t>
            </a:r>
            <a:r>
              <a:rPr lang="ru-RU" dirty="0"/>
              <a:t>острове проживают совершенно разные «северные животные» например такие как: песцы, арктические волки. Так же на острове в большом количестве обитают лемминги, тюлени, моржи. Здесь можно встретить хозяина острова – белого медведя, нередко встречаются и волки, лисы, росомахи, горностаи. Горностай Лисица Белый медведь Волк Морж Тюлень Лемминг </a:t>
            </a:r>
          </a:p>
        </p:txBody>
      </p:sp>
      <p:sp>
        <p:nvSpPr>
          <p:cNvPr id="6" name="Прямоугольник 5"/>
          <p:cNvSpPr/>
          <p:nvPr/>
        </p:nvSpPr>
        <p:spPr>
          <a:xfrm>
            <a:off x="-31976" y="0"/>
            <a:ext cx="8784976" cy="1754326"/>
          </a:xfrm>
          <a:prstGeom prst="rect">
            <a:avLst/>
          </a:prstGeom>
        </p:spPr>
        <p:txBody>
          <a:bodyPr wrap="square">
            <a:spAutoFit/>
          </a:bodyPr>
          <a:lstStyle/>
          <a:p>
            <a:r>
              <a:rPr lang="ru-RU" dirty="0" smtClean="0"/>
              <a:t>    Остров </a:t>
            </a:r>
            <a:r>
              <a:rPr lang="ru-RU" dirty="0"/>
              <a:t>Врангеля имеет популярность как у птиц постоянно живущих здесь, так и для перелетных. Перелетные птицы используют этот остов как точку для отдыха, во время крупных перелетов. В заповеднике обитают такие редкие виды птиц как белый гусь. Так же здесь обитают гаги, исландские песочники, бургомистры, вилохвостые чайки, длиннохвостые поморники, белые совы Белый гусь Гага Вилохвостая чайка Белая сова Бургомистры </a:t>
            </a:r>
          </a:p>
        </p:txBody>
      </p:sp>
      <p:sp>
        <p:nvSpPr>
          <p:cNvPr id="2" name="AutoShape 2" descr="https://ekb.tour52.ru/netcat_files/Image/UNESCO/%D0%B7%D0%B0%D0%BF%D0%BE%D0%B2%D0%B5%D0%B4%D0%BD%D0%B8%D0%BA%D0%B8_-%D0%BE%D1%81%D1%82%D1%80%D0%BE%D0%B2-%D0%B2%D1%80%D0%B0%D0%BD%D0%B3%D0%B5%D0%BB%D1%8F.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ekb.tour52.ru/netcat_files/Image/UNESCO/%D0%B7%D0%B0%D0%BF%D0%BE%D0%B2%D0%B5%D0%B4%D0%BD%D0%B8%D0%BA%D0%B8_-%D0%BE%D1%81%D1%82%D1%80%D0%BE%D0%B2-%D0%B2%D1%80%D0%B0%D0%BD%D0%B3%D0%B5%D0%BB%D1%8F.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270" name="Picture 6" descr="http://ostrov-mira.ru/wp-content/uploads/2013/09/Vr_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7104" y="2565112"/>
            <a:ext cx="2813336" cy="187200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8" descr="https://4.404content.com/1/34/EF/456307836458108074/fullsize.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https://4.404content.com/1/34/EF/456307836458108074/fullsize.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276" name="Picture 12" descr="http://ukhtoma.ru/geobotany/dugi/ja-8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1800" y="2564904"/>
            <a:ext cx="2632975" cy="18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627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44624"/>
            <a:ext cx="9036496" cy="2031325"/>
          </a:xfrm>
          <a:prstGeom prst="rect">
            <a:avLst/>
          </a:prstGeom>
        </p:spPr>
        <p:txBody>
          <a:bodyPr wrap="square">
            <a:spAutoFit/>
          </a:bodyPr>
          <a:lstStyle/>
          <a:p>
            <a:r>
              <a:rPr lang="ru-RU" dirty="0" smtClean="0"/>
              <a:t>      Национальные </a:t>
            </a:r>
            <a:r>
              <a:rPr lang="ru-RU" dirty="0"/>
              <a:t>парки являются природоохранными, эколого-просветительскими и научно-исследовательскими учреждениями, территории (акватории) которых включают в себя природные комплексы и объекты, имеющие особую экологическую, историческую и эстетическую ценность, и предназначены для использования в природоохранных, просветительских, научных и культурных целях и для регулируемого туризма.</a:t>
            </a:r>
          </a:p>
          <a:p>
            <a:r>
              <a:rPr lang="ru-RU" dirty="0" smtClean="0"/>
              <a:t>      На </a:t>
            </a:r>
            <a:r>
              <a:rPr lang="ru-RU" dirty="0"/>
              <a:t>территориях национальных парков устанавливается дифференцированный режим особой охраны с учетом их природных, историко-культурных и иных особенностей.</a:t>
            </a:r>
          </a:p>
        </p:txBody>
      </p:sp>
      <p:sp>
        <p:nvSpPr>
          <p:cNvPr id="2" name="Прямоугольник 1"/>
          <p:cNvSpPr/>
          <p:nvPr/>
        </p:nvSpPr>
        <p:spPr>
          <a:xfrm>
            <a:off x="755576" y="4725144"/>
            <a:ext cx="3491880" cy="1754326"/>
          </a:xfrm>
          <a:prstGeom prst="rect">
            <a:avLst/>
          </a:prstGeom>
        </p:spPr>
        <p:txBody>
          <a:bodyPr wrap="square">
            <a:spAutoFit/>
          </a:bodyPr>
          <a:lstStyle/>
          <a:p>
            <a:r>
              <a:rPr lang="ru-RU" b="1" dirty="0" smtClean="0">
                <a:solidFill>
                  <a:srgbClr val="FF0000"/>
                </a:solidFill>
              </a:rPr>
              <a:t>Национальный парк </a:t>
            </a:r>
            <a:r>
              <a:rPr lang="ru-RU" dirty="0" smtClean="0"/>
              <a:t>– </a:t>
            </a:r>
            <a:r>
              <a:rPr lang="ru-RU" dirty="0"/>
              <a:t>это территория или акватория с </a:t>
            </a:r>
            <a:r>
              <a:rPr lang="ru-RU" dirty="0" err="1"/>
              <a:t>малонарушенными</a:t>
            </a:r>
            <a:r>
              <a:rPr lang="ru-RU" dirty="0"/>
              <a:t> природными комплексами и уникальными природными </a:t>
            </a:r>
            <a:r>
              <a:rPr lang="ru-RU" dirty="0" err="1"/>
              <a:t>объектами.В</a:t>
            </a:r>
            <a:r>
              <a:rPr lang="ru-RU" dirty="0"/>
              <a:t> России 35 национальных парков.</a:t>
            </a:r>
          </a:p>
        </p:txBody>
      </p:sp>
      <p:pic>
        <p:nvPicPr>
          <p:cNvPr id="12290" name="Picture 2" descr="http://storestop.ru/shopping/46858-0.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3563" y="3690000"/>
            <a:ext cx="3950438" cy="316800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atlantis-yacht-club.eu/images/content/b-nacionalnyjj-park-krka-khorvatija-1317737175-18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40" y="2204864"/>
            <a:ext cx="5169223" cy="2160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852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3396"/>
            <a:ext cx="9108504" cy="2308324"/>
          </a:xfrm>
          <a:prstGeom prst="rect">
            <a:avLst/>
          </a:prstGeom>
        </p:spPr>
        <p:txBody>
          <a:bodyPr wrap="square">
            <a:spAutoFit/>
          </a:bodyPr>
          <a:lstStyle/>
          <a:p>
            <a:r>
              <a:rPr lang="ru-RU" dirty="0" smtClean="0"/>
              <a:t>    Природные </a:t>
            </a:r>
            <a:r>
              <a:rPr lang="ru-RU" dirty="0" smtClean="0"/>
              <a:t>парки являются </a:t>
            </a:r>
            <a:r>
              <a:rPr lang="ru-RU" dirty="0"/>
              <a:t>природоохранными рекреационными учреждениями, находящимися в ведении субъектов Российской Федерации, территории (акватории) которых включают в себя природные комплексы и объекты, имеющие значительную экологическую и эстетическую ценность, и предназначены для использования в природоохранных, просветительских и рекреационных целях.</a:t>
            </a:r>
          </a:p>
          <a:p>
            <a:r>
              <a:rPr lang="ru-RU" dirty="0" smtClean="0"/>
              <a:t>     На </a:t>
            </a:r>
            <a:r>
              <a:rPr lang="ru-RU" dirty="0"/>
              <a:t>территориях природных парков устанавливаются различные режимы особой охраны и использования в зависимости от экологической и рекреационной ценности природных участков.</a:t>
            </a:r>
          </a:p>
        </p:txBody>
      </p:sp>
      <p:sp>
        <p:nvSpPr>
          <p:cNvPr id="3" name="AutoShape 4" descr="https://img-fotki.yandex.ru/get/5105/42670583.8b/0_f9894_7c6634a4_orig.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https://img-fotki.yandex.ru/get/5105/42670583.8b/0_f9894_7c6634a4_orig.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3320" name="Picture 8" descr="http://s.fishki.net/upload/post/201503/31/1484516/d26c7d355a9526ff1f30cd159fefd98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4665" y="2492896"/>
            <a:ext cx="7056000" cy="4120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478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mediasole.ru/data/images/162/162607/76-900x52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mediasole.ru/data/images/162/162607/76-900x52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https://mediasole.ru/data/images/162/162607/76-900x52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8" descr="https://mediasole.ru/data/images/162/162607/76-900x52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0" descr="https://mediasole.ru/data/images/162/162607/76-900x520.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4348" name="Picture 12" descr="http://mypresentation.ru/documents/a056c85326a69d837119707069ab45be/img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6000"/>
            <a:ext cx="4416000" cy="3312000"/>
          </a:xfrm>
          <a:prstGeom prst="rect">
            <a:avLst/>
          </a:prstGeom>
          <a:noFill/>
          <a:extLst>
            <a:ext uri="{909E8E84-426E-40DD-AFC4-6F175D3DCCD1}">
              <a14:hiddenFill xmlns:a14="http://schemas.microsoft.com/office/drawing/2010/main">
                <a:solidFill>
                  <a:srgbClr val="FFFFFF"/>
                </a:solidFill>
              </a14:hiddenFill>
            </a:ext>
          </a:extLst>
        </p:spPr>
      </p:pic>
      <p:pic>
        <p:nvPicPr>
          <p:cNvPr id="14350" name="Picture 14" descr="https://ds04.infourok.ru/uploads/ex/08ec/0006ac23-2cc9d465/hello_html_459afe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896" y="0"/>
            <a:ext cx="5508104"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354" name="Picture 18" descr="http://byaki.net/uploads/posts/2013-02/1359915471_1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9992" y="3546000"/>
            <a:ext cx="4644008" cy="3312000"/>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0" y="53999"/>
            <a:ext cx="3457576" cy="3416320"/>
          </a:xfrm>
          <a:prstGeom prst="rect">
            <a:avLst/>
          </a:prstGeom>
        </p:spPr>
        <p:txBody>
          <a:bodyPr wrap="square">
            <a:spAutoFit/>
          </a:bodyPr>
          <a:lstStyle/>
          <a:p>
            <a:pPr algn="ctr"/>
            <a:r>
              <a:rPr lang="ru-RU" b="1" dirty="0">
                <a:solidFill>
                  <a:srgbClr val="FF0000"/>
                </a:solidFill>
              </a:rPr>
              <a:t>Памятники природы </a:t>
            </a:r>
            <a:r>
              <a:rPr lang="ru-RU" dirty="0"/>
              <a:t>— уникальные, невосполнимые, ценные в экологическом, научном, культурном и эстетическом отношениях природные комплексы, а также объекты естественного и искусственного происхождения.</a:t>
            </a:r>
          </a:p>
          <a:p>
            <a:pPr algn="ctr"/>
            <a:r>
              <a:rPr lang="ru-RU" dirty="0"/>
              <a:t>Памятниками природы могут быть объявлены участки суши и водного пространства, а также одиночные природные объекты.</a:t>
            </a:r>
          </a:p>
        </p:txBody>
      </p:sp>
    </p:spTree>
    <p:extLst>
      <p:ext uri="{BB962C8B-B14F-4D97-AF65-F5344CB8AC3E}">
        <p14:creationId xmlns:p14="http://schemas.microsoft.com/office/powerpoint/2010/main" val="1098046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712" y="12681"/>
            <a:ext cx="9144000" cy="2308324"/>
          </a:xfrm>
          <a:prstGeom prst="rect">
            <a:avLst/>
          </a:prstGeom>
        </p:spPr>
        <p:txBody>
          <a:bodyPr wrap="square">
            <a:spAutoFit/>
          </a:bodyPr>
          <a:lstStyle/>
          <a:p>
            <a:pPr algn="ctr"/>
            <a:r>
              <a:rPr lang="ru-RU" b="1" dirty="0" smtClean="0">
                <a:solidFill>
                  <a:srgbClr val="002060"/>
                </a:solidFill>
                <a:effectLst>
                  <a:outerShdw blurRad="38100" dist="38100" dir="2700000" algn="tl">
                    <a:srgbClr val="000000">
                      <a:alpha val="43137"/>
                    </a:srgbClr>
                  </a:outerShdw>
                </a:effectLst>
              </a:rPr>
              <a:t>               </a:t>
            </a:r>
            <a:r>
              <a:rPr lang="ru-RU" b="1" dirty="0" smtClean="0">
                <a:solidFill>
                  <a:srgbClr val="002060"/>
                </a:solidFill>
              </a:rPr>
              <a:t>Государственные </a:t>
            </a:r>
            <a:r>
              <a:rPr lang="ru-RU" b="1" dirty="0">
                <a:solidFill>
                  <a:srgbClr val="002060"/>
                </a:solidFill>
              </a:rPr>
              <a:t>природные заказники</a:t>
            </a:r>
          </a:p>
          <a:p>
            <a:r>
              <a:rPr lang="ru-RU" dirty="0" smtClean="0"/>
              <a:t>      Государственными </a:t>
            </a:r>
            <a:r>
              <a:rPr lang="ru-RU" dirty="0"/>
              <a:t>природными заказниками являются территории (акватории), имеющие особое значение для сохранения или восстановления природных комплексов или их компонентов и поддержания экологического баланса. Для целей познавательного туризма особое значение имеют комплексные заказники, в которых туристов знакомят с редкими видами животного и растительного мира, живописными пейзажами.</a:t>
            </a:r>
          </a:p>
          <a:p>
            <a:r>
              <a:rPr lang="ru-RU" dirty="0" smtClean="0"/>
              <a:t>      Как </a:t>
            </a:r>
            <a:r>
              <a:rPr lang="ru-RU" dirty="0"/>
              <a:t>правило, разбивка туристских стоянок на территории заказников запрещена, разрешается лишь прокладка туристских троп.</a:t>
            </a:r>
          </a:p>
        </p:txBody>
      </p:sp>
      <p:sp>
        <p:nvSpPr>
          <p:cNvPr id="3" name="AutoShape 2" descr="https://www.votpusk.ru/gallery/large/2983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www.votpusk.ru/gallery/large/29837.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https://russkiymir.ru/export/sites/default/russkiymir/ru/catalogue/russia/photo/Udmur/Udmur_prir07.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https://russkiymir.ru/export/sites/default/russkiymir/ru/catalogue/russia/photo/Udmur/Udmur_prir07.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https://russkiymir.ru/export/sites/default/russkiymir/ru/catalogue/russia/photo/Udmur/Udmur_prir07.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2" descr="https://russkiymir.ru/export/sites/default/russkiymir/ru/catalogue/russia/photo/Udmur/Udmur_prir07.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4" descr="https://pp.vk.me/c408217/v408217672/1c9f/JmaOzUK-VGA.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6" descr="https://pp.vk.me/c408217/v408217672/1c9f/JmaOzUK-VGA.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5378" name="Picture 18" descr="http://www.mprkk.ru/media/main/image/image/c/b/cbb96a0bb64ce654a9e4d5c956d958c3b076d2f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2492896"/>
            <a:ext cx="5715000" cy="379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209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692696"/>
            <a:ext cx="2123728" cy="3693319"/>
          </a:xfrm>
          <a:prstGeom prst="rect">
            <a:avLst/>
          </a:prstGeom>
        </p:spPr>
        <p:txBody>
          <a:bodyPr wrap="square">
            <a:spAutoFit/>
          </a:bodyPr>
          <a:lstStyle/>
          <a:p>
            <a:pPr algn="ctr"/>
            <a:r>
              <a:rPr lang="ru-RU" dirty="0" smtClean="0">
                <a:solidFill>
                  <a:srgbClr val="FF0000"/>
                </a:solidFill>
                <a:effectLst>
                  <a:outerShdw blurRad="38100" dist="38100" dir="2700000" algn="tl">
                    <a:srgbClr val="000000">
                      <a:alpha val="43137"/>
                    </a:srgbClr>
                  </a:outerShdw>
                </a:effectLst>
              </a:rPr>
              <a:t>Заказник</a:t>
            </a:r>
            <a:r>
              <a:rPr lang="ru-RU" dirty="0" smtClean="0"/>
              <a:t> </a:t>
            </a:r>
            <a:r>
              <a:rPr lang="ru-RU" dirty="0"/>
              <a:t>– это территория (акватория), имеющая особое значение для сохранения или восстановления природных комплексов. Всего заказников в России около 3000, федерального значения – 69.</a:t>
            </a:r>
          </a:p>
        </p:txBody>
      </p:sp>
      <p:pic>
        <p:nvPicPr>
          <p:cNvPr id="16386" name="Picture 2" descr="http://d.topic.lt/FF/images/26/upload/post/201309/05/1205792/5129b18c1e598a4dc2c23543e909109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5664" y="0"/>
            <a:ext cx="6158336" cy="32040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www.greenpeace.org/russia/Global/russia/image/2006/12/77227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31"/>
          <a:stretch/>
        </p:blipFill>
        <p:spPr bwMode="auto">
          <a:xfrm>
            <a:off x="2985663" y="3186024"/>
            <a:ext cx="6192600" cy="3671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963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1720" y="21760"/>
            <a:ext cx="9144000" cy="2862322"/>
          </a:xfrm>
          <a:prstGeom prst="rect">
            <a:avLst/>
          </a:prstGeom>
        </p:spPr>
        <p:txBody>
          <a:bodyPr wrap="square">
            <a:spAutoFit/>
          </a:bodyPr>
          <a:lstStyle/>
          <a:p>
            <a:pPr algn="ctr"/>
            <a:r>
              <a:rPr lang="ru-RU" b="1" dirty="0">
                <a:solidFill>
                  <a:srgbClr val="C00000"/>
                </a:solidFill>
              </a:rPr>
              <a:t>Дендрологические парки и ботанические сады</a:t>
            </a:r>
          </a:p>
          <a:p>
            <a:pPr algn="ctr"/>
            <a:r>
              <a:rPr lang="ru-RU" dirty="0" smtClean="0"/>
              <a:t>     Дендрологические </a:t>
            </a:r>
            <a:r>
              <a:rPr lang="ru-RU" dirty="0"/>
              <a:t>парки и ботанические сады являются природоохранными учреждениями, в задачи которых входит создание специальных коллекций растений в целях сохранения разнообразия и обогащения растительного мира, а также осуществление научной, учебной и просветительской деятельности. Территории дендрологических парков и ботанических садов предназначаются только для выполнения их прямых задач, при этом земельные участки передаются в бессрочное (постоянное) пользование дендрологическим паркам, ботаническим садам, а также научно-исследовательским или образовательным учреждениям, в ведении которых находятся дендрологические парки и ботанические сады.</a:t>
            </a:r>
          </a:p>
        </p:txBody>
      </p:sp>
      <p:pic>
        <p:nvPicPr>
          <p:cNvPr id="17412" name="Picture 4" descr="http://www.privetsochi.ru/uploads/images/00/54/31/2013/05/05/60f5f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820" y="2884081"/>
            <a:ext cx="5371800" cy="398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572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mtdata.ru/u30/photoE9C0/20423553783-0/origin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4571999" cy="3690000"/>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http://fb.ru/misc/i/gallery/39643/130329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4702" y="3697067"/>
            <a:ext cx="5074595" cy="31680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xn--b1apbiggkehlg8g.xn--p1ai/wp-content/uploads/2015/02/%D1%81%D0%B0%D0%B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1400"/>
            <a:ext cx="4572000" cy="3701400"/>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4716016" y="0"/>
            <a:ext cx="2052100" cy="369332"/>
          </a:xfrm>
          <a:prstGeom prst="rect">
            <a:avLst/>
          </a:prstGeom>
        </p:spPr>
        <p:txBody>
          <a:bodyPr wrap="none">
            <a:spAutoFit/>
          </a:bodyPr>
          <a:lstStyle/>
          <a:p>
            <a:r>
              <a:rPr lang="ru-RU" dirty="0" smtClean="0"/>
              <a:t>Ботанический  сад </a:t>
            </a:r>
            <a:endParaRPr lang="ru-RU" dirty="0"/>
          </a:p>
        </p:txBody>
      </p:sp>
    </p:spTree>
    <p:extLst>
      <p:ext uri="{BB962C8B-B14F-4D97-AF65-F5344CB8AC3E}">
        <p14:creationId xmlns:p14="http://schemas.microsoft.com/office/powerpoint/2010/main" val="936849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discoveric.ru/tmp/upload/record/1022/w_102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3392"/>
            <a:ext cx="5300064" cy="357301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012160" y="4221088"/>
            <a:ext cx="3287378" cy="707886"/>
          </a:xfrm>
          <a:prstGeom prst="rect">
            <a:avLst/>
          </a:prstGeom>
        </p:spPr>
        <p:txBody>
          <a:bodyPr wrap="square">
            <a:spAutoFit/>
          </a:bodyPr>
          <a:lstStyle/>
          <a:p>
            <a:pPr algn="ctr"/>
            <a:r>
              <a:rPr lang="ru-RU" sz="20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Дендрологический</a:t>
            </a:r>
            <a:r>
              <a:rPr lang="ru-RU"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ru-RU" sz="20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парк</a:t>
            </a:r>
            <a:r>
              <a:rPr lang="ru-RU" sz="200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9460" name="Picture 4" descr="http://www.pravda34.info/wp-content/uploads/2013/12/2412-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0" y="3569624"/>
            <a:ext cx="6162722" cy="3288376"/>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s://avatars.mds.yandex.net/get-pdb/33827/b54bd3bf-4d63-450d-88d5-a4f31886be54/s8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392"/>
            <a:ext cx="3851920" cy="3573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401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1017604"/>
            <a:ext cx="849694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4300" algn="l"/>
                <a:tab pos="228600" algn="l"/>
                <a:tab pos="628650" algn="l"/>
              </a:tabLst>
            </a:pPr>
            <a:r>
              <a:rPr kumimoji="0" lang="ru-RU" sz="1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Основные источники:</a:t>
            </a:r>
          </a:p>
          <a:p>
            <a:pPr marL="0" marR="0" lvl="0" indent="0" algn="l" defTabSz="914400" rtl="0" eaLnBrk="1" fontAlgn="base" latinLnBrk="0" hangingPunct="1">
              <a:lnSpc>
                <a:spcPct val="100000"/>
              </a:lnSpc>
              <a:spcBef>
                <a:spcPct val="0"/>
              </a:spcBef>
              <a:spcAft>
                <a:spcPct val="0"/>
              </a:spcAft>
              <a:buClrTx/>
              <a:buSzTx/>
              <a:buFontTx/>
              <a:buNone/>
              <a:tabLst>
                <a:tab pos="-114300" algn="l"/>
                <a:tab pos="228600" algn="l"/>
                <a:tab pos="628650" algn="l"/>
              </a:tabLst>
            </a:pP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114300" algn="l"/>
                <a:tab pos="228600" algn="l"/>
                <a:tab pos="628650" algn="l"/>
              </a:tabLst>
            </a:pP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Арустамов</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Э. А. Экологические основы природопользования. – М.: 2008.</a:t>
            </a: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Воронков Н.А. Основы общей экологии. – М.: 1997. </a:t>
            </a: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3.Гиляров А.М. Популяционная экология. – М.:  2005.</a:t>
            </a: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Демина Т.А. Экология, природопользование, охрана окружающей среды.</a:t>
            </a:r>
            <a:b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 1995.</a:t>
            </a:r>
            <a:b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Колесников  С. И. Экологические основы природопользования. – М.: 2011. </a:t>
            </a: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6. Орлов  Д. С. Экология и охрана биосферы при химическом загрязнении. – М.: - 2006. </a:t>
            </a: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14300" algn="l"/>
                <a:tab pos="228600" algn="l"/>
                <a:tab pos="628650" algn="l"/>
              </a:tabLst>
            </a:pPr>
            <a:r>
              <a:rPr kumimoji="0" lang="ru-RU" sz="16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Интернет-ресурсы:</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114300" algn="l"/>
                <a:tab pos="228600" algn="l"/>
                <a:tab pos="628650" algn="l"/>
              </a:tabLst>
            </a:pP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www.twirpx.com</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114300" algn="l"/>
                <a:tab pos="228600" algn="l"/>
                <a:tab pos="628650" algn="l"/>
              </a:tabLst>
            </a:pPr>
            <a:r>
              <a:rPr kumimoji="0" lang="ru-RU"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www.amgpgu.ru</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114300" algn="l"/>
                <a:tab pos="228600" algn="l"/>
                <a:tab pos="628650" algn="l"/>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http://o5-5.ru </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0"/>
            <a:ext cx="8748464" cy="1477328"/>
          </a:xfrm>
          <a:prstGeom prst="rect">
            <a:avLst/>
          </a:prstGeom>
        </p:spPr>
        <p:txBody>
          <a:bodyPr wrap="square">
            <a:spAutoFit/>
          </a:bodyPr>
          <a:lstStyle/>
          <a:p>
            <a:pPr lvl="0" algn="ctr"/>
            <a:r>
              <a:rPr lang="ru-RU" b="1" dirty="0">
                <a:solidFill>
                  <a:srgbClr val="FF0000"/>
                </a:solidFill>
              </a:rPr>
              <a:t>Цель:</a:t>
            </a:r>
            <a:r>
              <a:rPr lang="ru-RU" b="1" dirty="0"/>
              <a:t> </a:t>
            </a:r>
            <a:r>
              <a:rPr lang="ru-RU" dirty="0"/>
              <a:t>изучение основных видов </a:t>
            </a:r>
            <a:r>
              <a:rPr lang="ru-RU" dirty="0" smtClean="0"/>
              <a:t>особо охраняемых природных территорий.</a:t>
            </a:r>
            <a:endParaRPr lang="ru-RU" dirty="0"/>
          </a:p>
          <a:p>
            <a:pPr lvl="0"/>
            <a:r>
              <a:rPr lang="ru-RU" dirty="0" smtClean="0">
                <a:solidFill>
                  <a:schemeClr val="tx2">
                    <a:lumMod val="50000"/>
                  </a:schemeClr>
                </a:solidFill>
              </a:rPr>
              <a:t>            </a:t>
            </a:r>
            <a:r>
              <a:rPr lang="ru-RU" b="1" dirty="0" smtClean="0">
                <a:solidFill>
                  <a:schemeClr val="accent2">
                    <a:lumMod val="50000"/>
                  </a:schemeClr>
                </a:solidFill>
              </a:rPr>
              <a:t>Задачи</a:t>
            </a:r>
            <a:r>
              <a:rPr lang="ru-RU" b="1" dirty="0">
                <a:solidFill>
                  <a:schemeClr val="accent2">
                    <a:lumMod val="50000"/>
                  </a:schemeClr>
                </a:solidFill>
              </a:rPr>
              <a:t>:</a:t>
            </a:r>
          </a:p>
          <a:p>
            <a:pPr lvl="1"/>
            <a:r>
              <a:rPr lang="ru-RU" dirty="0"/>
              <a:t>Показать роль органического мира в жизни и деятельности </a:t>
            </a:r>
            <a:r>
              <a:rPr lang="ru-RU" dirty="0" smtClean="0"/>
              <a:t>человека; Сформировать </a:t>
            </a:r>
            <a:r>
              <a:rPr lang="ru-RU" dirty="0"/>
              <a:t>понимание необходимости охраны природы;</a:t>
            </a:r>
          </a:p>
          <a:p>
            <a:pPr lvl="1"/>
            <a:r>
              <a:rPr lang="ru-RU" dirty="0"/>
              <a:t>Выявить цель создания особо охраняемых природных территорий</a:t>
            </a:r>
            <a:r>
              <a:rPr lang="ru-RU" dirty="0" smtClean="0"/>
              <a:t>.</a:t>
            </a:r>
            <a:endParaRPr lang="ru-RU" dirty="0"/>
          </a:p>
        </p:txBody>
      </p:sp>
      <p:pic>
        <p:nvPicPr>
          <p:cNvPr id="1026" name="Picture 2" descr="http://www.xn----7sbbo1aiileetr.xn--p1ai/upload/iblock/90f/90fa5cf4b7fc14ef6c7df774d89f0b0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132856"/>
            <a:ext cx="6619875"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187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5808" y="1916832"/>
            <a:ext cx="8517632" cy="4525963"/>
          </a:xfrm>
        </p:spPr>
        <p:txBody>
          <a:bodyPr>
            <a:normAutofit fontScale="70000" lnSpcReduction="20000"/>
          </a:bodyPr>
          <a:lstStyle/>
          <a:p>
            <a:r>
              <a:rPr lang="ru-RU" dirty="0" smtClean="0"/>
              <a:t>Охраняемые  </a:t>
            </a:r>
            <a:r>
              <a:rPr lang="ru-RU" dirty="0"/>
              <a:t>природные территории </a:t>
            </a:r>
            <a:r>
              <a:rPr lang="ru-RU" dirty="0" smtClean="0"/>
              <a:t>(ОПТ</a:t>
            </a:r>
            <a:r>
              <a:rPr lang="ru-RU" dirty="0"/>
              <a:t>) предназначены для сохранения типичных и уникальных природных ландшафтов, разнообразия животного и растительного мира, охраны объектов природного и культурного наследия. Полностью или частично изъятые из хозяйственного использования. На какие основные категории делятся особо охраняемые природные территории?</a:t>
            </a:r>
          </a:p>
          <a:p>
            <a:pPr lvl="0"/>
            <a:r>
              <a:rPr lang="ru-RU" dirty="0"/>
              <a:t>государственные природные заказники;</a:t>
            </a:r>
          </a:p>
          <a:p>
            <a:pPr lvl="0"/>
            <a:r>
              <a:rPr lang="ru-RU" dirty="0"/>
              <a:t>государственные природные заповедники, в том числе биосферные;</a:t>
            </a:r>
          </a:p>
          <a:p>
            <a:pPr lvl="0"/>
            <a:r>
              <a:rPr lang="ru-RU" dirty="0"/>
              <a:t>национальные парки;</a:t>
            </a:r>
          </a:p>
          <a:p>
            <a:pPr lvl="0"/>
            <a:r>
              <a:rPr lang="ru-RU" dirty="0"/>
              <a:t>памятники природы;</a:t>
            </a:r>
          </a:p>
          <a:p>
            <a:pPr lvl="0"/>
            <a:r>
              <a:rPr lang="ru-RU" dirty="0"/>
              <a:t>природные парки;</a:t>
            </a:r>
          </a:p>
          <a:p>
            <a:pPr lvl="0"/>
            <a:r>
              <a:rPr lang="ru-RU" dirty="0"/>
              <a:t>дендрологические парки и ботанические сады;</a:t>
            </a:r>
          </a:p>
          <a:p>
            <a:pPr lvl="0"/>
            <a:r>
              <a:rPr lang="ru-RU" dirty="0"/>
              <a:t>лечебно-оздоровительные местности и </a:t>
            </a:r>
            <a:r>
              <a:rPr lang="ru-RU" dirty="0" smtClean="0"/>
              <a:t>курорты.</a:t>
            </a:r>
          </a:p>
          <a:p>
            <a:pPr marL="0" lvl="0" indent="0">
              <a:buNone/>
            </a:pPr>
            <a:endParaRPr lang="ru-RU" dirty="0"/>
          </a:p>
        </p:txBody>
      </p:sp>
      <p:sp>
        <p:nvSpPr>
          <p:cNvPr id="4" name="Прямоугольник 3"/>
          <p:cNvSpPr/>
          <p:nvPr/>
        </p:nvSpPr>
        <p:spPr>
          <a:xfrm>
            <a:off x="179512" y="0"/>
            <a:ext cx="8964488" cy="1754326"/>
          </a:xfrm>
          <a:prstGeom prst="rect">
            <a:avLst/>
          </a:prstGeom>
        </p:spPr>
        <p:txBody>
          <a:bodyPr wrap="square">
            <a:spAutoFit/>
          </a:bodyPr>
          <a:lstStyle/>
          <a:p>
            <a:pPr algn="ctr"/>
            <a:r>
              <a:rPr lang="ru-RU" b="1" dirty="0">
                <a:solidFill>
                  <a:srgbClr val="7030A0"/>
                </a:solidFill>
              </a:rPr>
              <a:t>Что такое особо охраняемые природные территории?</a:t>
            </a:r>
          </a:p>
          <a:p>
            <a:pPr lvl="0"/>
            <a:r>
              <a:rPr lang="ru-RU" dirty="0" smtClean="0"/>
              <a:t>     Растительность </a:t>
            </a:r>
            <a:r>
              <a:rPr lang="ru-RU" dirty="0"/>
              <a:t>и животный мир наиболее заметно и сильно страдают от хозяйственной деятельности человека. Ещё в прошлом веке в результате охотничьих промыслов практически были истреблены европейский зубр, кавказский олень и другие.</a:t>
            </a:r>
          </a:p>
          <a:p>
            <a:pPr lvl="0"/>
            <a:r>
              <a:rPr lang="ru-RU" dirty="0" smtClean="0"/>
              <a:t>      Для </a:t>
            </a:r>
            <a:r>
              <a:rPr lang="ru-RU" dirty="0"/>
              <a:t>защиты отдельных видов растений и животных от полного уничтожения стали создаваться особо охраняемые природные территории.</a:t>
            </a:r>
          </a:p>
        </p:txBody>
      </p:sp>
    </p:spTree>
    <p:extLst>
      <p:ext uri="{BB962C8B-B14F-4D97-AF65-F5344CB8AC3E}">
        <p14:creationId xmlns:p14="http://schemas.microsoft.com/office/powerpoint/2010/main" val="1655453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96993" y="620688"/>
            <a:ext cx="3888432" cy="3970318"/>
          </a:xfrm>
          <a:prstGeom prst="rect">
            <a:avLst/>
          </a:prstGeom>
        </p:spPr>
        <p:txBody>
          <a:bodyPr wrap="square">
            <a:spAutoFit/>
          </a:bodyPr>
          <a:lstStyle/>
          <a:p>
            <a:pPr algn="ctr"/>
            <a:r>
              <a:rPr lang="ru-RU" b="1" dirty="0">
                <a:solidFill>
                  <a:schemeClr val="accent2"/>
                </a:solidFill>
              </a:rPr>
              <a:t>Категории наиболее распространенных ООПТ</a:t>
            </a:r>
          </a:p>
          <a:p>
            <a:pPr lvl="0" algn="just"/>
            <a:r>
              <a:rPr lang="ru-RU" dirty="0" smtClean="0"/>
              <a:t>   Заповедник </a:t>
            </a:r>
            <a:r>
              <a:rPr lang="ru-RU" dirty="0"/>
              <a:t>– это природная территория (акватория), полностью исключенная из хозяйственного пользования для охраны и изучения природного комплекса в целом.</a:t>
            </a:r>
          </a:p>
          <a:p>
            <a:pPr lvl="0" algn="just"/>
            <a:r>
              <a:rPr lang="ru-RU" dirty="0"/>
              <a:t>В России 101 заповедник, из них 17 биосферные.</a:t>
            </a:r>
          </a:p>
          <a:p>
            <a:pPr lvl="0" algn="just"/>
            <a:r>
              <a:rPr lang="ru-RU" dirty="0" smtClean="0"/>
              <a:t>       Первым </a:t>
            </a:r>
            <a:r>
              <a:rPr lang="ru-RU" dirty="0"/>
              <a:t>официальным государственным заповедником в России стал </a:t>
            </a:r>
            <a:r>
              <a:rPr lang="ru-RU" dirty="0" err="1"/>
              <a:t>Баргузинский</a:t>
            </a:r>
            <a:r>
              <a:rPr lang="ru-RU" dirty="0"/>
              <a:t> заповедник в северо-восточном Забайкалье (1916</a:t>
            </a:r>
            <a:r>
              <a:rPr lang="ru-RU" dirty="0" smtClean="0"/>
              <a:t>).</a:t>
            </a:r>
            <a:endParaRPr lang="ru-RU" dirty="0"/>
          </a:p>
        </p:txBody>
      </p:sp>
      <p:pic>
        <p:nvPicPr>
          <p:cNvPr id="2050" name="Picture 2" descr="http://dailapky.ru/wp-content/uploads/2017/07/zapov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116632"/>
            <a:ext cx="4978100" cy="3456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ds04.infourok.ru/uploads/ex/00b8/000432ef-ada889da/hello_html_33d833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944" y="3645024"/>
            <a:ext cx="4872826" cy="3076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404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13359"/>
            <a:ext cx="8795272" cy="2308324"/>
          </a:xfrm>
          <a:prstGeom prst="rect">
            <a:avLst/>
          </a:prstGeom>
        </p:spPr>
        <p:txBody>
          <a:bodyPr wrap="square">
            <a:spAutoFit/>
          </a:bodyPr>
          <a:lstStyle/>
          <a:p>
            <a:pPr algn="just"/>
            <a:r>
              <a:rPr lang="ru-RU" dirty="0" smtClean="0"/>
              <a:t>    Первые </a:t>
            </a:r>
            <a:r>
              <a:rPr lang="ru-RU" dirty="0"/>
              <a:t>заповедники появились более ста лет назад</a:t>
            </a:r>
            <a:r>
              <a:rPr lang="ru-RU" dirty="0" smtClean="0"/>
              <a:t>, когда </a:t>
            </a:r>
            <a:r>
              <a:rPr lang="ru-RU" dirty="0"/>
              <a:t>над природой нависла угроза исчезновения</a:t>
            </a:r>
            <a:r>
              <a:rPr lang="ru-RU" dirty="0" smtClean="0"/>
              <a:t>. </a:t>
            </a:r>
            <a:r>
              <a:rPr lang="ru-RU" dirty="0"/>
              <a:t>История Первый государственный заповедник на территории России </a:t>
            </a:r>
            <a:r>
              <a:rPr lang="ru-RU" dirty="0" err="1"/>
              <a:t>Баргузинский</a:t>
            </a:r>
            <a:r>
              <a:rPr lang="ru-RU" dirty="0"/>
              <a:t> заповедник был основан 11 января 1917 года</a:t>
            </a:r>
            <a:r>
              <a:rPr lang="ru-RU" dirty="0" smtClean="0"/>
              <a:t>. России </a:t>
            </a:r>
            <a:r>
              <a:rPr lang="ru-RU" dirty="0" err="1"/>
              <a:t>Баргузинский</a:t>
            </a:r>
            <a:r>
              <a:rPr lang="ru-RU" dirty="0"/>
              <a:t> заповедник 11 января 1917 года В настоящее время на территории России находится 43 национальных парка. </a:t>
            </a:r>
            <a:r>
              <a:rPr lang="ru-RU" dirty="0" smtClean="0"/>
              <a:t>Первым </a:t>
            </a:r>
            <a:r>
              <a:rPr lang="ru-RU" dirty="0"/>
              <a:t>на территории России был открыт Сочинский национальный парк, Лосиный Остров (1983);Лосиный Остров Национальные парки в России появились позднее. 11 января отмечается праздник - День заповедников и национальных парков. </a:t>
            </a:r>
          </a:p>
        </p:txBody>
      </p:sp>
      <p:pic>
        <p:nvPicPr>
          <p:cNvPr id="3" name="Picture 2" descr="http://vchemraznica.ru/wp-content/uploads/2016/12/zap2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306819"/>
            <a:ext cx="714375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063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9523"/>
            <a:ext cx="9036496" cy="2031325"/>
          </a:xfrm>
          <a:prstGeom prst="rect">
            <a:avLst/>
          </a:prstGeom>
        </p:spPr>
        <p:txBody>
          <a:bodyPr wrap="square">
            <a:spAutoFit/>
          </a:bodyPr>
          <a:lstStyle/>
          <a:p>
            <a:pPr algn="ctr"/>
            <a:r>
              <a:rPr lang="ru-RU" b="1" dirty="0">
                <a:solidFill>
                  <a:srgbClr val="FF0000"/>
                </a:solidFill>
              </a:rPr>
              <a:t>Государственные природные заповедники</a:t>
            </a:r>
            <a:endParaRPr lang="ru-RU" dirty="0">
              <a:solidFill>
                <a:srgbClr val="FF0000"/>
              </a:solidFill>
            </a:endParaRPr>
          </a:p>
          <a:p>
            <a:pPr algn="just"/>
            <a:r>
              <a:rPr lang="ru-RU" dirty="0" smtClean="0"/>
              <a:t>     На </a:t>
            </a:r>
            <a:r>
              <a:rPr lang="ru-RU" dirty="0"/>
              <a:t>территории государственных природных заповедников полностью изымаются из хозяйственного использования особо охраняемые природные комплексы и объекты (земля, водные объекты, недра, растительный и животный мир), имеющие природоохранное, научное, эколого-просветительское значение ,как образцы естественной природной среды, типичные или редкие ландшафты, места сохранения генетического фонда растительного и животного мира.</a:t>
            </a:r>
          </a:p>
        </p:txBody>
      </p:sp>
      <p:pic>
        <p:nvPicPr>
          <p:cNvPr id="4098" name="Picture 2" descr="http://images.myshared.ru/4/306840/slide_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2204864"/>
            <a:ext cx="6624736" cy="45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455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 y="0"/>
            <a:ext cx="9108488" cy="923330"/>
          </a:xfrm>
          <a:prstGeom prst="rect">
            <a:avLst/>
          </a:prstGeom>
        </p:spPr>
        <p:txBody>
          <a:bodyPr wrap="square">
            <a:spAutoFit/>
          </a:bodyPr>
          <a:lstStyle/>
          <a:p>
            <a:pPr lvl="0" algn="ctr"/>
            <a:r>
              <a:rPr lang="ru-RU" b="1" dirty="0" smtClean="0">
                <a:solidFill>
                  <a:srgbClr val="FF0000"/>
                </a:solidFill>
              </a:rPr>
              <a:t>Известны неофициальные заповедники</a:t>
            </a:r>
            <a:r>
              <a:rPr lang="ru-RU" dirty="0" smtClean="0">
                <a:solidFill>
                  <a:schemeClr val="bg2">
                    <a:lumMod val="10000"/>
                  </a:schemeClr>
                </a:solidFill>
              </a:rPr>
              <a:t>: </a:t>
            </a:r>
            <a:r>
              <a:rPr lang="ru-RU" dirty="0" err="1" smtClean="0"/>
              <a:t>Супутинский</a:t>
            </a:r>
            <a:r>
              <a:rPr lang="ru-RU" dirty="0" smtClean="0"/>
              <a:t> на Дальнем Востоке (1911 </a:t>
            </a:r>
            <a:r>
              <a:rPr lang="ru-RU" dirty="0"/>
              <a:t>г.), с 1913 г. – Уссурийский, Саянский (1916), Кедровая падь (1916</a:t>
            </a:r>
            <a:r>
              <a:rPr lang="ru-RU" dirty="0" smtClean="0"/>
              <a:t>).Первый </a:t>
            </a:r>
            <a:r>
              <a:rPr lang="ru-RU" dirty="0"/>
              <a:t>советский заповедник – Астраханский </a:t>
            </a:r>
            <a:r>
              <a:rPr lang="ru-RU" dirty="0" smtClean="0"/>
              <a:t>– </a:t>
            </a:r>
            <a:r>
              <a:rPr lang="ru-RU" dirty="0"/>
              <a:t>учреждён 11 апреля 1919 г.</a:t>
            </a:r>
          </a:p>
        </p:txBody>
      </p:sp>
      <p:pic>
        <p:nvPicPr>
          <p:cNvPr id="5122" name="Picture 2" descr="http://voda.molodostivivat.ru/wp-content/uploads/2015/11/%D1%83%D1%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024" y="923346"/>
            <a:ext cx="4316960" cy="255598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580112" y="3443502"/>
            <a:ext cx="2736304" cy="338554"/>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Уссурийский</a:t>
            </a:r>
          </a:p>
        </p:txBody>
      </p:sp>
      <p:sp>
        <p:nvSpPr>
          <p:cNvPr id="6" name="Прямоугольник 5"/>
          <p:cNvSpPr/>
          <p:nvPr/>
        </p:nvSpPr>
        <p:spPr>
          <a:xfrm>
            <a:off x="522227" y="3453194"/>
            <a:ext cx="3181064" cy="338554"/>
          </a:xfrm>
          <a:prstGeom prst="rect">
            <a:avLst/>
          </a:prstGeom>
        </p:spPr>
        <p:txBody>
          <a:bodyPr wrap="none">
            <a:spAutoFit/>
          </a:bodyPr>
          <a:lstStyle/>
          <a:p>
            <a:pPr algn="ctr"/>
            <a:r>
              <a:rPr lang="ru-RU" sz="1600" dirty="0" err="1">
                <a:latin typeface="Times New Roman" panose="02020603050405020304" pitchFamily="18" charset="0"/>
                <a:cs typeface="Times New Roman" panose="02020603050405020304" pitchFamily="18" charset="0"/>
              </a:rPr>
              <a:t>Супутинский</a:t>
            </a:r>
            <a:r>
              <a:rPr lang="ru-RU" sz="1600" dirty="0">
                <a:latin typeface="Times New Roman" panose="02020603050405020304" pitchFamily="18" charset="0"/>
                <a:cs typeface="Times New Roman" panose="02020603050405020304" pitchFamily="18" charset="0"/>
              </a:rPr>
              <a:t> на Дальнем Востоке</a:t>
            </a:r>
          </a:p>
        </p:txBody>
      </p:sp>
      <p:pic>
        <p:nvPicPr>
          <p:cNvPr id="5124" name="Picture 4" descr="http://strana.ru/media/images/uploaded/gallery_promo2382740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0919" y="923330"/>
            <a:ext cx="4600800" cy="255600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6" descr="https://allyslide.com/thumbs_2/cfebea99bc83db3800cfd0fabeffab5d/img1.jpg"/>
          <p:cNvSpPr>
            <a:spLocks noChangeAspect="1" noChangeArrowheads="1"/>
          </p:cNvSpPr>
          <p:nvPr/>
        </p:nvSpPr>
        <p:spPr bwMode="auto">
          <a:xfrm>
            <a:off x="460375" y="-121285"/>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128" name="Picture 8" descr="https://avatars.mds.yandex.net/get-pdb/27625/1f3cd3a8-cbe7-491b-9c33-244ead0447d9/s1200?webp=fals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024" y="3777246"/>
            <a:ext cx="4316960" cy="273600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827584" y="6471312"/>
            <a:ext cx="1471365" cy="369332"/>
          </a:xfrm>
          <a:prstGeom prst="rect">
            <a:avLst/>
          </a:prstGeom>
        </p:spPr>
        <p:txBody>
          <a:bodyPr wrap="none">
            <a:spAutoFit/>
          </a:bodyPr>
          <a:lstStyle/>
          <a:p>
            <a:r>
              <a:rPr lang="ru-RU" sz="1600" dirty="0" smtClean="0">
                <a:latin typeface="Times New Roman" panose="02020603050405020304" pitchFamily="18" charset="0"/>
                <a:cs typeface="Times New Roman" panose="02020603050405020304" pitchFamily="18" charset="0"/>
              </a:rPr>
              <a:t>Астраханский</a:t>
            </a:r>
            <a:r>
              <a:rPr lang="ru-RU" dirty="0" smtClean="0"/>
              <a:t> </a:t>
            </a:r>
            <a:endParaRPr lang="ru-RU" dirty="0"/>
          </a:p>
        </p:txBody>
      </p:sp>
      <p:pic>
        <p:nvPicPr>
          <p:cNvPr id="5130" name="Picture 10" descr="http://voda.molodostivivat.ru/wp-content/uploads/2015/08/1707_5.133331170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0919" y="3771148"/>
            <a:ext cx="4600800" cy="2736000"/>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92080" y="6471312"/>
            <a:ext cx="2880320" cy="338554"/>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Кедровая падь </a:t>
            </a:r>
          </a:p>
        </p:txBody>
      </p:sp>
    </p:spTree>
    <p:extLst>
      <p:ext uri="{BB962C8B-B14F-4D97-AF65-F5344CB8AC3E}">
        <p14:creationId xmlns:p14="http://schemas.microsoft.com/office/powerpoint/2010/main" val="3960269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993"/>
            <a:ext cx="9144000" cy="923330"/>
          </a:xfrm>
          <a:prstGeom prst="rect">
            <a:avLst/>
          </a:prstGeom>
        </p:spPr>
        <p:txBody>
          <a:bodyPr wrap="square">
            <a:spAutoFit/>
          </a:bodyPr>
          <a:lstStyle/>
          <a:p>
            <a:pPr algn="ctr"/>
            <a:r>
              <a:rPr lang="ru-RU" dirty="0" smtClean="0"/>
              <a:t>Крупных </a:t>
            </a:r>
            <a:r>
              <a:rPr lang="ru-RU" dirty="0"/>
              <a:t>заповедников – 40, в их числе и заповедники-гиганты (площадь более 1 </a:t>
            </a:r>
            <a:r>
              <a:rPr lang="ru-RU" dirty="0" err="1"/>
              <a:t>млн.га</a:t>
            </a:r>
            <a:r>
              <a:rPr lang="ru-RU" dirty="0"/>
              <a:t>): Большой Арктический, Командорский, </a:t>
            </a:r>
            <a:r>
              <a:rPr lang="ru-RU" dirty="0" err="1" smtClean="0"/>
              <a:t>Путоранский</a:t>
            </a:r>
            <a:r>
              <a:rPr lang="ru-RU" dirty="0" smtClean="0"/>
              <a:t>, </a:t>
            </a:r>
            <a:r>
              <a:rPr lang="ru-RU" dirty="0" err="1" smtClean="0"/>
              <a:t>Усть</a:t>
            </a:r>
            <a:r>
              <a:rPr lang="ru-RU" dirty="0" smtClean="0"/>
              <a:t>-Ленский, </a:t>
            </a:r>
            <a:r>
              <a:rPr lang="ru-RU" dirty="0"/>
              <a:t>Таймырский, </a:t>
            </a:r>
            <a:r>
              <a:rPr lang="ru-RU" dirty="0" err="1"/>
              <a:t>Кроноцкий</a:t>
            </a:r>
            <a:r>
              <a:rPr lang="ru-RU" dirty="0"/>
              <a:t>.</a:t>
            </a:r>
          </a:p>
        </p:txBody>
      </p:sp>
      <p:sp>
        <p:nvSpPr>
          <p:cNvPr id="5" name="AutoShape 2" descr="https://www.smileplanet.ru/upload/hl-photo/64f/b22/bolshoi_arkticheskiy_zapovednik_5.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www.smileplanet.ru/upload/hl-photo/64f/b22/bolshoi_arkticheskiy_zapovednik_5.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https://www.smileplanet.ru/upload/hl-photo/64f/b22/bolshoi_arkticheskiy_zapovednik_5.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8" descr="https://www.smileplanet.ru/upload/hl-photo/64f/b22/bolshoi_arkticheskiy_zapovednik_5.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4" name="Picture 10" descr="http://www.usa-for-me.ru/img/park/arctic_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922336"/>
            <a:ext cx="4355977" cy="2803195"/>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42393" y="1057861"/>
            <a:ext cx="2346925" cy="338554"/>
          </a:xfrm>
          <a:prstGeom prst="rect">
            <a:avLst/>
          </a:prstGeom>
        </p:spPr>
        <p:txBody>
          <a:bodyPr wrap="none">
            <a:spAutoFit/>
          </a:bodyPr>
          <a:lstStyle/>
          <a:p>
            <a:r>
              <a:rPr lang="ru-RU" sz="1600" b="1" dirty="0">
                <a:solidFill>
                  <a:srgbClr val="FF0000"/>
                </a:solidFill>
                <a:latin typeface="Times New Roman" panose="02020603050405020304" pitchFamily="18" charset="0"/>
                <a:cs typeface="Times New Roman" panose="02020603050405020304" pitchFamily="18" charset="0"/>
              </a:rPr>
              <a:t>Большой Арктический</a:t>
            </a:r>
          </a:p>
        </p:txBody>
      </p:sp>
      <p:sp>
        <p:nvSpPr>
          <p:cNvPr id="10" name="AutoShape 14" descr="https://www.tourprom.ru/site_media/images/poiphoto/zapovednik-4_3.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6" descr="https://www.tourprom.ru/site_media/images/poiphoto/zapovednik-4_3.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62" name="Picture 18" descr="http://ecoyear.ru/wp-content/uploads/2017/11/Bezymyannyj-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7132" y="989531"/>
            <a:ext cx="4776867" cy="2736000"/>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descr="http://mtdata.ru/u23/photoAAF1/20528006665-0/orig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976" y="3725531"/>
            <a:ext cx="4788024" cy="3123061"/>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22" descr="https://www.smileplanet.ru/upload/hl-photo/fcb/05f/ust-lenskiy-zapovednik_34.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24" descr="https://www.smileplanet.ru/upload/hl-photo/fcb/05f/ust-lenskiy-zapovednik_34.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70" name="Picture 26" descr="http://voda.molodostivivat.ru/wp-content/uploads/2015/11/phpr05Yzt_448_388_.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4004592"/>
            <a:ext cx="4355976" cy="284400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1073829" y="4022036"/>
            <a:ext cx="1522789" cy="369332"/>
          </a:xfrm>
          <a:prstGeom prst="rect">
            <a:avLst/>
          </a:prstGeom>
        </p:spPr>
        <p:txBody>
          <a:bodyPr wrap="none">
            <a:spAutoFit/>
          </a:bodyPr>
          <a:lstStyle/>
          <a:p>
            <a:r>
              <a:rPr lang="ru-RU" b="1" dirty="0" err="1">
                <a:solidFill>
                  <a:srgbClr val="FF0000"/>
                </a:solidFill>
              </a:rPr>
              <a:t>Усть</a:t>
            </a:r>
            <a:r>
              <a:rPr lang="ru-RU" b="1" dirty="0">
                <a:solidFill>
                  <a:srgbClr val="FF0000"/>
                </a:solidFill>
              </a:rPr>
              <a:t>-Ленский</a:t>
            </a:r>
          </a:p>
        </p:txBody>
      </p:sp>
      <p:sp>
        <p:nvSpPr>
          <p:cNvPr id="15" name="Прямоугольник 14"/>
          <p:cNvSpPr/>
          <p:nvPr/>
        </p:nvSpPr>
        <p:spPr>
          <a:xfrm>
            <a:off x="4788024" y="3861048"/>
            <a:ext cx="1481175" cy="369332"/>
          </a:xfrm>
          <a:prstGeom prst="rect">
            <a:avLst/>
          </a:prstGeom>
        </p:spPr>
        <p:txBody>
          <a:bodyPr wrap="none">
            <a:spAutoFit/>
          </a:bodyPr>
          <a:lstStyle/>
          <a:p>
            <a:r>
              <a:rPr lang="ru-RU" dirty="0" err="1">
                <a:solidFill>
                  <a:srgbClr val="FF0000"/>
                </a:solidFill>
              </a:rPr>
              <a:t>Путоранский</a:t>
            </a:r>
            <a:endParaRPr lang="ru-RU" dirty="0">
              <a:solidFill>
                <a:srgbClr val="FF0000"/>
              </a:solidFill>
            </a:endParaRPr>
          </a:p>
        </p:txBody>
      </p:sp>
    </p:spTree>
    <p:extLst>
      <p:ext uri="{BB962C8B-B14F-4D97-AF65-F5344CB8AC3E}">
        <p14:creationId xmlns:p14="http://schemas.microsoft.com/office/powerpoint/2010/main" val="2354180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504" y="34558"/>
            <a:ext cx="9036496" cy="923330"/>
          </a:xfrm>
          <a:prstGeom prst="rect">
            <a:avLst/>
          </a:prstGeom>
        </p:spPr>
        <p:txBody>
          <a:bodyPr wrap="square">
            <a:spAutoFit/>
          </a:bodyPr>
          <a:lstStyle/>
          <a:p>
            <a:r>
              <a:rPr lang="ru-RU" dirty="0"/>
              <a:t>«Остров Врангеля» государственный природный заповедник, занимает наиболее северное положение из охраняемых участков России. Учрежден 23 марта 1976 года Площадь охранной зоны га. Занимает два острова Чукотского моря Врангеля и </a:t>
            </a:r>
            <a:r>
              <a:rPr lang="ru-RU" dirty="0" smtClean="0"/>
              <a:t>Геральд. </a:t>
            </a:r>
            <a:endParaRPr lang="ru-RU" dirty="0"/>
          </a:p>
        </p:txBody>
      </p:sp>
      <p:pic>
        <p:nvPicPr>
          <p:cNvPr id="8194" name="Picture 2" descr="http://www.nat-geo.ru/upload/iblock/a5b/a5bd873321c2401302fa581fd3ccbb5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4000" y="1074737"/>
            <a:ext cx="4860000" cy="3240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national-travel.ru/images/photos/medium/661810b2da9d04f7bdfe91ea8c3ef4e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24" y="3652800"/>
            <a:ext cx="4272000" cy="32040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www.greenpeace.org/russia/Global/russia/image/world-heritage/WrangelIsland/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2" y="1074738"/>
            <a:ext cx="4309920" cy="262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10" descr="https://media.npr.org/assets/img/2013/05/03/wrangel_island_mm8173_006-726dc83f41e9abd74c9bc7058a465d696d2675db-s6-c3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12" descr="https://media.npr.org/assets/img/2013/05/03/wrangel_island_mm8173_006-726dc83f41e9abd74c9bc7058a465d696d2675db-s6-c3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4" descr="https://media.npr.org/assets/img/2013/05/03/wrangel_island_mm8173_006-726dc83f41e9abd74c9bc7058a465d696d2675db-s6-c3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6" descr="https://media.npr.org/assets/img/2013/05/03/wrangel_island_mm8173_006-726dc83f41e9abd74c9bc7058a465d696d2675db-s6-c3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8" descr="https://gotonature.ru/uploads/posts/2017-11/thumbs/1509801627_ostrov-vrangelya.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0" descr="https://gotonature.ru/uploads/posts/2017-11/thumbs/1509801627_ostrov-vrangelya.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22" descr="https://porosenka.net/uploads/0/6/06e1eb56d4dc038b33011b513593495e.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24" descr="https://porosenka.net/uploads/0/6/06e1eb56d4dc038b33011b513593495e.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218" name="Picture 26" descr="http://img1.liveinternet.ru/images/attach/d/1/133/135/133135737_2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2232" y="4314737"/>
            <a:ext cx="4831768" cy="2543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84331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837</TotalTime>
  <Words>1142</Words>
  <Application>Microsoft Office PowerPoint</Application>
  <PresentationFormat>Экран (4:3)</PresentationFormat>
  <Paragraphs>70</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user</cp:lastModifiedBy>
  <cp:revision>36</cp:revision>
  <dcterms:created xsi:type="dcterms:W3CDTF">2018-01-13T17:57:46Z</dcterms:created>
  <dcterms:modified xsi:type="dcterms:W3CDTF">2023-12-14T16:41:43Z</dcterms:modified>
</cp:coreProperties>
</file>