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9" r:id="rId11"/>
    <p:sldId id="270" r:id="rId12"/>
    <p:sldId id="264" r:id="rId13"/>
    <p:sldId id="265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96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C4127-84FB-4EFB-91C6-746649114BF0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F00BF-1D26-464B-8D9D-B6B3D88D7E4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C4127-84FB-4EFB-91C6-746649114BF0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F00BF-1D26-464B-8D9D-B6B3D88D7E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C4127-84FB-4EFB-91C6-746649114BF0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F00BF-1D26-464B-8D9D-B6B3D88D7E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C4127-84FB-4EFB-91C6-746649114BF0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F00BF-1D26-464B-8D9D-B6B3D88D7E4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C4127-84FB-4EFB-91C6-746649114BF0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F00BF-1D26-464B-8D9D-B6B3D88D7E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C4127-84FB-4EFB-91C6-746649114BF0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F00BF-1D26-464B-8D9D-B6B3D88D7E4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C4127-84FB-4EFB-91C6-746649114BF0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F00BF-1D26-464B-8D9D-B6B3D88D7E4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C4127-84FB-4EFB-91C6-746649114BF0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F00BF-1D26-464B-8D9D-B6B3D88D7E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C4127-84FB-4EFB-91C6-746649114BF0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F00BF-1D26-464B-8D9D-B6B3D88D7E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C4127-84FB-4EFB-91C6-746649114BF0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F00BF-1D26-464B-8D9D-B6B3D88D7E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C4127-84FB-4EFB-91C6-746649114BF0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F00BF-1D26-464B-8D9D-B6B3D88D7E4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35C4127-84FB-4EFB-91C6-746649114BF0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09F00BF-1D26-464B-8D9D-B6B3D88D7E4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348881"/>
            <a:ext cx="6770613" cy="2838023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Использование кубика </a:t>
            </a:r>
            <a:r>
              <a:rPr lang="ru-RU" sz="4400" dirty="0" err="1" smtClean="0"/>
              <a:t>Блума</a:t>
            </a:r>
            <a:r>
              <a:rPr lang="ru-RU" sz="4400" dirty="0" smtClean="0"/>
              <a:t> на уроках английского языка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836713"/>
            <a:ext cx="7175351" cy="1728192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/>
              <a:t>Мастер-класс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63888" y="5186904"/>
            <a:ext cx="5040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Подготовила учитель английского языка ГОУ ЛНР  Урало-Кавказская </a:t>
            </a:r>
          </a:p>
          <a:p>
            <a:pPr algn="ctr"/>
            <a:r>
              <a:rPr lang="ru-RU" sz="2000" dirty="0" smtClean="0"/>
              <a:t>СШ№11 им. Д. </a:t>
            </a:r>
            <a:r>
              <a:rPr lang="ru-RU" sz="2000" smtClean="0"/>
              <a:t>Голенкова</a:t>
            </a:r>
            <a:endParaRPr lang="ru-RU" sz="2000" dirty="0" smtClean="0"/>
          </a:p>
          <a:p>
            <a:pPr algn="ctr"/>
            <a:r>
              <a:rPr lang="ru-RU" sz="2000" dirty="0" smtClean="0"/>
              <a:t> </a:t>
            </a:r>
            <a:r>
              <a:rPr lang="ru-RU" sz="2000" dirty="0" err="1" smtClean="0"/>
              <a:t>Агомерзаева</a:t>
            </a:r>
            <a:r>
              <a:rPr lang="ru-RU" sz="2000" dirty="0" smtClean="0"/>
              <a:t> Елена Ивановна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675158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32656"/>
            <a:ext cx="7056784" cy="6070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15500" y="-15621000"/>
            <a:ext cx="4050000" cy="54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15500" y="-15621000"/>
            <a:ext cx="2703600" cy="36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5493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7219"/>
            <a:ext cx="5976664" cy="563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4643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9552" y="2348881"/>
            <a:ext cx="8136903" cy="3456384"/>
          </a:xfrm>
        </p:spPr>
        <p:txBody>
          <a:bodyPr>
            <a:normAutofit fontScale="47500" lnSpcReduction="20000"/>
          </a:bodyPr>
          <a:lstStyle/>
          <a:p>
            <a:r>
              <a:rPr lang="ru-RU" sz="7000" dirty="0" smtClean="0"/>
              <a:t>      В </a:t>
            </a:r>
            <a:r>
              <a:rPr lang="ru-RU" sz="7000" dirty="0"/>
              <a:t>старшей школе, если  мне надо тренировать учащихся в постановке вопросов по прочитанному тексту, я пишу на гранях кубика вопросительные слова, при помощи которых учащиеся формулируют вопрос: </a:t>
            </a:r>
            <a:r>
              <a:rPr lang="en-US" sz="7000" dirty="0">
                <a:solidFill>
                  <a:srgbClr val="FF0000"/>
                </a:solidFill>
              </a:rPr>
              <a:t>what</a:t>
            </a:r>
            <a:r>
              <a:rPr lang="ru-RU" sz="7000" dirty="0">
                <a:solidFill>
                  <a:srgbClr val="FF0000"/>
                </a:solidFill>
              </a:rPr>
              <a:t>, </a:t>
            </a:r>
            <a:r>
              <a:rPr lang="en-US" sz="7000" dirty="0">
                <a:solidFill>
                  <a:srgbClr val="FF0000"/>
                </a:solidFill>
              </a:rPr>
              <a:t>when</a:t>
            </a:r>
            <a:r>
              <a:rPr lang="ru-RU" sz="7000" dirty="0">
                <a:solidFill>
                  <a:srgbClr val="FF0000"/>
                </a:solidFill>
              </a:rPr>
              <a:t>, </a:t>
            </a:r>
            <a:r>
              <a:rPr lang="en-US" sz="7000" dirty="0">
                <a:solidFill>
                  <a:srgbClr val="FF0000"/>
                </a:solidFill>
              </a:rPr>
              <a:t>where</a:t>
            </a:r>
            <a:r>
              <a:rPr lang="ru-RU" sz="7000" dirty="0">
                <a:solidFill>
                  <a:srgbClr val="FF0000"/>
                </a:solidFill>
              </a:rPr>
              <a:t>, </a:t>
            </a:r>
            <a:r>
              <a:rPr lang="en-US" sz="7000" dirty="0">
                <a:solidFill>
                  <a:srgbClr val="FF0000"/>
                </a:solidFill>
              </a:rPr>
              <a:t>why</a:t>
            </a:r>
            <a:r>
              <a:rPr lang="ru-RU" sz="7000" dirty="0">
                <a:solidFill>
                  <a:srgbClr val="FF0000"/>
                </a:solidFill>
              </a:rPr>
              <a:t>, </a:t>
            </a:r>
            <a:r>
              <a:rPr lang="en-US" sz="7000" dirty="0">
                <a:solidFill>
                  <a:srgbClr val="FF0000"/>
                </a:solidFill>
              </a:rPr>
              <a:t>how old</a:t>
            </a:r>
            <a:r>
              <a:rPr lang="ru-RU" sz="7000" dirty="0">
                <a:solidFill>
                  <a:srgbClr val="FF0000"/>
                </a:solidFill>
              </a:rPr>
              <a:t>, </a:t>
            </a:r>
            <a:r>
              <a:rPr lang="en-US" sz="7000" dirty="0">
                <a:solidFill>
                  <a:srgbClr val="FF0000"/>
                </a:solidFill>
              </a:rPr>
              <a:t>do you like</a:t>
            </a:r>
            <a:r>
              <a:rPr lang="ru-RU" sz="7000" dirty="0"/>
              <a:t>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71600" y="692696"/>
            <a:ext cx="7704856" cy="1368151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/>
              <a:t>Для старшей школы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6562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548680"/>
            <a:ext cx="6956253" cy="1512168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dirty="0" smtClean="0"/>
              <a:t>Как я это делаю</a:t>
            </a:r>
            <a:endParaRPr lang="ru-RU" sz="54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55576" y="2492896"/>
            <a:ext cx="7776864" cy="3456384"/>
          </a:xfrm>
        </p:spPr>
        <p:txBody>
          <a:bodyPr>
            <a:noAutofit/>
          </a:bodyPr>
          <a:lstStyle/>
          <a:p>
            <a:pPr algn="l"/>
            <a:r>
              <a:rPr lang="ru-RU" sz="3300" dirty="0" smtClean="0"/>
              <a:t>     Я бросаю кубик ученику. Выпавшая грань укажет какого типа вопрос следует задать. Удобнее ориентироваться по слову на грани кубика — с него и должен начинаться вопрос или описание.</a:t>
            </a:r>
            <a:endParaRPr lang="ru-RU" sz="3300" dirty="0"/>
          </a:p>
          <a:p>
            <a:pPr algn="l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628884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1700808"/>
            <a:ext cx="7632848" cy="4608512"/>
          </a:xfrm>
        </p:spPr>
        <p:txBody>
          <a:bodyPr/>
          <a:lstStyle/>
          <a:p>
            <a:pPr marL="0" indent="0" algn="l">
              <a:buNone/>
            </a:pPr>
            <a:r>
              <a:rPr lang="ru-RU" sz="3300" dirty="0" smtClean="0">
                <a:effectLst/>
              </a:rPr>
              <a:t>     Таким </a:t>
            </a:r>
            <a:r>
              <a:rPr lang="ru-RU" sz="3300" dirty="0">
                <a:effectLst/>
              </a:rPr>
              <a:t>образом, охватывается весь класс, ученики в игровой форме могут описывать, дополнять, употреблять те или иные структуры, формулировать вопросы, что в итоге помогает общению ребят, что в конечном итоге даёт учащимся раскрыться</a:t>
            </a:r>
            <a:br>
              <a:rPr lang="ru-RU" sz="3300" dirty="0">
                <a:effectLst/>
              </a:rPr>
            </a:br>
            <a:endParaRPr lang="ru-RU" sz="33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259632" y="476672"/>
            <a:ext cx="6120680" cy="144016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5400" dirty="0" smtClean="0"/>
              <a:t>Вывод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055989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836712"/>
            <a:ext cx="73448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u="sng" dirty="0"/>
              <a:t>Тема</a:t>
            </a:r>
            <a:r>
              <a:rPr lang="ru-RU" sz="3600" dirty="0"/>
              <a:t>, над которой я </a:t>
            </a:r>
            <a:r>
              <a:rPr lang="ru-RU" sz="3600" dirty="0" smtClean="0"/>
              <a:t>работаю: </a:t>
            </a:r>
          </a:p>
          <a:p>
            <a:endParaRPr lang="ru-RU" sz="3600" dirty="0"/>
          </a:p>
          <a:p>
            <a:endParaRPr lang="ru-RU" sz="3600" dirty="0" smtClean="0"/>
          </a:p>
          <a:p>
            <a:r>
              <a:rPr lang="ru-RU" sz="3600" dirty="0" smtClean="0"/>
              <a:t>«</a:t>
            </a:r>
            <a:r>
              <a:rPr lang="ru-RU" sz="3600" dirty="0"/>
              <a:t>Коммуникативный подход в обучении английскому языку».</a:t>
            </a:r>
          </a:p>
        </p:txBody>
      </p:sp>
    </p:spTree>
    <p:extLst>
      <p:ext uri="{BB962C8B-B14F-4D97-AF65-F5344CB8AC3E}">
        <p14:creationId xmlns:p14="http://schemas.microsoft.com/office/powerpoint/2010/main" val="3942996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716112"/>
            <a:ext cx="72728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      </a:t>
            </a:r>
            <a:r>
              <a:rPr lang="ru-RU" sz="3600" u="sng" dirty="0" smtClean="0"/>
              <a:t>Целью </a:t>
            </a:r>
            <a:r>
              <a:rPr lang="ru-RU" sz="3600" u="sng" dirty="0"/>
              <a:t>изучения</a:t>
            </a:r>
            <a:r>
              <a:rPr lang="ru-RU" sz="3600" dirty="0"/>
              <a:t> иностранного языка является формирование умений общаться на иностранном языке с учетом речевых возможностей и потребностей школьников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9125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792088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  </a:t>
            </a:r>
            <a:r>
              <a:rPr lang="ru-RU" sz="2800" u="sng" dirty="0" smtClean="0"/>
              <a:t>Формирование коммуникативных </a:t>
            </a:r>
            <a:r>
              <a:rPr lang="ru-RU" sz="2800" u="sng" dirty="0"/>
              <a:t>навыков </a:t>
            </a:r>
            <a:r>
              <a:rPr lang="ru-RU" sz="2800" dirty="0"/>
              <a:t>является одной из самых важных компетенций в процессе овладения иноязычной речью. Эффективность образовательного процесса и качества образования я повышаю через </a:t>
            </a:r>
            <a:r>
              <a:rPr lang="ru-RU" sz="2800" dirty="0" smtClean="0"/>
              <a:t>использование  современных </a:t>
            </a:r>
            <a:r>
              <a:rPr lang="ru-RU" sz="2800" dirty="0"/>
              <a:t>педагогических технологий. Научить коммуникации можно только за счет вовлечения учащихся в различного рода деятельность, путем моделирования реальных жизненных ситуаций общения</a:t>
            </a:r>
            <a:r>
              <a:rPr lang="ru-RU" sz="2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14984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08720"/>
            <a:ext cx="81369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      А </a:t>
            </a:r>
            <a:r>
              <a:rPr lang="ru-RU" sz="3200" dirty="0"/>
              <a:t>как помочь ребёнку расслабиться, не бояться неправильно ответить? Какие приемы и технологии использовать?  </a:t>
            </a:r>
            <a:r>
              <a:rPr lang="ru-RU" sz="3200" dirty="0" smtClean="0"/>
              <a:t>Я </a:t>
            </a:r>
            <a:r>
              <a:rPr lang="ru-RU" sz="3200" dirty="0"/>
              <a:t>использую один из популярных приемов технологии критического мышления, разработанных американским ученым и психологом Бенджамином </a:t>
            </a:r>
            <a:r>
              <a:rPr lang="ru-RU" sz="3200" dirty="0" err="1"/>
              <a:t>Блумом</a:t>
            </a:r>
            <a:r>
              <a:rPr lang="ru-RU" sz="3200" dirty="0"/>
              <a:t>. </a:t>
            </a:r>
            <a:r>
              <a:rPr lang="ru-RU" sz="3200" dirty="0" smtClean="0">
                <a:solidFill>
                  <a:srgbClr val="C00000"/>
                </a:solidFill>
              </a:rPr>
              <a:t>Прием </a:t>
            </a:r>
            <a:r>
              <a:rPr lang="ru-RU" sz="3200" dirty="0">
                <a:solidFill>
                  <a:srgbClr val="C00000"/>
                </a:solidFill>
              </a:rPr>
              <a:t>называется "</a:t>
            </a:r>
            <a:r>
              <a:rPr lang="ru-RU" sz="3200" u="sng" dirty="0">
                <a:solidFill>
                  <a:srgbClr val="C00000"/>
                </a:solidFill>
              </a:rPr>
              <a:t>Кубик </a:t>
            </a:r>
            <a:r>
              <a:rPr lang="ru-RU" sz="3200" u="sng" dirty="0" err="1">
                <a:solidFill>
                  <a:srgbClr val="C00000"/>
                </a:solidFill>
              </a:rPr>
              <a:t>Блума</a:t>
            </a:r>
            <a:r>
              <a:rPr lang="ru-RU" sz="3200" dirty="0">
                <a:solidFill>
                  <a:srgbClr val="C00000"/>
                </a:solidFill>
              </a:rPr>
              <a:t>".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 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183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83568" y="332656"/>
            <a:ext cx="84604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/>
              <a:t>Бенджамин </a:t>
            </a:r>
            <a:r>
              <a:rPr lang="ru-RU" sz="2800" u="sng" dirty="0" err="1"/>
              <a:t>Блум</a:t>
            </a:r>
            <a:r>
              <a:rPr lang="ru-RU" sz="2800" u="sng" dirty="0"/>
              <a:t> </a:t>
            </a:r>
            <a:r>
              <a:rPr lang="ru-RU" sz="2800" dirty="0"/>
              <a:t>известен как автор уникальной системы алгоритмов педагогической деятельности. Предложенная им теория, или "таксономия", разделяет образовательные цели на три блока: когнитивную, психомоторную и аффективную. Проще говоря, эти цели можно обозначить блоками "Знаю", "Творю" и "Умею". То есть, ребенку предлагают не готовое знание, а проблему. А он, используя свой опыт и познания, должен найти пути разрешения этой проблемы.</a:t>
            </a:r>
          </a:p>
        </p:txBody>
      </p:sp>
    </p:spTree>
    <p:extLst>
      <p:ext uri="{BB962C8B-B14F-4D97-AF65-F5344CB8AC3E}">
        <p14:creationId xmlns:p14="http://schemas.microsoft.com/office/powerpoint/2010/main" val="4163099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1b3/000cabe2-8ec0f5c6/img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7416824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39383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abd/001505d4-2be9bbbd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800801" cy="58498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476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548681"/>
            <a:ext cx="7714859" cy="1224135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/>
              <a:t>Для младшей школы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916832"/>
            <a:ext cx="7848872" cy="4248472"/>
          </a:xfrm>
        </p:spPr>
        <p:txBody>
          <a:bodyPr>
            <a:normAutofit fontScale="85000" lnSpcReduction="10000"/>
          </a:bodyPr>
          <a:lstStyle/>
          <a:p>
            <a:r>
              <a:rPr lang="ru-RU" sz="3900" dirty="0"/>
              <a:t> </a:t>
            </a:r>
            <a:r>
              <a:rPr lang="ru-RU" sz="3900" dirty="0" smtClean="0"/>
              <a:t>     Понадобится </a:t>
            </a:r>
            <a:r>
              <a:rPr lang="ru-RU" sz="3900" dirty="0"/>
              <a:t>обычный  кубик, на гранях которого написаны вопросы, предложения и т.д. Если я провожу урок в младшей школе по теме «Животные», то я пишу разные предложения на гранях кубика, которые ученики должны продолжить: </a:t>
            </a:r>
            <a:r>
              <a:rPr lang="en-US" sz="3900" dirty="0">
                <a:solidFill>
                  <a:srgbClr val="FF0000"/>
                </a:solidFill>
              </a:rPr>
              <a:t>It can</a:t>
            </a:r>
            <a:r>
              <a:rPr lang="ru-RU" sz="3900" dirty="0">
                <a:solidFill>
                  <a:srgbClr val="FF0000"/>
                </a:solidFill>
              </a:rPr>
              <a:t>…… </a:t>
            </a:r>
            <a:r>
              <a:rPr lang="en-US" sz="3900" dirty="0">
                <a:solidFill>
                  <a:srgbClr val="FF0000"/>
                </a:solidFill>
              </a:rPr>
              <a:t>It is</a:t>
            </a:r>
            <a:r>
              <a:rPr lang="ru-RU" sz="3900" dirty="0">
                <a:solidFill>
                  <a:srgbClr val="FF0000"/>
                </a:solidFill>
              </a:rPr>
              <a:t>…..</a:t>
            </a:r>
            <a:r>
              <a:rPr lang="en-US" sz="3900" dirty="0">
                <a:solidFill>
                  <a:srgbClr val="FF0000"/>
                </a:solidFill>
              </a:rPr>
              <a:t>I have got</a:t>
            </a:r>
            <a:r>
              <a:rPr lang="ru-RU" sz="3900" dirty="0">
                <a:solidFill>
                  <a:srgbClr val="FF0000"/>
                </a:solidFill>
              </a:rPr>
              <a:t>…. </a:t>
            </a:r>
            <a:r>
              <a:rPr lang="en-US" sz="3900" dirty="0">
                <a:solidFill>
                  <a:srgbClr val="FF0000"/>
                </a:solidFill>
              </a:rPr>
              <a:t>I like…… It lives in…….I don't like……..</a:t>
            </a:r>
            <a:endParaRPr lang="ru-RU" sz="39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240498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108</TotalTime>
  <Words>362</Words>
  <Application>Microsoft Office PowerPoint</Application>
  <PresentationFormat>Экран (4:3)</PresentationFormat>
  <Paragraphs>21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Мастер-класс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Для младшей школы</vt:lpstr>
      <vt:lpstr>Презентация PowerPoint</vt:lpstr>
      <vt:lpstr>Презентация PowerPoint</vt:lpstr>
      <vt:lpstr>Для старшей школы</vt:lpstr>
      <vt:lpstr>Как я это делаю</vt:lpstr>
      <vt:lpstr>     Таким образом, охватывается весь класс, ученики в игровой форме могут описывать, дополнять, употреблять те или иные структуры, формулировать вопросы, что в итоге помогает общению ребят, что в конечном итоге даёт учащимся раскрыться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</dc:title>
  <dc:creator>Leonid</dc:creator>
  <cp:lastModifiedBy>Elena</cp:lastModifiedBy>
  <cp:revision>16</cp:revision>
  <dcterms:created xsi:type="dcterms:W3CDTF">2022-02-16T14:16:42Z</dcterms:created>
  <dcterms:modified xsi:type="dcterms:W3CDTF">2023-12-14T17:13:53Z</dcterms:modified>
</cp:coreProperties>
</file>