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3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DEBB7C-22B1-364A-BB26-1CD9ECE7A7D5}" type="datetimeFigureOut">
              <a:rPr lang="ru-RU" smtClean="0"/>
              <a:t>31.10.23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C8A80C-27D7-9A49-AB5D-6CC178D305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054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36EE56-CAD4-DC4B-B320-282B11D145CA}" type="datetimeFigureOut">
              <a:rPr lang="ru-RU" smtClean="0"/>
              <a:t>31.10.23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EA0869-36DF-0448-9C22-59A548210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7856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5D974-349F-6B4D-B7F7-71BE48FC1DA7}" type="datetime1">
              <a:rPr lang="ru-RU" smtClean="0"/>
              <a:t>31.10.23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D16D-84B2-4349-9B37-7568F47AE39B}" type="datetime1">
              <a:rPr lang="ru-RU" smtClean="0"/>
              <a:t>31.10.23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E9C53-42A6-544D-B54E-8FD1A2A76ADD}" type="datetime1">
              <a:rPr lang="ru-RU" smtClean="0"/>
              <a:t>31.10.23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BB3B-625E-2542-9118-95855DFCF472}" type="datetime1">
              <a:rPr lang="ru-RU" smtClean="0"/>
              <a:t>31.10.23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7AEA0-FC98-034B-AF64-A5DE81481171}" type="datetime1">
              <a:rPr lang="ru-RU" smtClean="0"/>
              <a:t>31.10.23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D646F-8B59-AF45-AA7F-A68C32C889E7}" type="datetime1">
              <a:rPr lang="ru-RU" smtClean="0"/>
              <a:t>31.10.23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CA92D-75BF-B843-9775-2C362CE73922}" type="datetime1">
              <a:rPr lang="ru-RU" smtClean="0"/>
              <a:t>31.10.23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B3FF-AA89-A848-A08B-DBBEBE273BC8}" type="datetime1">
              <a:rPr lang="ru-RU" smtClean="0"/>
              <a:t>31.10.23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B5B5A-988C-C545-A021-AAA63D773A82}" type="datetime1">
              <a:rPr lang="ru-RU" smtClean="0"/>
              <a:t>31.10.23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75DA9-B8C2-974A-A9B4-610D2748A7D1}" type="datetime1">
              <a:rPr lang="ru-RU" smtClean="0"/>
              <a:t>31.10.23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60E7D-3F4B-484D-B459-840132835C81}" type="datetime1">
              <a:rPr lang="ru-RU" smtClean="0"/>
              <a:t>31.10.23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B3527-35BD-0944-BF6A-C8F9CEB3A316}" type="datetime1">
              <a:rPr lang="ru-RU" smtClean="0"/>
              <a:t>31.10.23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7E617CE-FFFD-1940-95C6-F7AE23ECC9D0}" type="datetime1">
              <a:rPr lang="ru-RU" smtClean="0"/>
              <a:t>31.10.23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emo.mcko.ru" TargetMode="External"/><Relationship Id="rId3" Type="http://schemas.openxmlformats.org/officeDocument/2006/relationships/hyperlink" Target="https://demo.mcko.ru/test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fg.resh.edu.ru/" TargetMode="External"/><Relationship Id="rId4" Type="http://schemas.openxmlformats.org/officeDocument/2006/relationships/hyperlink" Target="http://skiv.instrao.ru/bank-zadaniy/matematicheskaya-gramotnost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media.prosv.ru/fg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299012"/>
          </a:xfrm>
        </p:spPr>
        <p:txBody>
          <a:bodyPr/>
          <a:lstStyle/>
          <a:p>
            <a:r>
              <a:rPr lang="ru-RU" dirty="0" smtClean="0">
                <a:latin typeface="Times New Roman"/>
                <a:cs typeface="Times New Roman"/>
              </a:rPr>
              <a:t>Особенности формирования функциональной грамотности у обучающихся с ОВЗ</a:t>
            </a:r>
            <a:br>
              <a:rPr lang="ru-RU" dirty="0" smtClean="0">
                <a:latin typeface="Times New Roman"/>
                <a:cs typeface="Times New Roman"/>
              </a:rPr>
            </a:br>
            <a:r>
              <a:rPr lang="ru-RU" dirty="0" smtClean="0">
                <a:latin typeface="Times New Roman"/>
                <a:cs typeface="Times New Roman"/>
              </a:rPr>
              <a:t/>
            </a:r>
            <a:br>
              <a:rPr lang="ru-RU" dirty="0" smtClean="0">
                <a:latin typeface="Times New Roman"/>
                <a:cs typeface="Times New Roman"/>
              </a:rPr>
            </a:br>
            <a:r>
              <a:rPr lang="ru-RU" sz="2800" dirty="0" err="1" smtClean="0">
                <a:latin typeface="Times New Roman"/>
                <a:cs typeface="Times New Roman"/>
              </a:rPr>
              <a:t>Корсунова</a:t>
            </a:r>
            <a:r>
              <a:rPr lang="ru-RU" sz="2800" dirty="0" smtClean="0">
                <a:latin typeface="Times New Roman"/>
                <a:cs typeface="Times New Roman"/>
              </a:rPr>
              <a:t> Оксана Владимировна</a:t>
            </a:r>
            <a:endParaRPr lang="ru-RU" sz="2800" dirty="0">
              <a:latin typeface="Times New Roman"/>
              <a:cs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Изображение 3" descr="Снимок экрана 2023-10-30 в 20.52.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777" y="3299012"/>
            <a:ext cx="3492158" cy="3425911"/>
          </a:xfrm>
          <a:prstGeom prst="rect">
            <a:avLst/>
          </a:prstGeom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541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33183"/>
          </a:xfrm>
        </p:spPr>
        <p:txBody>
          <a:bodyPr/>
          <a:lstStyle/>
          <a:p>
            <a:r>
              <a:rPr lang="ru-RU" dirty="0" smtClean="0">
                <a:latin typeface="Times New Roman"/>
                <a:cs typeface="Times New Roman"/>
              </a:rPr>
              <a:t>математика</a:t>
            </a: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62752"/>
            <a:ext cx="9144000" cy="569524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/>
                <a:cs typeface="Times New Roman"/>
              </a:rPr>
              <a:t>Купцы привезли в сентябре 2000 м китайского шелка. Будет ли спрос на новый привоз шелка к началу  февраля, если за месяц раскупают 480 м шелка? </a:t>
            </a:r>
          </a:p>
          <a:p>
            <a:pPr marL="0" indent="0">
              <a:buNone/>
            </a:pPr>
            <a:r>
              <a:rPr lang="ru-RU" dirty="0" smtClean="0">
                <a:latin typeface="Times New Roman"/>
                <a:cs typeface="Times New Roman"/>
              </a:rPr>
              <a:t>Решение:</a:t>
            </a:r>
          </a:p>
          <a:p>
            <a:pPr marL="0" indent="0">
              <a:buNone/>
            </a:pPr>
            <a:r>
              <a:rPr lang="ru-RU" dirty="0" smtClean="0">
                <a:latin typeface="Times New Roman"/>
                <a:cs typeface="Times New Roman"/>
              </a:rPr>
              <a:t>С сентября до начала февраля 5 месяцев (сентябрь, октябрь, ноябрь, декабрь, январь).</a:t>
            </a:r>
          </a:p>
          <a:p>
            <a:pPr marL="0" indent="0">
              <a:buNone/>
            </a:pPr>
            <a:r>
              <a:rPr lang="ru-RU" dirty="0" smtClean="0">
                <a:latin typeface="Times New Roman"/>
                <a:cs typeface="Times New Roman"/>
              </a:rPr>
              <a:t>1) 480</a:t>
            </a:r>
            <a:r>
              <a:rPr lang="en-US" dirty="0" smtClean="0">
                <a:latin typeface="Times New Roman"/>
                <a:cs typeface="Times New Roman"/>
              </a:rPr>
              <a:t>*</a:t>
            </a:r>
            <a:r>
              <a:rPr lang="ru-RU" dirty="0" smtClean="0">
                <a:latin typeface="Times New Roman"/>
                <a:cs typeface="Times New Roman"/>
              </a:rPr>
              <a:t>5=2400 (м) </a:t>
            </a:r>
            <a:r>
              <a:rPr lang="mr-IN" dirty="0" smtClean="0">
                <a:latin typeface="Times New Roman"/>
                <a:cs typeface="Times New Roman"/>
              </a:rPr>
              <a:t>–</a:t>
            </a:r>
            <a:r>
              <a:rPr lang="ru-RU" dirty="0" smtClean="0">
                <a:latin typeface="Times New Roman"/>
                <a:cs typeface="Times New Roman"/>
              </a:rPr>
              <a:t> расходуют</a:t>
            </a:r>
          </a:p>
          <a:p>
            <a:pPr marL="0" indent="0">
              <a:buNone/>
            </a:pPr>
            <a:r>
              <a:rPr lang="ru-RU" dirty="0" smtClean="0">
                <a:latin typeface="Times New Roman"/>
                <a:cs typeface="Times New Roman"/>
              </a:rPr>
              <a:t>2) 2000 м &lt; 2400</a:t>
            </a:r>
          </a:p>
          <a:p>
            <a:pPr marL="0" indent="0">
              <a:buNone/>
            </a:pPr>
            <a:r>
              <a:rPr lang="ru-RU" dirty="0" smtClean="0">
                <a:latin typeface="Times New Roman"/>
                <a:cs typeface="Times New Roman"/>
              </a:rPr>
              <a:t>Ответ: спрос на товар будет, так как шелка даже не хватит до начала февраля.</a:t>
            </a: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806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51072"/>
          </a:xfrm>
        </p:spPr>
        <p:txBody>
          <a:bodyPr/>
          <a:lstStyle/>
          <a:p>
            <a:r>
              <a:rPr lang="ru-RU" sz="3600" dirty="0" smtClean="0">
                <a:latin typeface="Times New Roman"/>
                <a:cs typeface="Times New Roman"/>
              </a:rPr>
              <a:t>Окружающий мир + математика</a:t>
            </a:r>
            <a:endParaRPr lang="ru-RU" sz="3600" dirty="0"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3867"/>
            <a:ext cx="9144000" cy="5874133"/>
          </a:xfrm>
        </p:spPr>
        <p:txBody>
          <a:bodyPr/>
          <a:lstStyle/>
          <a:p>
            <a:r>
              <a:rPr lang="ru-RU" dirty="0" smtClean="0">
                <a:latin typeface="Times New Roman"/>
                <a:cs typeface="Times New Roman"/>
              </a:rPr>
              <a:t>Царь </a:t>
            </a:r>
            <a:r>
              <a:rPr lang="ru-RU" dirty="0" err="1" smtClean="0">
                <a:latin typeface="Times New Roman"/>
                <a:cs typeface="Times New Roman"/>
              </a:rPr>
              <a:t>Гвидон</a:t>
            </a:r>
            <a:r>
              <a:rPr lang="ru-RU" dirty="0" smtClean="0">
                <a:latin typeface="Times New Roman"/>
                <a:cs typeface="Times New Roman"/>
              </a:rPr>
              <a:t> превращался в насекомых. Срок жизни комара </a:t>
            </a:r>
            <a:r>
              <a:rPr lang="mr-IN" dirty="0" smtClean="0">
                <a:latin typeface="Times New Roman"/>
                <a:cs typeface="Times New Roman"/>
              </a:rPr>
              <a:t>–</a:t>
            </a:r>
            <a:r>
              <a:rPr lang="ru-RU" dirty="0" smtClean="0">
                <a:latin typeface="Times New Roman"/>
                <a:cs typeface="Times New Roman"/>
              </a:rPr>
              <a:t> 21 день, шмеля </a:t>
            </a:r>
            <a:r>
              <a:rPr lang="mr-IN" dirty="0" smtClean="0">
                <a:latin typeface="Times New Roman"/>
                <a:cs typeface="Times New Roman"/>
              </a:rPr>
              <a:t>–</a:t>
            </a:r>
            <a:r>
              <a:rPr lang="ru-RU" dirty="0" smtClean="0">
                <a:latin typeface="Times New Roman"/>
                <a:cs typeface="Times New Roman"/>
              </a:rPr>
              <a:t> 28 дней, мухи </a:t>
            </a:r>
            <a:r>
              <a:rPr lang="mr-IN" dirty="0" smtClean="0">
                <a:latin typeface="Times New Roman"/>
                <a:cs typeface="Times New Roman"/>
              </a:rPr>
              <a:t>–</a:t>
            </a:r>
            <a:r>
              <a:rPr lang="ru-RU" dirty="0" smtClean="0">
                <a:latin typeface="Times New Roman"/>
                <a:cs typeface="Times New Roman"/>
              </a:rPr>
              <a:t> 28 дней. Построй диаграмму жизни насекомых и ответь на вопрос: какое максимальное количество дней мог плыть корабль от острова Буяна до царства царя </a:t>
            </a:r>
            <a:r>
              <a:rPr lang="ru-RU" dirty="0" err="1" smtClean="0">
                <a:latin typeface="Times New Roman"/>
                <a:cs typeface="Times New Roman"/>
              </a:rPr>
              <a:t>Салтана</a:t>
            </a:r>
            <a:r>
              <a:rPr lang="ru-RU" dirty="0" smtClean="0">
                <a:latin typeface="Times New Roman"/>
                <a:cs typeface="Times New Roman"/>
              </a:rPr>
              <a:t>, если считать скорость полета данных насекомых равной скорости движения корабля. Докажи свой ответ рассуждением.</a:t>
            </a:r>
          </a:p>
          <a:p>
            <a:r>
              <a:rPr lang="ru-RU" dirty="0" smtClean="0">
                <a:latin typeface="Times New Roman"/>
                <a:cs typeface="Times New Roman"/>
              </a:rPr>
              <a:t>Решение:</a:t>
            </a:r>
          </a:p>
          <a:p>
            <a:pPr marL="0" indent="0">
              <a:buNone/>
            </a:pP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smtClean="0">
                <a:latin typeface="Times New Roman"/>
                <a:cs typeface="Times New Roman"/>
              </a:rPr>
              <a:t>   28:2=14 (д.)</a:t>
            </a:r>
          </a:p>
          <a:p>
            <a:pPr marL="0" indent="0">
              <a:buNone/>
            </a:pP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smtClean="0">
                <a:latin typeface="Times New Roman"/>
                <a:cs typeface="Times New Roman"/>
              </a:rPr>
              <a:t>  Ответ: 14 дней, так как царю </a:t>
            </a:r>
            <a:r>
              <a:rPr lang="ru-RU" dirty="0" err="1" smtClean="0">
                <a:latin typeface="Times New Roman"/>
                <a:cs typeface="Times New Roman"/>
              </a:rPr>
              <a:t>Гвидону</a:t>
            </a:r>
            <a:r>
              <a:rPr lang="ru-RU" dirty="0" smtClean="0">
                <a:latin typeface="Times New Roman"/>
                <a:cs typeface="Times New Roman"/>
              </a:rPr>
              <a:t> еще нужно успеть вернуться на свой остров.</a:t>
            </a: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767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0" y="107575"/>
            <a:ext cx="9144000" cy="3434345"/>
          </a:xfrm>
        </p:spPr>
        <p:txBody>
          <a:bodyPr/>
          <a:lstStyle/>
          <a:p>
            <a:pPr lvl="0"/>
            <a:r>
              <a:rPr lang="ru-RU" sz="2400" b="1" dirty="0">
                <a:latin typeface="Times New Roman"/>
                <a:cs typeface="Times New Roman"/>
              </a:rPr>
              <a:t>Математическая грамотность</a:t>
            </a:r>
            <a:r>
              <a:rPr lang="ru-RU" sz="2400" dirty="0">
                <a:latin typeface="Times New Roman"/>
                <a:cs typeface="Times New Roman"/>
              </a:rPr>
              <a:t> – способность распознавать проблемы, возникающие в окружающей действительности и которые можно решить средствами математики; формулировать эти проблемы на языке математики; решать эти проблемы, используя математические факты и методы; анализировать использованные методы решения; интерпретировать полученные результаты с учетом поставленной проблемы; формулировать и записывать результаты решения.</a:t>
            </a:r>
            <a:br>
              <a:rPr lang="ru-RU" sz="2400" dirty="0">
                <a:latin typeface="Times New Roman"/>
                <a:cs typeface="Times New Roman"/>
              </a:rPr>
            </a:br>
            <a:endParaRPr lang="ru-RU" sz="2400" dirty="0"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198" y="1600201"/>
            <a:ext cx="9018801" cy="5125872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sz="3100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3100" dirty="0" smtClean="0">
                <a:latin typeface="Times New Roman"/>
                <a:cs typeface="Times New Roman"/>
              </a:rPr>
              <a:t>Сформировать </a:t>
            </a:r>
            <a:r>
              <a:rPr lang="ru-RU" sz="3100" dirty="0">
                <a:latin typeface="Times New Roman"/>
                <a:cs typeface="Times New Roman"/>
              </a:rPr>
              <a:t>математическую грамотность поможет правильно заданный вопрос, связанный с практической жизнью.</a:t>
            </a:r>
          </a:p>
          <a:p>
            <a:r>
              <a:rPr lang="ru-RU" sz="3100" b="1" dirty="0">
                <a:latin typeface="Times New Roman"/>
                <a:cs typeface="Times New Roman"/>
              </a:rPr>
              <a:t>Пример. </a:t>
            </a:r>
            <a:r>
              <a:rPr lang="ru-RU" sz="3100" dirty="0">
                <a:latin typeface="Times New Roman"/>
                <a:cs typeface="Times New Roman"/>
              </a:rPr>
              <a:t>Задача об эффективности электромобиля. Дано: количество топлива, которое требуется при эксплуатации автомобиля с ДВС, количество энергии для подзарядки электромобиля, тариф на электроэнергию и стоимость одного литра бензина. В результате решения класс увидит, за сколько лет разница в затратах на содержание автомобиля с ДВС и электрокара достигнет стоимости последнего, то есть он полностью окупится.</a:t>
            </a:r>
          </a:p>
          <a:p>
            <a:pPr marL="0" indent="0">
              <a:buNone/>
            </a:pPr>
            <a:r>
              <a:rPr lang="ru-RU" sz="3100" dirty="0">
                <a:latin typeface="Times New Roman"/>
                <a:cs typeface="Times New Roman"/>
              </a:rPr>
              <a:t>Ребенок с математической грамотностью способен использовать знания в различных контекстах, на основе математических данных прогнозировать явления, просчитывать фактическую выгоду и принимать взвешенные решения.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84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>
                <a:latin typeface="Times New Roman"/>
                <a:cs typeface="Times New Roman"/>
              </a:rPr>
              <a:t>Естественнонаучная грамотность</a:t>
            </a:r>
            <a:r>
              <a:rPr lang="ru-RU" dirty="0">
                <a:latin typeface="Times New Roman"/>
                <a:cs typeface="Times New Roman"/>
              </a:rPr>
              <a:t> – способность человека осваивать и использовать естественнонаучные знания для распознания и постановки вопросов, для освоения новых знаний, для объяснения естественнонаучных явлений и формулирования основанных на научных доказательствах выводов в связи с естественнонаучной проблематикой; понимать основные особенности естествознания как формы человеческого познания; демонстрировать осведомленность в том, что естественные науки и технология оказывают влияние на материальную, интеллектуальную и культурную сферы общества; проявлять активную гражданскую позицию при рассмотрении проблем, связанных с естествознанием</a:t>
            </a:r>
            <a:r>
              <a:rPr lang="ru-RU" dirty="0" smtClean="0">
                <a:latin typeface="Times New Roman"/>
                <a:cs typeface="Times New Roman"/>
              </a:rPr>
              <a:t>.</a:t>
            </a:r>
          </a:p>
          <a:p>
            <a:r>
              <a:rPr lang="ru-RU" dirty="0">
                <a:latin typeface="Times New Roman"/>
                <a:cs typeface="Times New Roman"/>
              </a:rPr>
              <a:t>Здесь помогут задания на анализ и сравнение явлений природы, географических карт, процессов в окружающей среде. Чтобы наработать компетенции в области естественных наук, важно грамотно интерпретировать научные данные, проводить практические исследования, объяснять явления природы и находить существующие доказательства.</a:t>
            </a:r>
          </a:p>
          <a:p>
            <a:r>
              <a:rPr lang="ru-RU" b="1" dirty="0">
                <a:latin typeface="Times New Roman"/>
                <a:cs typeface="Times New Roman"/>
              </a:rPr>
              <a:t>Пример. </a:t>
            </a:r>
            <a:r>
              <a:rPr lang="ru-RU" dirty="0">
                <a:latin typeface="Times New Roman"/>
                <a:cs typeface="Times New Roman"/>
              </a:rPr>
              <a:t>Анализ карты сейсмической активности поможет ответить на вопрос, в каком регионе будет комфортнее и безопаснее проживать. Можно предложить старшеклассникам рассчитать оптимальную этажность зданий, которые допустимо возводить в определенных сейсмических и геологических условиях.     </a:t>
            </a:r>
          </a:p>
          <a:p>
            <a:r>
              <a:rPr lang="ru-RU" dirty="0">
                <a:latin typeface="Times New Roman"/>
                <a:cs typeface="Times New Roman"/>
              </a:rPr>
              <a:t>Ученик с естественно-научной грамотностью способен формировать мнение о явлениях и ситуациях, связанных с естественными процессами.  </a:t>
            </a:r>
          </a:p>
          <a:p>
            <a:pPr lvl="0"/>
            <a:endParaRPr lang="ru-RU" dirty="0">
              <a:latin typeface="Times New Roman"/>
              <a:cs typeface="Times New Roman"/>
            </a:endParaRPr>
          </a:p>
          <a:p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786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996444" cy="6708184"/>
          </a:xfrm>
        </p:spPr>
        <p:txBody>
          <a:bodyPr>
            <a:normAutofit/>
          </a:bodyPr>
          <a:lstStyle/>
          <a:p>
            <a:pPr lvl="0"/>
            <a:r>
              <a:rPr lang="ru-RU" b="1" dirty="0">
                <a:latin typeface="Times New Roman"/>
                <a:cs typeface="Times New Roman"/>
              </a:rPr>
              <a:t>Финансовая грамотность</a:t>
            </a:r>
            <a:r>
              <a:rPr lang="ru-RU" dirty="0">
                <a:latin typeface="Times New Roman"/>
                <a:cs typeface="Times New Roman"/>
              </a:rPr>
              <a:t> – знание и понимание финансовых понятий и финансовых рисков, а также навыки, мотивация и уверенность, необходимые для принятия эффективных решений в разнообразных финансовых ситуациях, способствующих улучшению финансового благополучия личности и общества, а также возможности участия в экономической жизни.</a:t>
            </a:r>
          </a:p>
          <a:p>
            <a:r>
              <a:rPr lang="ru-RU" dirty="0" smtClean="0">
                <a:latin typeface="Times New Roman"/>
                <a:cs typeface="Times New Roman"/>
              </a:rPr>
              <a:t>Грамотность </a:t>
            </a:r>
            <a:r>
              <a:rPr lang="ru-RU" dirty="0">
                <a:latin typeface="Times New Roman"/>
                <a:cs typeface="Times New Roman"/>
              </a:rPr>
              <a:t>в области финансовых инструментов подразумевает, что школьники знакомятся с базовыми понятиями и учатся принимать решения для улучшения собственного благополучия.</a:t>
            </a:r>
          </a:p>
          <a:p>
            <a:r>
              <a:rPr lang="ru-RU" dirty="0">
                <a:latin typeface="Times New Roman"/>
                <a:cs typeface="Times New Roman"/>
              </a:rPr>
              <a:t>Для того чтобы освоить этот вид грамотности, педагоги моделируют для учеников ситуации с банковскими продуктами, денежными операциями, другими инструментами финансового рынка.</a:t>
            </a:r>
          </a:p>
          <a:p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159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dirty="0" smtClean="0">
                <a:latin typeface="Times New Roman"/>
                <a:cs typeface="Times New Roman"/>
              </a:rPr>
              <a:t>Реши задачу:</a:t>
            </a:r>
          </a:p>
          <a:p>
            <a:pPr marL="0" indent="0">
              <a:buNone/>
            </a:pPr>
            <a:r>
              <a:rPr lang="ru-RU" dirty="0" smtClean="0">
                <a:latin typeface="Times New Roman"/>
                <a:cs typeface="Times New Roman"/>
              </a:rPr>
              <a:t>Папа решил взять годовой кредит на покупку велосипеда </a:t>
            </a:r>
            <a:r>
              <a:rPr lang="mr-IN" dirty="0" smtClean="0">
                <a:latin typeface="Times New Roman"/>
                <a:cs typeface="Times New Roman"/>
              </a:rPr>
              <a:t>–</a:t>
            </a:r>
            <a:r>
              <a:rPr lang="ru-RU" dirty="0" smtClean="0">
                <a:latin typeface="Times New Roman"/>
                <a:cs typeface="Times New Roman"/>
              </a:rPr>
              <a:t> 18 000. Какой будет сумма выплата кредита, если он будет ежемесячно платить кроме суммы основного долга еще и 300 руб. процентов?</a:t>
            </a:r>
          </a:p>
          <a:p>
            <a:pPr marL="0" indent="0">
              <a:buNone/>
            </a:pPr>
            <a:r>
              <a:rPr lang="ru-RU" dirty="0" smtClean="0">
                <a:latin typeface="Times New Roman"/>
                <a:cs typeface="Times New Roman"/>
              </a:rPr>
              <a:t>Решение:</a:t>
            </a:r>
          </a:p>
          <a:p>
            <a:pPr marL="0" indent="0">
              <a:buNone/>
            </a:pPr>
            <a:r>
              <a:rPr lang="ru-RU" dirty="0" smtClean="0">
                <a:latin typeface="Times New Roman"/>
                <a:cs typeface="Times New Roman"/>
              </a:rPr>
              <a:t>В году 12 месяцев. Рассчитаем сумму выплат процентов.</a:t>
            </a:r>
          </a:p>
          <a:p>
            <a:pPr marL="457200" indent="-457200">
              <a:buAutoNum type="arabicParenR"/>
            </a:pPr>
            <a:r>
              <a:rPr lang="ru-RU" dirty="0" smtClean="0">
                <a:latin typeface="Times New Roman"/>
                <a:cs typeface="Times New Roman"/>
              </a:rPr>
              <a:t>300</a:t>
            </a:r>
            <a:r>
              <a:rPr lang="en-US" dirty="0" smtClean="0">
                <a:latin typeface="Times New Roman"/>
                <a:cs typeface="Times New Roman"/>
              </a:rPr>
              <a:t>*12=3 600 </a:t>
            </a:r>
            <a:r>
              <a:rPr lang="ru-RU" dirty="0" smtClean="0">
                <a:latin typeface="Times New Roman"/>
                <a:cs typeface="Times New Roman"/>
              </a:rPr>
              <a:t>(руб.) </a:t>
            </a:r>
            <a:r>
              <a:rPr lang="mr-IN" dirty="0" smtClean="0">
                <a:latin typeface="Times New Roman"/>
                <a:cs typeface="Times New Roman"/>
              </a:rPr>
              <a:t>–</a:t>
            </a:r>
            <a:r>
              <a:rPr lang="ru-RU" dirty="0" smtClean="0">
                <a:latin typeface="Times New Roman"/>
                <a:cs typeface="Times New Roman"/>
              </a:rPr>
              <a:t> выплаты по процентам</a:t>
            </a:r>
            <a:endParaRPr lang="en-US" dirty="0" smtClean="0">
              <a:latin typeface="Times New Roman"/>
              <a:cs typeface="Times New Roman"/>
            </a:endParaRPr>
          </a:p>
          <a:p>
            <a:pPr marL="457200" indent="-457200">
              <a:buAutoNum type="arabicParenR"/>
            </a:pPr>
            <a:r>
              <a:rPr lang="en-US" dirty="0" smtClean="0">
                <a:latin typeface="Times New Roman"/>
                <a:cs typeface="Times New Roman"/>
              </a:rPr>
              <a:t>18000+3600=21 600 </a:t>
            </a:r>
            <a:r>
              <a:rPr lang="ru-RU" dirty="0" smtClean="0">
                <a:latin typeface="Times New Roman"/>
                <a:cs typeface="Times New Roman"/>
              </a:rPr>
              <a:t>(руб.)</a:t>
            </a:r>
          </a:p>
          <a:p>
            <a:pPr marL="0" indent="0">
              <a:buNone/>
            </a:pPr>
            <a:r>
              <a:rPr lang="ru-RU" dirty="0" smtClean="0">
                <a:latin typeface="Times New Roman"/>
                <a:cs typeface="Times New Roman"/>
              </a:rPr>
              <a:t>Ответ: сумма выплаты кредита составит 21 600 руб.</a:t>
            </a: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994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576"/>
            <a:ext cx="9144000" cy="6750424"/>
          </a:xfrm>
        </p:spPr>
        <p:txBody>
          <a:bodyPr>
            <a:normAutofit fontScale="92500"/>
          </a:bodyPr>
          <a:lstStyle/>
          <a:p>
            <a:pPr lvl="0"/>
            <a:r>
              <a:rPr lang="ru-RU" b="1" dirty="0">
                <a:latin typeface="Times New Roman"/>
                <a:cs typeface="Times New Roman"/>
              </a:rPr>
              <a:t>Креативное мышление</a:t>
            </a:r>
            <a:r>
              <a:rPr lang="ru-RU" dirty="0">
                <a:latin typeface="Times New Roman"/>
                <a:cs typeface="Times New Roman"/>
              </a:rPr>
              <a:t> – это умение смотреть на вещи с уникальной точки зрения, замечать неочевидные закономерности, подходить к решению проблем нетрадиционно и использовать воображение при выполнении задач.</a:t>
            </a:r>
          </a:p>
          <a:p>
            <a:r>
              <a:rPr lang="ru-RU" dirty="0">
                <a:latin typeface="Times New Roman"/>
                <a:cs typeface="Times New Roman"/>
              </a:rPr>
              <a:t>Сюда относим все, что связано с творчеством в глобальном значении: способность генерировать свои и улучшать чужие идеи, предлагать эффективные решения, использовать фантазию и воображение. Итогом становится критический анализ предложений, который поможет увидеть их сильные и слабые стороны.</a:t>
            </a:r>
          </a:p>
          <a:p>
            <a:r>
              <a:rPr lang="ru-RU" dirty="0">
                <a:latin typeface="Times New Roman"/>
                <a:cs typeface="Times New Roman"/>
              </a:rPr>
              <a:t>Развивать креативное мышление помогает совместная работа над стенгазетой, составление расписания уроков и домашних дел, создание картины на актуальную тему или изображения фантастического животного.                        </a:t>
            </a:r>
          </a:p>
          <a:p>
            <a:r>
              <a:rPr lang="ru-RU" dirty="0">
                <a:latin typeface="Times New Roman"/>
                <a:cs typeface="Times New Roman"/>
              </a:rPr>
              <a:t>Креативное мышление связано не только с творческой активностью, но и с глубоким знанием предмета. Творческий потенциал неразрывно сопутствует ежедневным задачам, решать которые при определенных условиях можно быстрее и проще.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512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/>
                <a:cs typeface="Times New Roman"/>
              </a:rPr>
              <a:t>Компьютерная грамотность</a:t>
            </a:r>
          </a:p>
          <a:p>
            <a:r>
              <a:rPr lang="ru-RU" dirty="0">
                <a:latin typeface="Times New Roman"/>
                <a:cs typeface="Times New Roman"/>
              </a:rPr>
              <a:t>Компонент, связанный с компьютерной грамотностью и безопасностью школьников, выходит в последние годы на одно из первых мест. Навык взаимодействия с электронными сервисами требуется уже в начальной школе.</a:t>
            </a:r>
          </a:p>
          <a:p>
            <a:r>
              <a:rPr lang="ru-RU" dirty="0">
                <a:latin typeface="Times New Roman"/>
                <a:cs typeface="Times New Roman"/>
              </a:rPr>
              <a:t>Компьютерная грамотность заключается в умениях:</a:t>
            </a:r>
          </a:p>
          <a:p>
            <a:pPr lvl="0"/>
            <a:r>
              <a:rPr lang="ru-RU" dirty="0">
                <a:latin typeface="Times New Roman"/>
                <a:cs typeface="Times New Roman"/>
              </a:rPr>
              <a:t>работать с информацией в интернете, искать и анализировать данные, сегментировать их по степени достоверности. </a:t>
            </a:r>
          </a:p>
          <a:p>
            <a:pPr lvl="0"/>
            <a:r>
              <a:rPr lang="ru-RU" dirty="0">
                <a:latin typeface="Times New Roman"/>
                <a:cs typeface="Times New Roman"/>
              </a:rPr>
              <a:t>пользоваться электронными сервисами: почтой, облачными хранилищами, базовыми программами;</a:t>
            </a:r>
          </a:p>
          <a:p>
            <a:r>
              <a:rPr lang="ru-RU" dirty="0">
                <a:latin typeface="Times New Roman"/>
                <a:cs typeface="Times New Roman"/>
              </a:rPr>
              <a:t>знать правила безопасности и защиты личной информации, управлять личными аккаунтами в </a:t>
            </a:r>
            <a:r>
              <a:rPr lang="ru-RU" dirty="0" err="1">
                <a:latin typeface="Times New Roman"/>
                <a:cs typeface="Times New Roman"/>
              </a:rPr>
              <a:t>соцсетях</a:t>
            </a:r>
            <a:r>
              <a:rPr lang="ru-RU" dirty="0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15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549275" y="529973"/>
            <a:ext cx="8042276" cy="844794"/>
          </a:xfrm>
        </p:spPr>
        <p:txBody>
          <a:bodyPr/>
          <a:lstStyle/>
          <a:p>
            <a:r>
              <a:rPr lang="ru-RU" sz="2400" b="1" dirty="0">
                <a:latin typeface="Times New Roman"/>
                <a:cs typeface="Times New Roman"/>
              </a:rPr>
              <a:t>Креативное </a:t>
            </a:r>
            <a:r>
              <a:rPr lang="ru-RU" sz="2400" b="1" dirty="0" smtClean="0">
                <a:latin typeface="Times New Roman"/>
                <a:cs typeface="Times New Roman"/>
              </a:rPr>
              <a:t>мышление +</a:t>
            </a:r>
            <a:r>
              <a:rPr lang="ru-RU" sz="2400" b="1" dirty="0">
                <a:latin typeface="Times New Roman"/>
                <a:cs typeface="Times New Roman"/>
              </a:rPr>
              <a:t>Компьютерная грамотность</a:t>
            </a:r>
            <a:r>
              <a:rPr lang="ru-RU" b="1" dirty="0">
                <a:latin typeface="Times New Roman"/>
                <a:cs typeface="Times New Roman"/>
              </a:rPr>
              <a:t/>
            </a:r>
            <a:br>
              <a:rPr lang="ru-RU" b="1" dirty="0">
                <a:latin typeface="Times New Roman"/>
                <a:cs typeface="Times New Roman"/>
              </a:rPr>
            </a:br>
            <a:r>
              <a:rPr lang="ru-RU" b="1" dirty="0" smtClean="0">
                <a:latin typeface="Times New Roman"/>
                <a:cs typeface="Times New Roman"/>
              </a:rPr>
              <a:t> </a:t>
            </a:r>
            <a:endParaRPr lang="ru-RU" dirty="0"/>
          </a:p>
        </p:txBody>
      </p:sp>
      <p:pic>
        <p:nvPicPr>
          <p:cNvPr id="8" name="Содержимое 7" descr="Снимок экрана 2023-10-30 в 22.29.27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53" b="11053"/>
          <a:stretch>
            <a:fillRect/>
          </a:stretch>
        </p:blipFill>
        <p:spPr>
          <a:xfrm>
            <a:off x="-1" y="1058033"/>
            <a:ext cx="9140091" cy="4936298"/>
          </a:xfrm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76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marL="0" lvl="0" indent="0">
              <a:buNone/>
            </a:pPr>
            <a:r>
              <a:rPr lang="ru-RU" b="1" dirty="0">
                <a:latin typeface="Times New Roman"/>
                <a:cs typeface="Times New Roman"/>
              </a:rPr>
              <a:t>Глобальные компетенции</a:t>
            </a:r>
            <a:r>
              <a:rPr lang="ru-RU" dirty="0">
                <a:latin typeface="Times New Roman"/>
                <a:cs typeface="Times New Roman"/>
              </a:rPr>
              <a:t> – это способность</a:t>
            </a:r>
          </a:p>
          <a:p>
            <a:r>
              <a:rPr lang="ru-RU" dirty="0">
                <a:latin typeface="Times New Roman"/>
                <a:cs typeface="Times New Roman"/>
              </a:rPr>
              <a:t>– критически рассматривать с различных точек зрения проблемы глобального характера и межкультурного взаимодействия;</a:t>
            </a:r>
          </a:p>
          <a:p>
            <a:r>
              <a:rPr lang="ru-RU" dirty="0">
                <a:latin typeface="Times New Roman"/>
                <a:cs typeface="Times New Roman"/>
              </a:rPr>
              <a:t>– осознавать, как культурные, религиозные, политические, расовые и иные различия влияют на восприятие, суждения и взгляды людей;</a:t>
            </a:r>
          </a:p>
          <a:p>
            <a:r>
              <a:rPr lang="ru-RU" dirty="0">
                <a:latin typeface="Times New Roman"/>
                <a:cs typeface="Times New Roman"/>
              </a:rPr>
              <a:t>– вступать в открытое, уважительное и эффективное взаимодействие с другими людьми на основе разделяемого всеми уважения к человеческому достоинству.</a:t>
            </a:r>
          </a:p>
          <a:p>
            <a:pPr marL="0" indent="0">
              <a:buNone/>
            </a:pPr>
            <a:r>
              <a:rPr lang="ru-RU" dirty="0">
                <a:latin typeface="Times New Roman"/>
                <a:cs typeface="Times New Roman"/>
              </a:rPr>
              <a:t>Ребенок должен уметь управлять своим поведением, открыто воспринимать новую информацию, быть контактным и взаимодействовать в группе. Этот компонент развивает аналитическое и критическое мышление, </a:t>
            </a:r>
            <a:r>
              <a:rPr lang="ru-RU" dirty="0" err="1">
                <a:latin typeface="Times New Roman"/>
                <a:cs typeface="Times New Roman"/>
              </a:rPr>
              <a:t>эмпатию</a:t>
            </a:r>
            <a:r>
              <a:rPr lang="ru-RU" dirty="0">
                <a:latin typeface="Times New Roman"/>
                <a:cs typeface="Times New Roman"/>
              </a:rPr>
              <a:t>, способность к сотрудничеству. Совместные исследования помогают формировать уважительное отношение к чужому мнению и культуре. Современное образование предлагает совершенно новый уровень развития личности, способной понимать и принимать убеждения других людей.   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089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0" y="242430"/>
            <a:ext cx="9144000" cy="1717294"/>
          </a:xfrm>
        </p:spPr>
        <p:txBody>
          <a:bodyPr/>
          <a:lstStyle/>
          <a:p>
            <a:r>
              <a:rPr lang="ru-RU" sz="2000" b="1" dirty="0" smtClean="0">
                <a:latin typeface="Times New Roman"/>
                <a:cs typeface="Times New Roman"/>
              </a:rPr>
              <a:t/>
            </a:r>
            <a:br>
              <a:rPr lang="ru-RU" sz="2000" b="1" dirty="0" smtClean="0">
                <a:latin typeface="Times New Roman"/>
                <a:cs typeface="Times New Roman"/>
              </a:rPr>
            </a:br>
            <a:r>
              <a:rPr lang="ru-RU" sz="2000" b="1" dirty="0">
                <a:latin typeface="Times New Roman"/>
                <a:cs typeface="Times New Roman"/>
              </a:rPr>
              <a:t/>
            </a:r>
            <a:br>
              <a:rPr lang="ru-RU" sz="2000" b="1" dirty="0">
                <a:latin typeface="Times New Roman"/>
                <a:cs typeface="Times New Roman"/>
              </a:rPr>
            </a:br>
            <a:r>
              <a:rPr lang="ru-RU" sz="2000" b="1" dirty="0" smtClean="0">
                <a:latin typeface="Times New Roman"/>
                <a:cs typeface="Times New Roman"/>
              </a:rPr>
              <a:t/>
            </a:r>
            <a:br>
              <a:rPr lang="ru-RU" sz="2000" b="1" dirty="0" smtClean="0">
                <a:latin typeface="Times New Roman"/>
                <a:cs typeface="Times New Roman"/>
              </a:rPr>
            </a:br>
            <a:r>
              <a:rPr lang="ru-RU" sz="2000" b="1" dirty="0" smtClean="0">
                <a:latin typeface="Times New Roman"/>
                <a:cs typeface="Times New Roman"/>
              </a:rPr>
              <a:t/>
            </a:r>
            <a:br>
              <a:rPr lang="ru-RU" sz="2000" b="1" dirty="0" smtClean="0">
                <a:latin typeface="Times New Roman"/>
                <a:cs typeface="Times New Roman"/>
              </a:rPr>
            </a:br>
            <a:r>
              <a:rPr lang="ru-RU" sz="2000" b="1" dirty="0">
                <a:latin typeface="Times New Roman"/>
                <a:cs typeface="Times New Roman"/>
              </a:rPr>
              <a:t/>
            </a:r>
            <a:br>
              <a:rPr lang="ru-RU" sz="2000" b="1" dirty="0">
                <a:latin typeface="Times New Roman"/>
                <a:cs typeface="Times New Roman"/>
              </a:rPr>
            </a:br>
            <a:r>
              <a:rPr lang="ru-RU" sz="2000" b="1" dirty="0" smtClean="0">
                <a:latin typeface="Times New Roman"/>
                <a:cs typeface="Times New Roman"/>
              </a:rPr>
              <a:t>                                                                                                                          </a:t>
            </a:r>
            <a:br>
              <a:rPr lang="ru-RU" sz="2000" b="1" dirty="0" smtClean="0">
                <a:latin typeface="Times New Roman"/>
                <a:cs typeface="Times New Roman"/>
              </a:rPr>
            </a:br>
            <a:r>
              <a:rPr lang="ru-RU" sz="2000" b="1" dirty="0" smtClean="0">
                <a:latin typeface="Times New Roman"/>
                <a:cs typeface="Times New Roman"/>
              </a:rPr>
              <a:t>Функциональная </a:t>
            </a:r>
            <a:r>
              <a:rPr lang="ru-RU" sz="2000" b="1" dirty="0">
                <a:latin typeface="Times New Roman"/>
                <a:cs typeface="Times New Roman"/>
              </a:rPr>
              <a:t>грамотность – это выработанная в процессе учебной и практической деятельности способность к компетентному и эффективному действию, умение находить оптимальные способы решения проблем, возникающих в ходе практической деятельности, и воплощать найденные решения.</a:t>
            </a:r>
            <a:r>
              <a:rPr lang="ru-RU" sz="2000" dirty="0">
                <a:latin typeface="Times New Roman"/>
                <a:cs typeface="Times New Roman"/>
              </a:rPr>
              <a:t/>
            </a:r>
            <a:br>
              <a:rPr lang="ru-RU" sz="2000" dirty="0">
                <a:latin typeface="Times New Roman"/>
                <a:cs typeface="Times New Roman"/>
              </a:rPr>
            </a:br>
            <a:endParaRPr lang="ru-RU" sz="2000" dirty="0">
              <a:latin typeface="Times New Roman"/>
              <a:cs typeface="Times New Roman"/>
            </a:endParaRPr>
          </a:p>
        </p:txBody>
      </p:sp>
      <p:pic>
        <p:nvPicPr>
          <p:cNvPr id="6" name="Содержимое 5" descr="Снимок экрана 2023-10-30 в 9.03.27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7" b="1657"/>
          <a:stretch>
            <a:fillRect/>
          </a:stretch>
        </p:blipFill>
        <p:spPr>
          <a:xfrm>
            <a:off x="1001592" y="1727173"/>
            <a:ext cx="6724976" cy="5081768"/>
          </a:xfrm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584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/>
                <a:cs typeface="Times New Roman"/>
              </a:rPr>
              <a:t>Отличительные черты школьника с развитой функциональной грамотностью:</a:t>
            </a:r>
          </a:p>
          <a:p>
            <a:pPr lvl="0"/>
            <a:r>
              <a:rPr lang="ru-RU" sz="2000" dirty="0">
                <a:latin typeface="Times New Roman"/>
                <a:cs typeface="Times New Roman"/>
              </a:rPr>
              <a:t>успешно решает разные бытовые проблемы;</a:t>
            </a:r>
          </a:p>
          <a:p>
            <a:pPr lvl="0"/>
            <a:r>
              <a:rPr lang="ru-RU" sz="2000" dirty="0">
                <a:latin typeface="Times New Roman"/>
                <a:cs typeface="Times New Roman"/>
              </a:rPr>
              <a:t>умеет общаться и находить выход в разнообразных социальных ситуациях;</a:t>
            </a:r>
          </a:p>
          <a:p>
            <a:pPr lvl="0"/>
            <a:r>
              <a:rPr lang="ru-RU" sz="2000" dirty="0">
                <a:latin typeface="Times New Roman"/>
                <a:cs typeface="Times New Roman"/>
              </a:rPr>
              <a:t>использует базовые навыки чтения и письма для построения коммуникаций;</a:t>
            </a:r>
          </a:p>
          <a:p>
            <a:pPr lvl="0"/>
            <a:r>
              <a:rPr lang="ru-RU" sz="2000" dirty="0">
                <a:latin typeface="Times New Roman"/>
                <a:cs typeface="Times New Roman"/>
              </a:rPr>
              <a:t>выстраивает </a:t>
            </a:r>
            <a:r>
              <a:rPr lang="ru-RU" sz="2000" dirty="0" err="1">
                <a:latin typeface="Times New Roman"/>
                <a:cs typeface="Times New Roman"/>
              </a:rPr>
              <a:t>межпредметные</a:t>
            </a:r>
            <a:r>
              <a:rPr lang="ru-RU" sz="2000" dirty="0">
                <a:latin typeface="Times New Roman"/>
                <a:cs typeface="Times New Roman"/>
              </a:rPr>
              <a:t> связи, когда один и тот же факт или явление изучается, а затем и оценивается с разных сторон.</a:t>
            </a:r>
            <a:r>
              <a:rPr lang="ru-RU" sz="2000" dirty="0"/>
              <a:t>  </a:t>
            </a:r>
          </a:p>
          <a:p>
            <a:endParaRPr lang="ru-RU" sz="2000" dirty="0"/>
          </a:p>
        </p:txBody>
      </p:sp>
      <p:pic>
        <p:nvPicPr>
          <p:cNvPr id="4" name="Изображение 3" descr="Снимок экрана 2023-10-30 в 22.35.2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599" y="3547104"/>
            <a:ext cx="4984140" cy="3138162"/>
          </a:xfrm>
          <a:prstGeom prst="rect">
            <a:avLst/>
          </a:prstGeo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640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/>
                <a:cs typeface="Times New Roman"/>
              </a:rPr>
              <a:t>Понятие функциональной грамотности школьников появилось в 1970-е годы и подразумевало совокупность навыков чтения и письма для решения реальных жизненных задач. За следующие 40 лет функциональная грамотность в обучении и развитии школьников приобрела большую значимость, чем </a:t>
            </a:r>
            <a:r>
              <a:rPr lang="ru-RU" dirty="0" smtClean="0">
                <a:latin typeface="Times New Roman"/>
                <a:cs typeface="Times New Roman"/>
              </a:rPr>
              <a:t>базовая. </a:t>
            </a:r>
            <a:r>
              <a:rPr lang="ru-RU" dirty="0">
                <a:latin typeface="Times New Roman"/>
                <a:cs typeface="Times New Roman"/>
              </a:rPr>
              <a:t>Одних академических знаний в жизни теперь недостаточно. Акцент смещается на умение использовать полученную информацию и навыки в конкретных ситуациях.  </a:t>
            </a:r>
          </a:p>
          <a:p>
            <a:pPr marL="0" indent="0">
              <a:buNone/>
            </a:pPr>
            <a:r>
              <a:rPr lang="ru-RU" dirty="0" smtClean="0">
                <a:latin typeface="Times New Roman"/>
                <a:cs typeface="Times New Roman"/>
              </a:rPr>
              <a:t>     Отличительные </a:t>
            </a:r>
            <a:r>
              <a:rPr lang="ru-RU" dirty="0">
                <a:latin typeface="Times New Roman"/>
                <a:cs typeface="Times New Roman"/>
              </a:rPr>
              <a:t>черты школьника с развитой функциональной </a:t>
            </a:r>
            <a:r>
              <a:rPr lang="ru-RU" dirty="0" smtClean="0">
                <a:latin typeface="Times New Roman"/>
                <a:cs typeface="Times New Roman"/>
              </a:rPr>
              <a:t>           грамотностью</a:t>
            </a:r>
            <a:r>
              <a:rPr lang="ru-RU" dirty="0">
                <a:latin typeface="Times New Roman"/>
                <a:cs typeface="Times New Roman"/>
              </a:rPr>
              <a:t>: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/>
                <a:cs typeface="Times New Roman"/>
              </a:rPr>
              <a:t> - успешно </a:t>
            </a:r>
            <a:r>
              <a:rPr lang="ru-RU" dirty="0">
                <a:latin typeface="Times New Roman"/>
                <a:cs typeface="Times New Roman"/>
              </a:rPr>
              <a:t>решает разные бытовые проблемы;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/>
                <a:cs typeface="Times New Roman"/>
              </a:rPr>
              <a:t> - умеет </a:t>
            </a:r>
            <a:r>
              <a:rPr lang="ru-RU" dirty="0">
                <a:latin typeface="Times New Roman"/>
                <a:cs typeface="Times New Roman"/>
              </a:rPr>
              <a:t>общаться и находить выход в разнообразных социальных ситуациях;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/>
                <a:cs typeface="Times New Roman"/>
              </a:rPr>
              <a:t> - использует </a:t>
            </a:r>
            <a:r>
              <a:rPr lang="ru-RU" dirty="0">
                <a:latin typeface="Times New Roman"/>
                <a:cs typeface="Times New Roman"/>
              </a:rPr>
              <a:t>базовые навыки чтения и письма для построения коммуникаций;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/>
                <a:cs typeface="Times New Roman"/>
              </a:rPr>
              <a:t> - выстраивает </a:t>
            </a:r>
            <a:r>
              <a:rPr lang="ru-RU" dirty="0" err="1">
                <a:latin typeface="Times New Roman"/>
                <a:cs typeface="Times New Roman"/>
              </a:rPr>
              <a:t>межпредметные</a:t>
            </a:r>
            <a:r>
              <a:rPr lang="ru-RU" dirty="0">
                <a:latin typeface="Times New Roman"/>
                <a:cs typeface="Times New Roman"/>
              </a:rPr>
              <a:t> связи, когда один и тот же факт или явление изучается, а затем и оценивается с разных сторон.  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738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7190001" cy="6858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/>
                <a:cs typeface="Times New Roman"/>
              </a:rPr>
              <a:t>Анализ </a:t>
            </a:r>
            <a:r>
              <a:rPr lang="ru-RU" dirty="0" err="1">
                <a:latin typeface="Times New Roman"/>
                <a:cs typeface="Times New Roman"/>
              </a:rPr>
              <a:t>метапредметных</a:t>
            </a:r>
            <a:r>
              <a:rPr lang="ru-RU" dirty="0">
                <a:latin typeface="Times New Roman"/>
                <a:cs typeface="Times New Roman"/>
              </a:rPr>
              <a:t> результатов обучения показывает, что акцент на функциональной грамотности делает ребят вовлеченными в познавательный процесс, способными анализировать и сегментировать информацию, делать выводы и использовать полученные данные в разных учебных направлениях. Это закономерно повышает успеваемость </a:t>
            </a:r>
            <a:r>
              <a:rPr lang="ru-RU" dirty="0" smtClean="0">
                <a:latin typeface="Times New Roman"/>
                <a:cs typeface="Times New Roman"/>
              </a:rPr>
              <a:t>учащихся.</a:t>
            </a:r>
          </a:p>
          <a:p>
            <a:pPr marL="0" indent="0">
              <a:buNone/>
            </a:pP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smtClean="0">
                <a:latin typeface="Times New Roman"/>
                <a:cs typeface="Times New Roman"/>
              </a:rPr>
              <a:t>   А для этого большинство заданий на уроках должны быть    ориентированы на  личный опыт ребенка, мотивировать его на применение полученных знаний в своей жизни. </a:t>
            </a:r>
            <a:r>
              <a:rPr lang="ru-RU" dirty="0">
                <a:latin typeface="Times New Roman"/>
                <a:cs typeface="Times New Roman"/>
              </a:rPr>
              <a:t>чтобы задачи соответствовали их практическому опыту. Близкая детям тема вызывает интерес и вдохновляет искать новые знания. Вместо землекопов и токарей для составления задач лучше выбирать героев любимых мультфильмов и компьютерных </a:t>
            </a:r>
            <a:r>
              <a:rPr lang="ru-RU" dirty="0" err="1" smtClean="0">
                <a:latin typeface="Times New Roman"/>
                <a:cs typeface="Times New Roman"/>
              </a:rPr>
              <a:t>игр.Задания</a:t>
            </a:r>
            <a:r>
              <a:rPr lang="ru-RU" dirty="0" smtClean="0">
                <a:latin typeface="Times New Roman"/>
                <a:cs typeface="Times New Roman"/>
              </a:rPr>
              <a:t> должны отвечать на вопрос ребенка: «А как это про меня?»</a:t>
            </a:r>
          </a:p>
          <a:p>
            <a:pPr marL="0" indent="0">
              <a:buNone/>
            </a:pPr>
            <a:endParaRPr lang="ru-RU" dirty="0">
              <a:latin typeface="Times New Roman"/>
              <a:cs typeface="Times New Roman"/>
            </a:endParaRPr>
          </a:p>
        </p:txBody>
      </p:sp>
      <p:pic>
        <p:nvPicPr>
          <p:cNvPr id="4" name="Изображение 3" descr="Снимок экрана 2023-10-30 в 19.45.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800" y="2311400"/>
            <a:ext cx="2108200" cy="4546600"/>
          </a:xfrm>
          <a:prstGeom prst="rect">
            <a:avLst/>
          </a:prstGeo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08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latin typeface="Times New Roman"/>
                <a:cs typeface="Times New Roman"/>
              </a:rPr>
              <a:t>Особенности заданий:</a:t>
            </a:r>
            <a:endParaRPr lang="ru-RU" sz="2800" b="1" dirty="0">
              <a:latin typeface="Times New Roman"/>
              <a:cs typeface="Times New Roman"/>
            </a:endParaRPr>
          </a:p>
          <a:p>
            <a:pPr lvl="0"/>
            <a:r>
              <a:rPr lang="ru-RU" dirty="0">
                <a:latin typeface="Times New Roman"/>
                <a:cs typeface="Times New Roman"/>
              </a:rPr>
              <a:t>привязка к реальным ситуациям, в которых дети могут представить себя;</a:t>
            </a:r>
          </a:p>
          <a:p>
            <a:pPr lvl="0"/>
            <a:r>
              <a:rPr lang="ru-RU" dirty="0">
                <a:latin typeface="Times New Roman"/>
                <a:cs typeface="Times New Roman"/>
              </a:rPr>
              <a:t>соответствие возрасту обучающихся;</a:t>
            </a:r>
          </a:p>
          <a:p>
            <a:pPr lvl="0"/>
            <a:r>
              <a:rPr lang="ru-RU" dirty="0">
                <a:latin typeface="Times New Roman"/>
                <a:cs typeface="Times New Roman"/>
              </a:rPr>
              <a:t>системность и взаимосвязь знаний и факторов.</a:t>
            </a:r>
          </a:p>
          <a:p>
            <a:pPr marL="0" indent="0">
              <a:buNone/>
            </a:pPr>
            <a:r>
              <a:rPr lang="ru-RU" dirty="0">
                <a:latin typeface="Times New Roman"/>
                <a:cs typeface="Times New Roman"/>
              </a:rPr>
              <a:t>Большую роль в формировании функциональной грамотности в начальной школе играет дополнительное образование. Занятия в кружках развивают творческие способности, креативное мышление, компьютерную и читательскую грамотность. Правильная синхронизация работы педагогов и </a:t>
            </a:r>
            <a:r>
              <a:rPr lang="ru-RU" dirty="0" err="1">
                <a:latin typeface="Times New Roman"/>
                <a:cs typeface="Times New Roman"/>
              </a:rPr>
              <a:t>метапредметные</a:t>
            </a:r>
            <a:r>
              <a:rPr lang="ru-RU" dirty="0">
                <a:latin typeface="Times New Roman"/>
                <a:cs typeface="Times New Roman"/>
              </a:rPr>
              <a:t> связи помогут быстро развить нужные компетенции.   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903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endParaRPr lang="ru-RU" dirty="0" smtClean="0">
              <a:latin typeface="Times New Roman"/>
              <a:cs typeface="Times New Roman"/>
            </a:endParaRPr>
          </a:p>
          <a:p>
            <a:pPr marL="0" indent="0" algn="ctr">
              <a:buNone/>
            </a:pPr>
            <a:r>
              <a:rPr lang="ru-RU" b="1" dirty="0">
                <a:latin typeface="Times New Roman"/>
                <a:cs typeface="Times New Roman"/>
              </a:rPr>
              <a:t>Р</a:t>
            </a:r>
            <a:r>
              <a:rPr lang="ru-RU" b="1" dirty="0" smtClean="0">
                <a:latin typeface="Times New Roman"/>
                <a:cs typeface="Times New Roman"/>
              </a:rPr>
              <a:t>есурсная база по заданиям:</a:t>
            </a:r>
          </a:p>
          <a:p>
            <a:pPr marL="0" indent="0">
              <a:buNone/>
            </a:pPr>
            <a:r>
              <a:rPr lang="ru-RU" b="1" dirty="0" smtClean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демонстрационные варианты работ, своего рода тренажёры, образцы для составления подобных заданий, размещены в открытом доступе на сайте МЦКО (</a:t>
            </a:r>
            <a:r>
              <a:rPr lang="ru-RU" u="sng" dirty="0">
                <a:latin typeface="Times New Roman"/>
                <a:cs typeface="Times New Roman"/>
                <a:hlinkClick r:id="rId2"/>
              </a:rPr>
              <a:t>https://</a:t>
            </a:r>
            <a:r>
              <a:rPr lang="ru-RU" u="sng" dirty="0" smtClean="0">
                <a:latin typeface="Times New Roman"/>
                <a:cs typeface="Times New Roman"/>
                <a:hlinkClick r:id="rId2"/>
              </a:rPr>
              <a:t>demo.mcko.ru</a:t>
            </a:r>
            <a:r>
              <a:rPr lang="ru-RU" u="sng" dirty="0" smtClean="0">
                <a:latin typeface="Times New Roman"/>
                <a:cs typeface="Times New Roman"/>
              </a:rPr>
              <a:t> </a:t>
            </a:r>
            <a:r>
              <a:rPr lang="ru-RU" dirty="0" smtClean="0">
                <a:latin typeface="Times New Roman"/>
                <a:cs typeface="Times New Roman"/>
              </a:rPr>
              <a:t>)</a:t>
            </a:r>
            <a:r>
              <a:rPr lang="ru-RU" dirty="0">
                <a:latin typeface="Times New Roman"/>
                <a:cs typeface="Times New Roman"/>
              </a:rPr>
              <a:t>. Работать с этими заданиями могут учителя-предметники, школьники, специалисты, отвечающие за подготовку по направлению «Функциональная грамотность». </a:t>
            </a:r>
            <a:endParaRPr lang="ru-RU" dirty="0" smtClean="0">
              <a:latin typeface="Times New Roman"/>
              <a:cs typeface="Times New Roman"/>
            </a:endParaRPr>
          </a:p>
          <a:p>
            <a:r>
              <a:rPr lang="ru-RU" dirty="0" smtClean="0">
                <a:latin typeface="Times New Roman"/>
                <a:cs typeface="Times New Roman"/>
              </a:rPr>
              <a:t>Пример: русский язык  </a:t>
            </a:r>
            <a:r>
              <a:rPr lang="en-US" dirty="0">
                <a:latin typeface="Times New Roman"/>
                <a:cs typeface="Times New Roman"/>
                <a:hlinkClick r:id="rId3"/>
              </a:rPr>
              <a:t>https://demo.mcko.ru/test</a:t>
            </a:r>
            <a:r>
              <a:rPr lang="en-US" dirty="0" smtClean="0">
                <a:latin typeface="Times New Roman"/>
                <a:cs typeface="Times New Roman"/>
                <a:hlinkClick r:id="rId3"/>
              </a:rPr>
              <a:t>/</a:t>
            </a:r>
            <a:endParaRPr lang="ru-RU" dirty="0" smtClean="0">
              <a:latin typeface="Times New Roman"/>
              <a:cs typeface="Times New Roman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945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/>
                <a:cs typeface="Times New Roman"/>
              </a:rPr>
              <a:t>Просвещение_ Банк заданий по функциональной </a:t>
            </a:r>
            <a:r>
              <a:rPr lang="ru-RU" dirty="0" smtClean="0">
                <a:latin typeface="Times New Roman"/>
                <a:cs typeface="Times New Roman"/>
              </a:rPr>
              <a:t>грамотности_</a:t>
            </a:r>
            <a:r>
              <a:rPr lang="ru-RU" dirty="0">
                <a:latin typeface="Times New Roman"/>
                <a:cs typeface="Times New Roman"/>
              </a:rPr>
              <a:t> </a:t>
            </a:r>
            <a:r>
              <a:rPr lang="ru-RU" u="sng" dirty="0">
                <a:latin typeface="Times New Roman"/>
                <a:cs typeface="Times New Roman"/>
                <a:hlinkClick r:id="rId2"/>
              </a:rPr>
              <a:t>https://media.prosv.ru/fg/</a:t>
            </a:r>
            <a:r>
              <a:rPr lang="ru-RU" dirty="0">
                <a:latin typeface="Times New Roman"/>
                <a:cs typeface="Times New Roman"/>
              </a:rPr>
              <a:t> </a:t>
            </a:r>
          </a:p>
          <a:p>
            <a:r>
              <a:rPr lang="ru-RU" dirty="0">
                <a:latin typeface="Times New Roman"/>
                <a:cs typeface="Times New Roman"/>
              </a:rPr>
              <a:t>·  Электронный банк заданий по оценке функциональной грамотности </a:t>
            </a:r>
            <a:r>
              <a:rPr lang="ru-RU" u="sng" dirty="0">
                <a:latin typeface="Times New Roman"/>
                <a:cs typeface="Times New Roman"/>
                <a:hlinkClick r:id="rId3"/>
              </a:rPr>
              <a:t>https://fg.resh.edu.ru/​</a:t>
            </a:r>
            <a:endParaRPr lang="ru-RU" dirty="0">
              <a:latin typeface="Times New Roman"/>
              <a:cs typeface="Times New Roman"/>
            </a:endParaRPr>
          </a:p>
          <a:p>
            <a:r>
              <a:rPr lang="ru-RU" u="sng" dirty="0">
                <a:latin typeface="Times New Roman"/>
                <a:cs typeface="Times New Roman"/>
                <a:hlinkClick r:id="rId4"/>
              </a:rPr>
              <a:t>http://skiv.instrao.ru/bank-zadaniy/matematicheskaya-gramotnost/</a:t>
            </a:r>
            <a:endParaRPr lang="ru-RU" dirty="0">
              <a:latin typeface="Times New Roman"/>
              <a:cs typeface="Times New Roman"/>
            </a:endParaRPr>
          </a:p>
          <a:p>
            <a:r>
              <a:rPr lang="ru-RU" dirty="0">
                <a:latin typeface="Times New Roman"/>
                <a:cs typeface="Times New Roman"/>
              </a:rPr>
              <a:t>Математическая грамотность: </a:t>
            </a:r>
            <a:r>
              <a:rPr lang="ru-RU" u="sng" dirty="0" err="1">
                <a:latin typeface="Times New Roman"/>
                <a:cs typeface="Times New Roman"/>
              </a:rPr>
              <a:t>http</a:t>
            </a:r>
            <a:r>
              <a:rPr lang="ru-RU" u="sng" dirty="0">
                <a:latin typeface="Times New Roman"/>
                <a:cs typeface="Times New Roman"/>
              </a:rPr>
              <a:t>://</a:t>
            </a:r>
            <a:r>
              <a:rPr lang="ru-RU" u="sng" dirty="0" err="1">
                <a:latin typeface="Times New Roman"/>
                <a:cs typeface="Times New Roman"/>
              </a:rPr>
              <a:t>skiv.instrao.ru</a:t>
            </a:r>
            <a:r>
              <a:rPr lang="ru-RU" u="sng" dirty="0">
                <a:latin typeface="Times New Roman"/>
                <a:cs typeface="Times New Roman"/>
              </a:rPr>
              <a:t>/</a:t>
            </a:r>
            <a:r>
              <a:rPr lang="ru-RU" u="sng" dirty="0" err="1">
                <a:latin typeface="Times New Roman"/>
                <a:cs typeface="Times New Roman"/>
              </a:rPr>
              <a:t>bank-zadaniy</a:t>
            </a:r>
            <a:r>
              <a:rPr lang="ru-RU" u="sng" dirty="0">
                <a:latin typeface="Times New Roman"/>
                <a:cs typeface="Times New Roman"/>
              </a:rPr>
              <a:t>/</a:t>
            </a:r>
            <a:r>
              <a:rPr lang="ru-RU" u="sng" dirty="0" err="1">
                <a:latin typeface="Times New Roman"/>
                <a:cs typeface="Times New Roman"/>
              </a:rPr>
              <a:t>matematicheskaya-gramotnost</a:t>
            </a:r>
            <a:r>
              <a:rPr lang="ru-RU" u="sng" dirty="0">
                <a:latin typeface="Times New Roman"/>
                <a:cs typeface="Times New Roman"/>
              </a:rPr>
              <a:t>/</a:t>
            </a:r>
            <a:endParaRPr lang="ru-RU" dirty="0">
              <a:latin typeface="Times New Roman"/>
              <a:cs typeface="Times New Roman"/>
            </a:endParaRPr>
          </a:p>
          <a:p>
            <a:r>
              <a:rPr lang="ru-RU" dirty="0">
                <a:latin typeface="Times New Roman"/>
                <a:cs typeface="Times New Roman"/>
              </a:rPr>
              <a:t>Естественнонаучная грамотность: </a:t>
            </a:r>
            <a:r>
              <a:rPr lang="ru-RU" u="sng" dirty="0" err="1">
                <a:latin typeface="Times New Roman"/>
                <a:cs typeface="Times New Roman"/>
              </a:rPr>
              <a:t>http</a:t>
            </a:r>
            <a:r>
              <a:rPr lang="ru-RU" u="sng" dirty="0">
                <a:latin typeface="Times New Roman"/>
                <a:cs typeface="Times New Roman"/>
              </a:rPr>
              <a:t>://</a:t>
            </a:r>
            <a:r>
              <a:rPr lang="ru-RU" u="sng" dirty="0" err="1">
                <a:latin typeface="Times New Roman"/>
                <a:cs typeface="Times New Roman"/>
              </a:rPr>
              <a:t>skiv.instrao.ru</a:t>
            </a:r>
            <a:r>
              <a:rPr lang="ru-RU" u="sng" dirty="0">
                <a:latin typeface="Times New Roman"/>
                <a:cs typeface="Times New Roman"/>
              </a:rPr>
              <a:t>/</a:t>
            </a:r>
            <a:r>
              <a:rPr lang="ru-RU" u="sng" dirty="0" err="1">
                <a:latin typeface="Times New Roman"/>
                <a:cs typeface="Times New Roman"/>
              </a:rPr>
              <a:t>bank-zadaniy</a:t>
            </a:r>
            <a:r>
              <a:rPr lang="ru-RU" u="sng" dirty="0">
                <a:latin typeface="Times New Roman"/>
                <a:cs typeface="Times New Roman"/>
              </a:rPr>
              <a:t>/</a:t>
            </a:r>
            <a:r>
              <a:rPr lang="ru-RU" u="sng" dirty="0" err="1">
                <a:latin typeface="Times New Roman"/>
                <a:cs typeface="Times New Roman"/>
              </a:rPr>
              <a:t>estestvennonauchnaya-gramotnost</a:t>
            </a:r>
            <a:r>
              <a:rPr lang="ru-RU" u="sng" dirty="0">
                <a:latin typeface="Times New Roman"/>
                <a:cs typeface="Times New Roman"/>
              </a:rPr>
              <a:t>/</a:t>
            </a:r>
            <a:r>
              <a:rPr lang="ru-RU" dirty="0">
                <a:latin typeface="Times New Roman"/>
                <a:cs typeface="Times New Roman"/>
              </a:rPr>
              <a:t> </a:t>
            </a:r>
          </a:p>
          <a:p>
            <a:r>
              <a:rPr lang="ru-RU" dirty="0">
                <a:latin typeface="Times New Roman"/>
                <a:cs typeface="Times New Roman"/>
              </a:rPr>
              <a:t> Читательская грамотность: </a:t>
            </a:r>
            <a:r>
              <a:rPr lang="ru-RU" u="sng" dirty="0" err="1">
                <a:latin typeface="Times New Roman"/>
                <a:cs typeface="Times New Roman"/>
              </a:rPr>
              <a:t>http</a:t>
            </a:r>
            <a:r>
              <a:rPr lang="ru-RU" u="sng" dirty="0">
                <a:latin typeface="Times New Roman"/>
                <a:cs typeface="Times New Roman"/>
              </a:rPr>
              <a:t>://</a:t>
            </a:r>
            <a:r>
              <a:rPr lang="ru-RU" u="sng" dirty="0" err="1">
                <a:latin typeface="Times New Roman"/>
                <a:cs typeface="Times New Roman"/>
              </a:rPr>
              <a:t>skiv.instrao.ru</a:t>
            </a:r>
            <a:r>
              <a:rPr lang="ru-RU" u="sng" dirty="0">
                <a:latin typeface="Times New Roman"/>
                <a:cs typeface="Times New Roman"/>
              </a:rPr>
              <a:t>/</a:t>
            </a:r>
            <a:r>
              <a:rPr lang="ru-RU" u="sng" dirty="0" err="1">
                <a:latin typeface="Times New Roman"/>
                <a:cs typeface="Times New Roman"/>
              </a:rPr>
              <a:t>bank-zadaniy</a:t>
            </a:r>
            <a:r>
              <a:rPr lang="ru-RU" u="sng" dirty="0">
                <a:latin typeface="Times New Roman"/>
                <a:cs typeface="Times New Roman"/>
              </a:rPr>
              <a:t>/</a:t>
            </a:r>
            <a:r>
              <a:rPr lang="ru-RU" u="sng" dirty="0" err="1">
                <a:latin typeface="Times New Roman"/>
                <a:cs typeface="Times New Roman"/>
              </a:rPr>
              <a:t>chitatelskaya-gramotnost</a:t>
            </a:r>
            <a:r>
              <a:rPr lang="ru-RU" u="sng" dirty="0">
                <a:latin typeface="Times New Roman"/>
                <a:cs typeface="Times New Roman"/>
              </a:rPr>
              <a:t>/</a:t>
            </a:r>
            <a:endParaRPr lang="ru-RU" dirty="0">
              <a:latin typeface="Times New Roman"/>
              <a:cs typeface="Times New Roman"/>
            </a:endParaRPr>
          </a:p>
          <a:p>
            <a:r>
              <a:rPr lang="ru-RU" dirty="0">
                <a:latin typeface="Times New Roman"/>
                <a:cs typeface="Times New Roman"/>
              </a:rPr>
              <a:t>Глобальные компетенции: </a:t>
            </a:r>
            <a:r>
              <a:rPr lang="ru-RU" u="sng" dirty="0" err="1">
                <a:latin typeface="Times New Roman"/>
                <a:cs typeface="Times New Roman"/>
              </a:rPr>
              <a:t>http</a:t>
            </a:r>
            <a:r>
              <a:rPr lang="ru-RU" u="sng" dirty="0">
                <a:latin typeface="Times New Roman"/>
                <a:cs typeface="Times New Roman"/>
              </a:rPr>
              <a:t>://</a:t>
            </a:r>
            <a:r>
              <a:rPr lang="ru-RU" u="sng" dirty="0" err="1">
                <a:latin typeface="Times New Roman"/>
                <a:cs typeface="Times New Roman"/>
              </a:rPr>
              <a:t>skiv.instrao.ru</a:t>
            </a:r>
            <a:r>
              <a:rPr lang="ru-RU" u="sng" dirty="0">
                <a:latin typeface="Times New Roman"/>
                <a:cs typeface="Times New Roman"/>
              </a:rPr>
              <a:t>/</a:t>
            </a:r>
            <a:r>
              <a:rPr lang="ru-RU" u="sng" dirty="0" err="1">
                <a:latin typeface="Times New Roman"/>
                <a:cs typeface="Times New Roman"/>
              </a:rPr>
              <a:t>bank-zadaniy</a:t>
            </a:r>
            <a:r>
              <a:rPr lang="ru-RU" u="sng" dirty="0">
                <a:latin typeface="Times New Roman"/>
                <a:cs typeface="Times New Roman"/>
              </a:rPr>
              <a:t>/</a:t>
            </a:r>
            <a:r>
              <a:rPr lang="ru-RU" u="sng" dirty="0" err="1">
                <a:latin typeface="Times New Roman"/>
                <a:cs typeface="Times New Roman"/>
              </a:rPr>
              <a:t>globalnye-kompetentsii</a:t>
            </a:r>
            <a:r>
              <a:rPr lang="ru-RU" u="sng" dirty="0">
                <a:latin typeface="Times New Roman"/>
                <a:cs typeface="Times New Roman"/>
              </a:rPr>
              <a:t>/</a:t>
            </a:r>
            <a:r>
              <a:rPr lang="ru-RU" dirty="0">
                <a:latin typeface="Times New Roman"/>
                <a:cs typeface="Times New Roman"/>
              </a:rPr>
              <a:t> </a:t>
            </a:r>
          </a:p>
          <a:p>
            <a:r>
              <a:rPr lang="ru-RU" dirty="0">
                <a:latin typeface="Times New Roman"/>
                <a:cs typeface="Times New Roman"/>
              </a:rPr>
              <a:t>Финансовая грамотность: </a:t>
            </a:r>
            <a:r>
              <a:rPr lang="ru-RU" u="sng" dirty="0" err="1">
                <a:latin typeface="Times New Roman"/>
                <a:cs typeface="Times New Roman"/>
              </a:rPr>
              <a:t>http</a:t>
            </a:r>
            <a:r>
              <a:rPr lang="ru-RU" u="sng" dirty="0">
                <a:latin typeface="Times New Roman"/>
                <a:cs typeface="Times New Roman"/>
              </a:rPr>
              <a:t>://</a:t>
            </a:r>
            <a:r>
              <a:rPr lang="ru-RU" u="sng" dirty="0" err="1">
                <a:latin typeface="Times New Roman"/>
                <a:cs typeface="Times New Roman"/>
              </a:rPr>
              <a:t>skiv.instrao.ru</a:t>
            </a:r>
            <a:r>
              <a:rPr lang="ru-RU" u="sng" dirty="0">
                <a:latin typeface="Times New Roman"/>
                <a:cs typeface="Times New Roman"/>
              </a:rPr>
              <a:t>/</a:t>
            </a:r>
            <a:r>
              <a:rPr lang="ru-RU" u="sng" dirty="0" err="1">
                <a:latin typeface="Times New Roman"/>
                <a:cs typeface="Times New Roman"/>
              </a:rPr>
              <a:t>bank-zadaniy</a:t>
            </a:r>
            <a:r>
              <a:rPr lang="ru-RU" u="sng" dirty="0">
                <a:latin typeface="Times New Roman"/>
                <a:cs typeface="Times New Roman"/>
              </a:rPr>
              <a:t>/</a:t>
            </a:r>
            <a:r>
              <a:rPr lang="ru-RU" u="sng" dirty="0" err="1">
                <a:latin typeface="Times New Roman"/>
                <a:cs typeface="Times New Roman"/>
              </a:rPr>
              <a:t>finansovaya-gramotnost</a:t>
            </a:r>
            <a:r>
              <a:rPr lang="ru-RU" u="sng" dirty="0">
                <a:latin typeface="Times New Roman"/>
                <a:cs typeface="Times New Roman"/>
              </a:rPr>
              <a:t>/</a:t>
            </a:r>
            <a:r>
              <a:rPr lang="ru-RU" dirty="0">
                <a:latin typeface="Times New Roman"/>
                <a:cs typeface="Times New Roman"/>
              </a:rPr>
              <a:t> </a:t>
            </a:r>
          </a:p>
          <a:p>
            <a:r>
              <a:rPr lang="ru-RU" dirty="0">
                <a:latin typeface="Times New Roman"/>
                <a:cs typeface="Times New Roman"/>
              </a:rPr>
              <a:t>Креативное мышление: </a:t>
            </a:r>
            <a:r>
              <a:rPr lang="ru-RU" u="sng" dirty="0" err="1">
                <a:latin typeface="Times New Roman"/>
                <a:cs typeface="Times New Roman"/>
              </a:rPr>
              <a:t>http</a:t>
            </a:r>
            <a:r>
              <a:rPr lang="ru-RU" u="sng" dirty="0">
                <a:latin typeface="Times New Roman"/>
                <a:cs typeface="Times New Roman"/>
              </a:rPr>
              <a:t>://</a:t>
            </a:r>
            <a:r>
              <a:rPr lang="ru-RU" u="sng" dirty="0" err="1">
                <a:latin typeface="Times New Roman"/>
                <a:cs typeface="Times New Roman"/>
              </a:rPr>
              <a:t>skiv.instrao.ru</a:t>
            </a:r>
            <a:r>
              <a:rPr lang="ru-RU" u="sng" dirty="0">
                <a:latin typeface="Times New Roman"/>
                <a:cs typeface="Times New Roman"/>
              </a:rPr>
              <a:t>/</a:t>
            </a:r>
            <a:r>
              <a:rPr lang="ru-RU" u="sng" dirty="0" err="1">
                <a:latin typeface="Times New Roman"/>
                <a:cs typeface="Times New Roman"/>
              </a:rPr>
              <a:t>bank-zadaniy</a:t>
            </a:r>
            <a:r>
              <a:rPr lang="ru-RU" u="sng" dirty="0">
                <a:latin typeface="Times New Roman"/>
                <a:cs typeface="Times New Roman"/>
              </a:rPr>
              <a:t>/</a:t>
            </a:r>
            <a:r>
              <a:rPr lang="ru-RU" u="sng" dirty="0" err="1">
                <a:latin typeface="Times New Roman"/>
                <a:cs typeface="Times New Roman"/>
              </a:rPr>
              <a:t>kreativnoe-myshlenie</a:t>
            </a:r>
            <a:r>
              <a:rPr lang="ru-RU" u="sng" dirty="0">
                <a:latin typeface="Times New Roman"/>
                <a:cs typeface="Times New Roman"/>
              </a:rPr>
              <a:t>/</a:t>
            </a:r>
            <a:endParaRPr lang="ru-RU" dirty="0">
              <a:latin typeface="Times New Roman"/>
              <a:cs typeface="Times New Roman"/>
            </a:endParaRPr>
          </a:p>
          <a:p>
            <a:r>
              <a:rPr lang="ru-RU" dirty="0">
                <a:latin typeface="Times New Roman"/>
                <a:cs typeface="Times New Roman"/>
              </a:rPr>
              <a:t> 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488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0" y="107576"/>
            <a:ext cx="9144000" cy="1336956"/>
          </a:xfrm>
        </p:spPr>
        <p:txBody>
          <a:bodyPr/>
          <a:lstStyle/>
          <a:p>
            <a:pPr lvl="0"/>
            <a:r>
              <a:rPr lang="ru-RU" sz="2800" b="1" dirty="0" smtClean="0">
                <a:latin typeface="Times New Roman"/>
                <a:cs typeface="Times New Roman"/>
              </a:rPr>
              <a:t/>
            </a:r>
            <a:br>
              <a:rPr lang="ru-RU" sz="2800" b="1" dirty="0" smtClean="0">
                <a:latin typeface="Times New Roman"/>
                <a:cs typeface="Times New Roman"/>
              </a:rPr>
            </a:br>
            <a:r>
              <a:rPr lang="ru-RU" sz="2800" b="1" dirty="0">
                <a:latin typeface="Times New Roman"/>
                <a:cs typeface="Times New Roman"/>
              </a:rPr>
              <a:t/>
            </a:r>
            <a:br>
              <a:rPr lang="ru-RU" sz="2800" b="1" dirty="0">
                <a:latin typeface="Times New Roman"/>
                <a:cs typeface="Times New Roman"/>
              </a:rPr>
            </a:br>
            <a:r>
              <a:rPr lang="ru-RU" sz="2800" b="1" dirty="0" smtClean="0">
                <a:latin typeface="Times New Roman"/>
                <a:cs typeface="Times New Roman"/>
              </a:rPr>
              <a:t/>
            </a:r>
            <a:br>
              <a:rPr lang="ru-RU" sz="2800" b="1" dirty="0" smtClean="0">
                <a:latin typeface="Times New Roman"/>
                <a:cs typeface="Times New Roman"/>
              </a:rPr>
            </a:br>
            <a:r>
              <a:rPr lang="ru-RU" sz="2800" b="1" dirty="0">
                <a:latin typeface="Times New Roman"/>
                <a:cs typeface="Times New Roman"/>
              </a:rPr>
              <a:t/>
            </a:r>
            <a:br>
              <a:rPr lang="ru-RU" sz="2800" b="1" dirty="0">
                <a:latin typeface="Times New Roman"/>
                <a:cs typeface="Times New Roman"/>
              </a:rPr>
            </a:br>
            <a:r>
              <a:rPr lang="ru-RU" sz="2800" b="1" dirty="0" smtClean="0">
                <a:latin typeface="Times New Roman"/>
                <a:cs typeface="Times New Roman"/>
              </a:rPr>
              <a:t/>
            </a:r>
            <a:br>
              <a:rPr lang="ru-RU" sz="2800" b="1" dirty="0" smtClean="0">
                <a:latin typeface="Times New Roman"/>
                <a:cs typeface="Times New Roman"/>
              </a:rPr>
            </a:br>
            <a:r>
              <a:rPr lang="ru-RU" sz="2800" b="1" dirty="0">
                <a:latin typeface="Times New Roman"/>
                <a:cs typeface="Times New Roman"/>
              </a:rPr>
              <a:t/>
            </a:r>
            <a:br>
              <a:rPr lang="ru-RU" sz="2800" b="1" dirty="0">
                <a:latin typeface="Times New Roman"/>
                <a:cs typeface="Times New Roman"/>
              </a:rPr>
            </a:br>
            <a:r>
              <a:rPr lang="ru-RU" sz="2800" b="1" dirty="0" smtClean="0">
                <a:latin typeface="Times New Roman"/>
                <a:cs typeface="Times New Roman"/>
              </a:rPr>
              <a:t/>
            </a:r>
            <a:br>
              <a:rPr lang="ru-RU" sz="2800" b="1" dirty="0" smtClean="0">
                <a:latin typeface="Times New Roman"/>
                <a:cs typeface="Times New Roman"/>
              </a:rPr>
            </a:br>
            <a:r>
              <a:rPr lang="ru-RU" sz="2400" b="1" dirty="0" smtClean="0">
                <a:latin typeface="Times New Roman"/>
                <a:cs typeface="Times New Roman"/>
              </a:rPr>
              <a:t>Читательская </a:t>
            </a:r>
            <a:r>
              <a:rPr lang="ru-RU" sz="2400" b="1" dirty="0">
                <a:latin typeface="Times New Roman"/>
                <a:cs typeface="Times New Roman"/>
              </a:rPr>
              <a:t>грамотность</a:t>
            </a:r>
            <a:r>
              <a:rPr lang="ru-RU" sz="2400" dirty="0">
                <a:latin typeface="Times New Roman"/>
                <a:cs typeface="Times New Roman"/>
              </a:rPr>
              <a:t> – это способность понимать и использовать письменную речь во всем разнообразии ее форм, для целей, требуемых обществом и ценных для индивида.</a:t>
            </a:r>
            <a:br>
              <a:rPr lang="ru-RU" sz="2400" dirty="0">
                <a:latin typeface="Times New Roman"/>
                <a:cs typeface="Times New Roman"/>
              </a:rPr>
            </a:br>
            <a:endParaRPr lang="ru-RU" sz="2400" dirty="0"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4862"/>
            <a:ext cx="9144000" cy="5713137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/>
                <a:cs typeface="Times New Roman"/>
              </a:rPr>
              <a:t>На уроке обязательно должны быть задания, где нельзя дать однозначный ответ, а нужно рассуждать на предложенную тему. Это помогает пополнять накопленные знания и достигать определенных целей в жизни, применяя их на практике. </a:t>
            </a:r>
          </a:p>
          <a:p>
            <a:r>
              <a:rPr lang="ru-RU" b="1" dirty="0">
                <a:latin typeface="Times New Roman"/>
                <a:cs typeface="Times New Roman"/>
              </a:rPr>
              <a:t>Примеры.</a:t>
            </a:r>
            <a:r>
              <a:rPr lang="ru-RU" dirty="0">
                <a:latin typeface="Times New Roman"/>
                <a:cs typeface="Times New Roman"/>
              </a:rPr>
              <a:t> Что бы сделал ты на месте главного героя? Почему автор закончил произведение именно так? Что могло случиться, если бы главный герой поступил иначе?</a:t>
            </a:r>
          </a:p>
          <a:p>
            <a:r>
              <a:rPr lang="ru-RU" dirty="0">
                <a:latin typeface="Times New Roman"/>
                <a:cs typeface="Times New Roman"/>
              </a:rPr>
              <a:t>Важно научиться читать между строк, уметь находить и извлекать важную и второстепенную информацию, замечать различные взаимосвязи и параллели.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510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/>
                <a:cs typeface="Times New Roman"/>
              </a:rPr>
              <a:t>Задание по литературе 3 класс «</a:t>
            </a:r>
            <a:r>
              <a:rPr lang="ru-RU" sz="2400" dirty="0">
                <a:latin typeface="Times New Roman"/>
                <a:cs typeface="Times New Roman"/>
              </a:rPr>
              <a:t>«</a:t>
            </a:r>
            <a:r>
              <a:rPr lang="ru-RU" sz="2400" b="1" dirty="0">
                <a:latin typeface="Times New Roman"/>
                <a:cs typeface="Times New Roman"/>
              </a:rPr>
              <a:t>Сказка о царе </a:t>
            </a:r>
            <a:r>
              <a:rPr lang="ru-RU" sz="2400" b="1" dirty="0" err="1">
                <a:latin typeface="Times New Roman"/>
                <a:cs typeface="Times New Roman"/>
              </a:rPr>
              <a:t>Салта́не</a:t>
            </a:r>
            <a:r>
              <a:rPr lang="ru-RU" sz="2400" b="1" dirty="0">
                <a:latin typeface="Times New Roman"/>
                <a:cs typeface="Times New Roman"/>
              </a:rPr>
              <a:t>, о сыне его славном и могучем богатыре князе </a:t>
            </a:r>
            <a:r>
              <a:rPr lang="ru-RU" sz="2400" b="1" dirty="0" err="1">
                <a:latin typeface="Times New Roman"/>
                <a:cs typeface="Times New Roman"/>
              </a:rPr>
              <a:t>Гвидо́не</a:t>
            </a:r>
            <a:r>
              <a:rPr lang="ru-RU" sz="2400" b="1" dirty="0">
                <a:latin typeface="Times New Roman"/>
                <a:cs typeface="Times New Roman"/>
              </a:rPr>
              <a:t> </a:t>
            </a:r>
            <a:r>
              <a:rPr lang="ru-RU" sz="2400" b="1" dirty="0" err="1">
                <a:latin typeface="Times New Roman"/>
                <a:cs typeface="Times New Roman"/>
              </a:rPr>
              <a:t>Салта́новиче</a:t>
            </a:r>
            <a:r>
              <a:rPr lang="ru-RU" sz="2400" b="1" dirty="0">
                <a:latin typeface="Times New Roman"/>
                <a:cs typeface="Times New Roman"/>
              </a:rPr>
              <a:t> и о прекрасной царевне Лебеди</a:t>
            </a:r>
            <a:r>
              <a:rPr lang="ru-RU" sz="2400" dirty="0">
                <a:latin typeface="Times New Roman"/>
                <a:cs typeface="Times New Roman"/>
              </a:rPr>
              <a:t>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79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 smtClean="0">
                <a:latin typeface="Times New Roman"/>
                <a:cs typeface="Times New Roman"/>
              </a:rPr>
              <a:t>Чем отличаются беседы царя </a:t>
            </a:r>
            <a:r>
              <a:rPr lang="ru-RU" dirty="0" err="1" smtClean="0">
                <a:latin typeface="Times New Roman"/>
                <a:cs typeface="Times New Roman"/>
              </a:rPr>
              <a:t>Гвидона</a:t>
            </a:r>
            <a:r>
              <a:rPr lang="ru-RU" dirty="0" smtClean="0">
                <a:latin typeface="Times New Roman"/>
                <a:cs typeface="Times New Roman"/>
              </a:rPr>
              <a:t> с купцами?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/>
                <a:cs typeface="Times New Roman"/>
              </a:rPr>
              <a:t>Каким товаром торговали купцы?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/>
                <a:cs typeface="Times New Roman"/>
              </a:rPr>
              <a:t>Почему товары каждый раз разные?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/>
                <a:cs typeface="Times New Roman"/>
              </a:rPr>
              <a:t>Что могло бы произойти с рынком, если бы купцы возили все время одни и те же товары?</a:t>
            </a: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429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риз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Бриз.thmx</Template>
  <TotalTime>225</TotalTime>
  <Words>776</Words>
  <Application>Microsoft Macintosh PowerPoint</Application>
  <PresentationFormat>Экран (4:3)</PresentationFormat>
  <Paragraphs>114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Бриз</vt:lpstr>
      <vt:lpstr>Особенности формирования функциональной грамотности у обучающихся с ОВЗ  Корсунова Оксана Владимировна</vt:lpstr>
      <vt:lpstr>                                                                                                                                Функциональная грамотность – это выработанная в процессе учебной и практической деятельности способность к компетентному и эффективному действию, умение находить оптимальные способы решения проблем, возникающих в ходе практической деятельности, и воплощать найденные решения.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Читательская грамотность – это способность понимать и использовать письменную речь во всем разнообразии ее форм, для целей, требуемых обществом и ценных для индивида. </vt:lpstr>
      <vt:lpstr>Задание по литературе 3 класс ««Сказка о царе Салта́не, о сыне его славном и могучем богатыре князе Гвидо́не Салта́новиче и о прекрасной царевне Лебеди»</vt:lpstr>
      <vt:lpstr>математика</vt:lpstr>
      <vt:lpstr>Окружающий мир + математика</vt:lpstr>
      <vt:lpstr>Математическая грамотность – способность распознавать проблемы, возникающие в окружающей действительности и которые можно решить средствами математики; формулировать эти проблемы на языке математики; решать эти проблемы, используя математические факты и методы; анализировать использованные методы решения; интерпретировать полученные результаты с учетом поставленной проблемы; формулировать и записывать результаты решения.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Креативное мышление +Компьютерная грамотность 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формирования функциональной грамотности у обучающихся с ОВЗ  Корсунова Оксана Владимировна</dc:title>
  <dc:creator>user user</dc:creator>
  <cp:lastModifiedBy>user user</cp:lastModifiedBy>
  <cp:revision>19</cp:revision>
  <dcterms:created xsi:type="dcterms:W3CDTF">2023-10-30T12:11:51Z</dcterms:created>
  <dcterms:modified xsi:type="dcterms:W3CDTF">2023-10-31T01:14:33Z</dcterms:modified>
</cp:coreProperties>
</file>