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6" r:id="rId9"/>
    <p:sldId id="262" r:id="rId10"/>
    <p:sldId id="268" r:id="rId11"/>
    <p:sldId id="270" r:id="rId12"/>
    <p:sldId id="265" r:id="rId13"/>
    <p:sldId id="264" r:id="rId14"/>
    <p:sldId id="263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3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B6C49-EBC6-4A45-8969-A78750C68714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2C72A-DCB3-9E45-AD5B-F8DF7AEFC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926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C72A-DCB3-9E45-AD5B-F8DF7AEFCB0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29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C72A-DCB3-9E45-AD5B-F8DF7AEFCB0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29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C72A-DCB3-9E45-AD5B-F8DF7AEFCB0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29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2C72A-DCB3-9E45-AD5B-F8DF7AEFCB0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29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62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64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41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53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53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89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12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734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26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3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726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1F9D1-F4B6-C947-AE50-F856594FBA9D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E4B1E-7BBB-7843-A2FF-8779DFAC48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32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png"/><Relationship Id="rId7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371600" y="1176144"/>
            <a:ext cx="6693843" cy="2710056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Проектная работа в начальной школе: </a:t>
            </a:r>
            <a:br>
              <a:rPr lang="ru-RU" dirty="0" smtClean="0"/>
            </a:br>
            <a:r>
              <a:rPr lang="ru-RU" dirty="0" smtClean="0"/>
              <a:t>от выбора идеи до реализации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 smtClean="0"/>
              <a:t>Корсунова</a:t>
            </a:r>
            <a:r>
              <a:rPr lang="ru-RU" b="1" dirty="0" smtClean="0"/>
              <a:t> Оксана Владимировна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26859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Результаты исследования могут быть представлены в виде: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32482" y="1176963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альбом, газета, плакат, коллаж, стенгазета</a:t>
            </a:r>
          </a:p>
          <a:p>
            <a:r>
              <a:rPr lang="ru-RU" sz="2000" dirty="0" smtClean="0"/>
              <a:t> гербарий</a:t>
            </a:r>
          </a:p>
          <a:p>
            <a:r>
              <a:rPr lang="ru-RU" sz="2000" dirty="0" smtClean="0"/>
              <a:t> журнал, </a:t>
            </a:r>
            <a:r>
              <a:rPr lang="ru-RU" sz="2000" dirty="0"/>
              <a:t>мини-</a:t>
            </a:r>
            <a:r>
              <a:rPr lang="ru-RU" sz="2000" dirty="0" smtClean="0"/>
              <a:t>книжка</a:t>
            </a:r>
          </a:p>
          <a:p>
            <a:r>
              <a:rPr lang="ru-RU" sz="2000" dirty="0" smtClean="0"/>
              <a:t>коллекция</a:t>
            </a:r>
          </a:p>
          <a:p>
            <a:r>
              <a:rPr lang="ru-RU" sz="2000" dirty="0" smtClean="0"/>
              <a:t>костюм</a:t>
            </a:r>
          </a:p>
          <a:p>
            <a:r>
              <a:rPr lang="ru-RU" sz="2000" dirty="0" smtClean="0"/>
              <a:t> модель</a:t>
            </a:r>
          </a:p>
          <a:p>
            <a:r>
              <a:rPr lang="ru-RU" sz="2000" dirty="0" smtClean="0"/>
              <a:t> паспарту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план, </a:t>
            </a:r>
            <a:r>
              <a:rPr lang="ru-RU" sz="2000" dirty="0" smtClean="0"/>
              <a:t>реферат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серия иллюстраций (презентация</a:t>
            </a:r>
            <a:r>
              <a:rPr lang="ru-RU" sz="2000" dirty="0" smtClean="0"/>
              <a:t>) </a:t>
            </a:r>
          </a:p>
          <a:p>
            <a:r>
              <a:rPr lang="ru-RU" sz="2000" dirty="0" smtClean="0"/>
              <a:t>сказка</a:t>
            </a:r>
          </a:p>
          <a:p>
            <a:r>
              <a:rPr lang="ru-RU" sz="2000" dirty="0" smtClean="0"/>
              <a:t>справочник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сувенир-</a:t>
            </a:r>
            <a:r>
              <a:rPr lang="ru-RU" sz="2000" dirty="0" smtClean="0"/>
              <a:t>поделка</a:t>
            </a:r>
          </a:p>
          <a:p>
            <a:r>
              <a:rPr lang="ru-RU" sz="2000" dirty="0" smtClean="0"/>
              <a:t>фотоальбом</a:t>
            </a:r>
          </a:p>
          <a:p>
            <a:r>
              <a:rPr lang="ru-RU" sz="2000" dirty="0" smtClean="0"/>
              <a:t> чертеж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экскурсия.</a:t>
            </a:r>
          </a:p>
        </p:txBody>
      </p:sp>
    </p:spTree>
    <p:extLst>
      <p:ext uri="{BB962C8B-B14F-4D97-AF65-F5344CB8AC3E}">
        <p14:creationId xmlns:p14="http://schemas.microsoft.com/office/powerpoint/2010/main" val="86953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Презентации учебных проектов могут быть проведены в виде: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228802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- </a:t>
            </a:r>
            <a:r>
              <a:rPr lang="ru-RU" sz="2400" dirty="0"/>
              <a:t>деловой игры - научного доклада; </a:t>
            </a:r>
          </a:p>
          <a:p>
            <a:r>
              <a:rPr lang="ru-RU" sz="2400" dirty="0"/>
              <a:t>- пресс-технологий конференции; </a:t>
            </a:r>
          </a:p>
          <a:p>
            <a:r>
              <a:rPr lang="ru-RU" sz="2400" dirty="0"/>
              <a:t>- диалога исторических; </a:t>
            </a:r>
          </a:p>
          <a:p>
            <a:r>
              <a:rPr lang="ru-RU" sz="2400" dirty="0"/>
              <a:t>- путешествия или литературных; </a:t>
            </a:r>
          </a:p>
          <a:p>
            <a:r>
              <a:rPr lang="ru-RU" sz="2400" dirty="0"/>
              <a:t>- рекламы персонажей; </a:t>
            </a:r>
          </a:p>
          <a:p>
            <a:r>
              <a:rPr lang="ru-RU" sz="2400" dirty="0"/>
              <a:t>- ролевой игры; </a:t>
            </a:r>
          </a:p>
          <a:p>
            <a:r>
              <a:rPr lang="ru-RU" sz="2400" dirty="0"/>
              <a:t>- защиты на Ученом Совете; </a:t>
            </a:r>
          </a:p>
          <a:p>
            <a:r>
              <a:rPr lang="ru-RU" sz="2400" dirty="0"/>
              <a:t>- соревнования; </a:t>
            </a:r>
          </a:p>
          <a:p>
            <a:r>
              <a:rPr lang="ru-RU" sz="2400" dirty="0"/>
              <a:t>- спектакля; </a:t>
            </a:r>
          </a:p>
          <a:p>
            <a:r>
              <a:rPr lang="ru-RU" sz="2400" dirty="0"/>
              <a:t>- игры с залом; </a:t>
            </a:r>
          </a:p>
          <a:p>
            <a:r>
              <a:rPr lang="ru-RU" sz="2400" dirty="0"/>
              <a:t>- спортивной игры; </a:t>
            </a:r>
          </a:p>
          <a:p>
            <a:r>
              <a:rPr lang="ru-RU" sz="2400" dirty="0"/>
              <a:t>- научной конференции; </a:t>
            </a:r>
          </a:p>
          <a:p>
            <a:r>
              <a:rPr lang="ru-RU" sz="2400" dirty="0"/>
              <a:t>- экскурсии.</a:t>
            </a:r>
          </a:p>
        </p:txBody>
      </p:sp>
    </p:spTree>
    <p:extLst>
      <p:ext uri="{BB962C8B-B14F-4D97-AF65-F5344CB8AC3E}">
        <p14:creationId xmlns:p14="http://schemas.microsoft.com/office/powerpoint/2010/main" val="3315922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выступлению.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441257"/>
            <a:ext cx="8229600" cy="4688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baseline="30000" dirty="0"/>
              <a:t>Подготовить текст сообщения</a:t>
            </a:r>
            <a:r>
              <a:rPr lang="ru-RU" sz="3200" baseline="30000" dirty="0"/>
              <a:t>.</a:t>
            </a:r>
          </a:p>
          <a:p>
            <a:r>
              <a:rPr lang="ru-RU" sz="3200" baseline="30000" dirty="0"/>
              <a:t>Для того чтобы лучше и полнее донести свои идеи до тех, кто будет рассматривать результаты </a:t>
            </a:r>
            <a:r>
              <a:rPr lang="ru-RU" sz="3200" baseline="30000" dirty="0" err="1"/>
              <a:t>исследовательскои</a:t>
            </a:r>
            <a:r>
              <a:rPr lang="ru-RU" sz="3200" baseline="30000" dirty="0"/>
              <a:t>̆ работы, надо подготовить текст доклада. Он должен быть кратким, и его можно составить по такому плану:</a:t>
            </a:r>
          </a:p>
          <a:p>
            <a:r>
              <a:rPr lang="ru-RU" sz="3200" baseline="30000" dirty="0"/>
              <a:t> Почему выбрана эта тема?</a:t>
            </a:r>
          </a:p>
          <a:p>
            <a:r>
              <a:rPr lang="ru-RU" sz="3200" baseline="30000" dirty="0"/>
              <a:t> Какую цель преследовало исследование?</a:t>
            </a:r>
          </a:p>
          <a:p>
            <a:r>
              <a:rPr lang="ru-RU" sz="3200" baseline="30000" dirty="0"/>
              <a:t> Какие ставились задачи?</a:t>
            </a:r>
          </a:p>
          <a:p>
            <a:r>
              <a:rPr lang="ru-RU" sz="3200" baseline="30000" dirty="0"/>
              <a:t> Какие гипотезы проверялись?</a:t>
            </a:r>
          </a:p>
          <a:p>
            <a:r>
              <a:rPr lang="ru-RU" sz="3200" baseline="30000" dirty="0"/>
              <a:t> Какие использовались методы и средства исследования?</a:t>
            </a:r>
          </a:p>
          <a:p>
            <a:r>
              <a:rPr lang="ru-RU" sz="3200" baseline="30000" dirty="0"/>
              <a:t> Каким был план исследования?</a:t>
            </a:r>
          </a:p>
          <a:p>
            <a:r>
              <a:rPr lang="ru-RU" sz="3200" baseline="30000" dirty="0"/>
              <a:t> Какие результаты получены?</a:t>
            </a:r>
          </a:p>
          <a:p>
            <a:r>
              <a:rPr lang="ru-RU" sz="3200" baseline="30000" dirty="0"/>
              <a:t> Какие выводы сделаны по итогам исследования?</a:t>
            </a:r>
          </a:p>
          <a:p>
            <a:r>
              <a:rPr lang="ru-RU" sz="3200" baseline="30000" dirty="0"/>
              <a:t> Что можно исследовать в этом направлении? </a:t>
            </a:r>
            <a:endParaRPr lang="ru-RU" sz="32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113864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51863"/>
            <a:ext cx="8229600" cy="704093"/>
          </a:xfrm>
        </p:spPr>
        <p:txBody>
          <a:bodyPr>
            <a:noAutofit/>
          </a:bodyPr>
          <a:lstStyle/>
          <a:p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Запиши текст доклада.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855956"/>
            <a:ext cx="8229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baseline="30000" dirty="0"/>
              <a:t>Для этого потребуется:</a:t>
            </a:r>
          </a:p>
          <a:p>
            <a:r>
              <a:rPr lang="ru-RU" sz="3600" baseline="30000" dirty="0"/>
              <a:t>1. Выделить из текста основные понятия и дать им определения.</a:t>
            </a:r>
          </a:p>
          <a:p>
            <a:r>
              <a:rPr lang="ru-RU" sz="3600" baseline="30000" dirty="0"/>
              <a:t>2. Классифицировать (разбить на группы) основные предметы, про-</a:t>
            </a:r>
          </a:p>
          <a:p>
            <a:r>
              <a:rPr lang="ru-RU" sz="3600" baseline="30000" dirty="0" err="1"/>
              <a:t>цессы</a:t>
            </a:r>
            <a:r>
              <a:rPr lang="ru-RU" sz="3600" baseline="30000" dirty="0"/>
              <a:t>, явления и события.</a:t>
            </a:r>
          </a:p>
          <a:p>
            <a:r>
              <a:rPr lang="ru-RU" sz="3600" baseline="30000" dirty="0"/>
              <a:t>3. Выявить и обозначить все замеченные </a:t>
            </a:r>
            <a:r>
              <a:rPr lang="ru-RU" sz="3600" baseline="30000" dirty="0" err="1"/>
              <a:t>тобои</a:t>
            </a:r>
            <a:r>
              <a:rPr lang="ru-RU" sz="3600" baseline="30000" dirty="0"/>
              <a:t>̆ парадоксы.</a:t>
            </a:r>
          </a:p>
          <a:p>
            <a:r>
              <a:rPr lang="ru-RU" sz="3600" baseline="30000" dirty="0"/>
              <a:t>4. Выстроить по порядку (ранжировать) основные идеи.</a:t>
            </a:r>
          </a:p>
          <a:p>
            <a:r>
              <a:rPr lang="ru-RU" sz="3600" baseline="30000" dirty="0"/>
              <a:t>5. Предложить примеры, сравнения и сопоставления.</a:t>
            </a:r>
          </a:p>
          <a:p>
            <a:r>
              <a:rPr lang="ru-RU" sz="3600" baseline="30000" dirty="0"/>
              <a:t>6. Сделать выводы и умозаключения.</a:t>
            </a:r>
          </a:p>
          <a:p>
            <a:r>
              <a:rPr lang="ru-RU" sz="3600" baseline="30000" dirty="0"/>
              <a:t>7. Указать возможные пути </a:t>
            </a:r>
            <a:r>
              <a:rPr lang="ru-RU" sz="3600" baseline="30000" dirty="0" err="1"/>
              <a:t>дальнейшего</a:t>
            </a:r>
            <a:r>
              <a:rPr lang="ru-RU" sz="3600" baseline="30000" dirty="0"/>
              <a:t> изучения.</a:t>
            </a:r>
          </a:p>
          <a:p>
            <a:r>
              <a:rPr lang="ru-RU" sz="3600" baseline="30000" dirty="0"/>
              <a:t>8. Подготовить текст сообщения.</a:t>
            </a:r>
          </a:p>
          <a:p>
            <a:r>
              <a:rPr lang="ru-RU" sz="3600" baseline="30000" dirty="0"/>
              <a:t>9. Приготовить рисунки, схемы, чертежи и макеты.</a:t>
            </a:r>
          </a:p>
          <a:p>
            <a:r>
              <a:rPr lang="ru-RU" sz="3600" baseline="30000" dirty="0"/>
              <a:t>10. Приготовиться к ответам на вопросы.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13864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проектной работы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405915"/>
            <a:ext cx="8229600" cy="3990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ru-RU" sz="4000" baseline="30000" dirty="0" smtClean="0">
                <a:latin typeface="+mj-lt"/>
              </a:rPr>
              <a:t>автор, тема,</a:t>
            </a:r>
            <a:r>
              <a:rPr lang="ru-RU" sz="4000" dirty="0" smtClean="0">
                <a:latin typeface="+mj-lt"/>
              </a:rPr>
              <a:t> </a:t>
            </a:r>
            <a:r>
              <a:rPr lang="ru-RU" sz="4000" baseline="30000" dirty="0" smtClean="0">
                <a:latin typeface="+mj-lt"/>
              </a:rPr>
              <a:t>руководитель, авторы проекта</a:t>
            </a:r>
            <a:r>
              <a:rPr lang="ru-RU" sz="4000" dirty="0" smtClean="0">
                <a:latin typeface="+mj-lt"/>
              </a:rPr>
              <a:t> </a:t>
            </a:r>
            <a:endParaRPr lang="ru-RU" sz="4000" baseline="30000" dirty="0" smtClean="0">
              <a:latin typeface="+mj-lt"/>
            </a:endParaRPr>
          </a:p>
          <a:p>
            <a:r>
              <a:rPr lang="ru-RU" sz="4000" baseline="30000" dirty="0" smtClean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Формулировка постановки проблемы</a:t>
            </a:r>
          </a:p>
          <a:p>
            <a:r>
              <a:rPr lang="ru-RU" sz="4000" baseline="30000" dirty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Актуальность и значимость работы</a:t>
            </a:r>
          </a:p>
          <a:p>
            <a:r>
              <a:rPr lang="ru-RU" sz="4000" baseline="30000" dirty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Объект и предмет исследования</a:t>
            </a:r>
          </a:p>
          <a:p>
            <a:r>
              <a:rPr lang="ru-RU" sz="4000" baseline="30000" dirty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Цель работы</a:t>
            </a:r>
          </a:p>
          <a:p>
            <a:r>
              <a:rPr lang="ru-RU" sz="4000" baseline="30000" dirty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Задачи исследования</a:t>
            </a:r>
          </a:p>
          <a:p>
            <a:r>
              <a:rPr lang="ru-RU" sz="4000" baseline="30000" dirty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Гипотезы</a:t>
            </a:r>
          </a:p>
          <a:p>
            <a:r>
              <a:rPr lang="ru-RU" sz="4000" baseline="30000" dirty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Методы исследования</a:t>
            </a:r>
          </a:p>
          <a:p>
            <a:r>
              <a:rPr lang="ru-RU" sz="4000" baseline="30000" dirty="0">
                <a:latin typeface="+mj-lt"/>
              </a:rPr>
              <a:t>• </a:t>
            </a:r>
            <a:r>
              <a:rPr lang="ru-RU" sz="4000" i="1" baseline="30000" dirty="0">
                <a:latin typeface="+mj-lt"/>
              </a:rPr>
              <a:t>Результат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2113864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Примерная структура проектно-исследовательской работы.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417638"/>
            <a:ext cx="812379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ОГЛАВЛЕНИЕ</a:t>
            </a:r>
            <a:endParaRPr lang="ru-RU" sz="2000" dirty="0"/>
          </a:p>
          <a:p>
            <a:r>
              <a:rPr lang="ru-RU" sz="2000" dirty="0"/>
              <a:t>Введение. ----------------------------------------------------------------------------------3                                                                                                                         </a:t>
            </a:r>
          </a:p>
          <a:p>
            <a:r>
              <a:rPr lang="ru-RU" sz="2000" dirty="0"/>
              <a:t>Глава </a:t>
            </a:r>
            <a:r>
              <a:rPr lang="ru-RU" sz="2000" dirty="0" err="1"/>
              <a:t>I</a:t>
            </a:r>
            <a:r>
              <a:rPr lang="ru-RU" sz="2000" dirty="0"/>
              <a:t> Взаимодействие человека и растений. -------------------------------</a:t>
            </a:r>
            <a:r>
              <a:rPr lang="ru-RU" sz="2000" dirty="0" smtClean="0"/>
              <a:t>-4                                       </a:t>
            </a:r>
            <a:endParaRPr lang="ru-RU" sz="2000" dirty="0"/>
          </a:p>
          <a:p>
            <a:r>
              <a:rPr lang="ru-RU" sz="2000" dirty="0"/>
              <a:t>1.1 Воздействие человека на растения при помощи музыки.------------</a:t>
            </a:r>
            <a:r>
              <a:rPr lang="ru-RU" sz="2000" dirty="0" smtClean="0"/>
              <a:t>-4</a:t>
            </a:r>
            <a:r>
              <a:rPr lang="ru-RU" sz="2000" dirty="0"/>
              <a:t>	</a:t>
            </a:r>
          </a:p>
          <a:p>
            <a:r>
              <a:rPr lang="ru-RU" sz="2000" dirty="0"/>
              <a:t> 1.2 Современные исследования влияния звуков музыки на рост растений</a:t>
            </a:r>
            <a:r>
              <a:rPr lang="ru-RU" sz="2000" dirty="0" smtClean="0"/>
              <a:t>.  ----------------------------------------------------------------------------------8</a:t>
            </a:r>
            <a:endParaRPr lang="ru-RU" sz="2000" dirty="0"/>
          </a:p>
          <a:p>
            <a:r>
              <a:rPr lang="ru-RU" sz="2000" dirty="0"/>
              <a:t>Глава II Практическое исследование.-------------------------------------------</a:t>
            </a:r>
            <a:r>
              <a:rPr lang="ru-RU" sz="2000" dirty="0" smtClean="0"/>
              <a:t>-10</a:t>
            </a:r>
            <a:endParaRPr lang="ru-RU" sz="2000" dirty="0"/>
          </a:p>
          <a:p>
            <a:r>
              <a:rPr lang="ru-RU" sz="2000" dirty="0"/>
              <a:t>2.1 Посев и выращивание семян.------------------------------------------------</a:t>
            </a:r>
            <a:r>
              <a:rPr lang="ru-RU" sz="2000" dirty="0" smtClean="0"/>
              <a:t>--10</a:t>
            </a:r>
            <a:endParaRPr lang="ru-RU" sz="2000" dirty="0"/>
          </a:p>
          <a:p>
            <a:r>
              <a:rPr lang="ru-RU" sz="2000" dirty="0"/>
              <a:t>2.2 Сравнительный анализ растений при разных условиях их роста.------</a:t>
            </a:r>
            <a:r>
              <a:rPr lang="ru-RU" sz="2000" dirty="0" smtClean="0"/>
              <a:t>----------------------------------------------------------------------------------10</a:t>
            </a:r>
            <a:endParaRPr lang="ru-RU" sz="2000" dirty="0"/>
          </a:p>
          <a:p>
            <a:r>
              <a:rPr lang="ru-RU" sz="2000" dirty="0"/>
              <a:t>Заключение. --------------------------------------------------------------------------</a:t>
            </a:r>
            <a:r>
              <a:rPr lang="ru-RU" sz="2000" dirty="0" smtClean="0"/>
              <a:t>----11</a:t>
            </a:r>
            <a:endParaRPr lang="ru-RU" sz="2000" dirty="0"/>
          </a:p>
          <a:p>
            <a:r>
              <a:rPr lang="ru-RU" sz="2000" dirty="0"/>
              <a:t>Приложение.    -----------------------------------------------------------------------</a:t>
            </a:r>
            <a:r>
              <a:rPr lang="ru-RU" sz="2000" dirty="0" smtClean="0"/>
              <a:t>--  12</a:t>
            </a:r>
            <a:endParaRPr lang="ru-RU" sz="2000" dirty="0"/>
          </a:p>
          <a:p>
            <a:r>
              <a:rPr lang="ru-RU" sz="2000" dirty="0"/>
              <a:t>Список использованной литературы.-------</a:t>
            </a:r>
            <a:r>
              <a:rPr lang="ru-RU" dirty="0"/>
              <a:t>---------------------------------------</a:t>
            </a:r>
            <a:r>
              <a:rPr lang="ru-RU" dirty="0"/>
              <a:t> </a:t>
            </a:r>
            <a:r>
              <a:rPr lang="ru-RU" dirty="0" smtClean="0"/>
              <a:t>--15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775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69886"/>
            <a:ext cx="8229600" cy="86454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Виды проектов в начальной школе: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74927"/>
              </p:ext>
            </p:extLst>
          </p:nvPr>
        </p:nvGraphicFramePr>
        <p:xfrm>
          <a:off x="457200" y="1384694"/>
          <a:ext cx="8229600" cy="5177672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5305"/>
                <a:gridCol w="488429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по доминирующей в проекте деятельности: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effectLst/>
                        </a:rPr>
                        <a:t>исследовательские,     информационные, практико-ориентированные, ролевые, игровые, творческие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1154312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по количеству учащихся: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effectLst/>
                        </a:rPr>
                        <a:t>индивидуальные, парные, групповые, коллективные;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по месту проведения: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effectLst/>
                        </a:rPr>
                        <a:t>урочные, внеурочные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по теме: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effectLst/>
                        </a:rPr>
                        <a:t>монопроекты</a:t>
                      </a:r>
                      <a:r>
                        <a:rPr lang="ru-RU" sz="2000" kern="1200" dirty="0" smtClean="0">
                          <a:effectLst/>
                        </a:rPr>
                        <a:t> (в рамках одного учебного предмета), </a:t>
                      </a:r>
                      <a:r>
                        <a:rPr lang="ru-RU" sz="2000" kern="1200" dirty="0" err="1" smtClean="0">
                          <a:effectLst/>
                        </a:rPr>
                        <a:t>межпредметные</a:t>
                      </a:r>
                      <a:r>
                        <a:rPr lang="ru-RU" sz="2000" kern="1200" dirty="0" smtClean="0">
                          <a:effectLst/>
                        </a:rPr>
                        <a:t>, свободные (выходят за рамки школьного обучения); 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по продолжительности</a:t>
                      </a:r>
                      <a:r>
                        <a:rPr lang="ru-RU" sz="2000" dirty="0" smtClean="0">
                          <a:effectLst/>
                        </a:rPr>
                        <a:t>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краткосрочные (1-2 урока), средней продолжительности (до 1 месяца), долгосрочные</a:t>
                      </a:r>
                      <a:r>
                        <a:rPr lang="ru-RU" sz="2000" dirty="0" smtClean="0">
                          <a:effectLst/>
                        </a:rPr>
                        <a:t>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177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17509"/>
            <a:ext cx="8229600" cy="9954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проектной деятельности в школе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" y="1225690"/>
            <a:ext cx="8229600" cy="5632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</a:t>
            </a:r>
            <a:r>
              <a:rPr lang="ru-RU" sz="2400" dirty="0"/>
              <a:t>обучение планированию (уметь четко определить цель, описать основные шаги по достижению поставленной цели, концентрироваться на достижении цели на протяжении всей работы);</a:t>
            </a:r>
          </a:p>
          <a:p>
            <a:r>
              <a:rPr lang="ru-RU" sz="2400" dirty="0"/>
              <a:t> • формирование навыков сбора и обработки информации, материалов (уметь выбрать подходящую информацию и правильно ее использовать); </a:t>
            </a:r>
          </a:p>
          <a:p>
            <a:r>
              <a:rPr lang="ru-RU" sz="2400" dirty="0"/>
              <a:t>• умение анализировать (креативность и критическое мышление); • умение составлять письменный отчет (уметь составлять план работы, презентовать четко информацию, оформлять работу и приложения, иметь понятие о библиографии);</a:t>
            </a:r>
          </a:p>
          <a:p>
            <a:r>
              <a:rPr lang="ru-RU" sz="2400" dirty="0"/>
              <a:t> • формирование познавательной активности и позитивного отношения к работе (проявлять интерес к изучению темы, инициативу, </a:t>
            </a:r>
            <a:r>
              <a:rPr lang="ru-RU" sz="2400" dirty="0" smtClean="0"/>
              <a:t>энтузиазм)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4251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380397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Проблема проекта или исследования должна быть в области познавательных интересов ребёнка и находиться в зоне ближайшего развития. </a:t>
            </a:r>
          </a:p>
        </p:txBody>
      </p:sp>
      <p:pic>
        <p:nvPicPr>
          <p:cNvPr id="3" name="Изображение 2" descr="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862" y="3522295"/>
            <a:ext cx="4301077" cy="333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71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Структура учебного исследования: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85058" y="933158"/>
            <a:ext cx="74652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charset="2"/>
              <a:buChar char="§"/>
            </a:pPr>
            <a:r>
              <a:rPr lang="ru-RU" sz="2000" dirty="0"/>
              <a:t>Выделение и постановка проблемы (выбор темы исследования).</a:t>
            </a:r>
          </a:p>
          <a:p>
            <a:pPr marL="342900" lvl="0" indent="-342900">
              <a:buFont typeface="Wingdings" charset="2"/>
              <a:buChar char="§"/>
            </a:pPr>
            <a:r>
              <a:rPr lang="ru-RU" sz="2000" dirty="0"/>
              <a:t>Выдвижение гипотез.</a:t>
            </a:r>
          </a:p>
          <a:p>
            <a:pPr marL="342900" lvl="0" indent="-342900">
              <a:buFont typeface="Wingdings" charset="2"/>
              <a:buChar char="§"/>
            </a:pPr>
            <a:r>
              <a:rPr lang="ru-RU" sz="2000" dirty="0"/>
              <a:t>Поиск и предложение возможных вариантов решения.</a:t>
            </a:r>
          </a:p>
          <a:p>
            <a:pPr marL="342900" lvl="0" indent="-342900">
              <a:buFont typeface="Wingdings" charset="2"/>
              <a:buChar char="§"/>
            </a:pPr>
            <a:r>
              <a:rPr lang="ru-RU" sz="2000" dirty="0"/>
              <a:t>Сбор материала.</a:t>
            </a:r>
          </a:p>
          <a:p>
            <a:pPr marL="342900" lvl="0" indent="-342900">
              <a:buFont typeface="Wingdings" charset="2"/>
              <a:buChar char="§"/>
            </a:pPr>
            <a:r>
              <a:rPr lang="ru-RU" sz="2000" dirty="0"/>
              <a:t>Обобщение полученных данных.</a:t>
            </a:r>
          </a:p>
          <a:p>
            <a:pPr marL="342900" lvl="0" indent="-342900">
              <a:buFont typeface="Wingdings" charset="2"/>
              <a:buChar char="§"/>
            </a:pPr>
            <a:r>
              <a:rPr lang="ru-RU" sz="2000" dirty="0"/>
              <a:t>Подготовка проекта.</a:t>
            </a:r>
          </a:p>
          <a:p>
            <a:pPr marL="342900" indent="-342900">
              <a:buFont typeface="Wingdings" charset="2"/>
              <a:buChar char="§"/>
            </a:pPr>
            <a:r>
              <a:rPr lang="ru-RU" sz="2000" dirty="0"/>
              <a:t>Защита проекта</a:t>
            </a:r>
            <a:r>
              <a:rPr lang="ru-RU" sz="2000" dirty="0" smtClean="0">
                <a:effectLst/>
              </a:rPr>
              <a:t> </a:t>
            </a:r>
          </a:p>
          <a:p>
            <a:pPr marL="342900" indent="-342900">
              <a:buFont typeface="Wingdings" charset="2"/>
              <a:buChar char="§"/>
            </a:pPr>
            <a:endParaRPr lang="ru-RU" sz="2000" dirty="0"/>
          </a:p>
        </p:txBody>
      </p:sp>
      <p:pic>
        <p:nvPicPr>
          <p:cNvPr id="4" name="Изображение 3" descr="Снимок экрана 2022-04-11 в 0.06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41" y="3795480"/>
            <a:ext cx="7704889" cy="246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71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91658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Тема должна быть интересна ребенку, должна увлекать его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Изображение 3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7563" y="3911297"/>
            <a:ext cx="1739372" cy="2479531"/>
          </a:xfrm>
          <a:prstGeom prst="rect">
            <a:avLst/>
          </a:prstGeom>
        </p:spPr>
      </p:pic>
      <p:pic>
        <p:nvPicPr>
          <p:cNvPr id="5" name="Изображение 4" descr="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610" y="4165872"/>
            <a:ext cx="2477001" cy="2001417"/>
          </a:xfrm>
          <a:prstGeom prst="rect">
            <a:avLst/>
          </a:prstGeom>
        </p:spPr>
      </p:pic>
      <p:pic>
        <p:nvPicPr>
          <p:cNvPr id="6" name="Изображение 5" descr="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64238"/>
            <a:ext cx="1910703" cy="1352520"/>
          </a:xfrm>
          <a:prstGeom prst="rect">
            <a:avLst/>
          </a:prstGeom>
        </p:spPr>
      </p:pic>
      <p:pic>
        <p:nvPicPr>
          <p:cNvPr id="7" name="Изображение 6" descr="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055" y="3200558"/>
            <a:ext cx="3671745" cy="1930627"/>
          </a:xfrm>
          <a:prstGeom prst="rect">
            <a:avLst/>
          </a:prstGeom>
        </p:spPr>
      </p:pic>
      <p:pic>
        <p:nvPicPr>
          <p:cNvPr id="8" name="Изображение 7" descr="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277" y="2464238"/>
            <a:ext cx="2111401" cy="158151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69274" y="1951011"/>
            <a:ext cx="1324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Кто? 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72860" y="1959244"/>
            <a:ext cx="787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Что?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36713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по выбору темы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417638"/>
            <a:ext cx="8229600" cy="4401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baseline="30000" dirty="0"/>
              <a:t>Как выбрать тему исследования</a:t>
            </a:r>
          </a:p>
          <a:p>
            <a:r>
              <a:rPr lang="ru-RU" sz="2800" baseline="30000" dirty="0"/>
              <a:t>Начало любого исследования – это тема работы. Выбрать тему </a:t>
            </a:r>
            <a:r>
              <a:rPr lang="ru-RU" sz="2800" baseline="30000" dirty="0" smtClean="0"/>
              <a:t>несложно</a:t>
            </a:r>
            <a:r>
              <a:rPr lang="ru-RU" sz="2800" baseline="30000" dirty="0"/>
              <a:t>, если точно знаешь, что тебя интересует в </a:t>
            </a:r>
            <a:r>
              <a:rPr lang="ru-RU" sz="2800" baseline="30000" dirty="0" err="1"/>
              <a:t>данныи</a:t>
            </a:r>
            <a:r>
              <a:rPr lang="ru-RU" sz="2800" baseline="30000" dirty="0"/>
              <a:t>̆ момент.</a:t>
            </a:r>
          </a:p>
          <a:p>
            <a:r>
              <a:rPr lang="ru-RU" sz="2800" baseline="30000" dirty="0"/>
              <a:t>Если не можешь сразу определить тему, </a:t>
            </a:r>
            <a:r>
              <a:rPr lang="ru-RU" sz="2800" baseline="30000" dirty="0" err="1"/>
              <a:t>задаи</a:t>
            </a:r>
            <a:r>
              <a:rPr lang="ru-RU" sz="2800" baseline="30000" dirty="0"/>
              <a:t>̆ себе следующие вопросы (от- </a:t>
            </a:r>
            <a:r>
              <a:rPr lang="ru-RU" sz="2800" baseline="30000" dirty="0" err="1"/>
              <a:t>веты</a:t>
            </a:r>
            <a:r>
              <a:rPr lang="ru-RU" sz="2800" baseline="30000" dirty="0"/>
              <a:t> можешь дать либо устно, либо письменно):</a:t>
            </a:r>
          </a:p>
          <a:p>
            <a:r>
              <a:rPr lang="en-US" sz="2800" baseline="30000" dirty="0"/>
              <a:t> </a:t>
            </a:r>
            <a:r>
              <a:rPr lang="en-US" sz="2800" baseline="30000" dirty="0" err="1"/>
              <a:t>Что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мне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интересно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больше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всего</a:t>
            </a:r>
            <a:r>
              <a:rPr lang="en-US" sz="2800" baseline="30000" dirty="0"/>
              <a:t> ? </a:t>
            </a:r>
            <a:endParaRPr lang="ru-RU" sz="2800" baseline="30000" dirty="0" smtClean="0"/>
          </a:p>
          <a:p>
            <a:r>
              <a:rPr lang="en-US" sz="2800" baseline="30000" dirty="0" smtClean="0"/>
              <a:t> </a:t>
            </a:r>
            <a:r>
              <a:rPr lang="en-US" sz="2800" baseline="30000" dirty="0" err="1"/>
              <a:t>Чем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я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хочу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заниматься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в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первую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очередь</a:t>
            </a:r>
            <a:r>
              <a:rPr lang="en-US" sz="2800" baseline="30000" dirty="0"/>
              <a:t> (</a:t>
            </a:r>
            <a:r>
              <a:rPr lang="en-US" sz="2800" baseline="30000" dirty="0" err="1"/>
              <a:t>математикои</a:t>
            </a:r>
            <a:r>
              <a:rPr lang="en-US" sz="2800" baseline="30000" dirty="0"/>
              <a:t>̆ </a:t>
            </a:r>
            <a:r>
              <a:rPr lang="en-US" sz="2800" baseline="30000" dirty="0" err="1"/>
              <a:t>или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поэзиеи</a:t>
            </a:r>
            <a:r>
              <a:rPr lang="en-US" sz="2800" baseline="30000" dirty="0"/>
              <a:t>̆, </a:t>
            </a:r>
            <a:r>
              <a:rPr lang="en-US" sz="2800" baseline="30000" dirty="0" err="1"/>
              <a:t>астрономиеи</a:t>
            </a:r>
            <a:r>
              <a:rPr lang="en-US" sz="2800" baseline="30000" dirty="0"/>
              <a:t>̆ </a:t>
            </a:r>
            <a:r>
              <a:rPr lang="en-US" sz="2800" baseline="30000" dirty="0" err="1"/>
              <a:t>или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историеи</a:t>
            </a:r>
            <a:r>
              <a:rPr lang="en-US" sz="2800" baseline="30000" dirty="0"/>
              <a:t>̆, </a:t>
            </a:r>
            <a:r>
              <a:rPr lang="en-US" sz="2800" baseline="30000" dirty="0" err="1"/>
              <a:t>спортом</a:t>
            </a:r>
            <a:r>
              <a:rPr lang="en-US" sz="2800" baseline="30000" dirty="0"/>
              <a:t>, </a:t>
            </a:r>
            <a:r>
              <a:rPr lang="en-US" sz="2800" baseline="30000" dirty="0" err="1"/>
              <a:t>искусством</a:t>
            </a:r>
            <a:r>
              <a:rPr lang="en-US" sz="2800" baseline="30000" dirty="0"/>
              <a:t>, </a:t>
            </a:r>
            <a:r>
              <a:rPr lang="en-US" sz="2800" baseline="30000" dirty="0" err="1"/>
              <a:t>музыкои</a:t>
            </a:r>
            <a:r>
              <a:rPr lang="en-US" sz="2800" baseline="30000" dirty="0"/>
              <a:t>̆ </a:t>
            </a:r>
            <a:r>
              <a:rPr lang="en-US" sz="2800" baseline="30000" dirty="0" err="1"/>
              <a:t>и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т.д</a:t>
            </a:r>
            <a:r>
              <a:rPr lang="en-US" sz="2800" baseline="30000" dirty="0"/>
              <a:t>.) ? </a:t>
            </a:r>
            <a:endParaRPr lang="ru-RU" sz="2800" baseline="30000" dirty="0" smtClean="0"/>
          </a:p>
          <a:p>
            <a:r>
              <a:rPr lang="en-US" sz="2800" baseline="30000" dirty="0" smtClean="0"/>
              <a:t> </a:t>
            </a:r>
            <a:r>
              <a:rPr lang="en-US" sz="2800" baseline="30000" dirty="0" err="1"/>
              <a:t>Чем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я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чаще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всего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занимаюсь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в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свободное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время</a:t>
            </a:r>
            <a:r>
              <a:rPr lang="en-US" sz="2800" baseline="30000" dirty="0"/>
              <a:t> </a:t>
            </a:r>
            <a:r>
              <a:rPr lang="en-US" sz="2800" baseline="30000" dirty="0" smtClean="0"/>
              <a:t>?</a:t>
            </a:r>
            <a:endParaRPr lang="ru-RU" sz="2800" baseline="30000" dirty="0" smtClean="0"/>
          </a:p>
          <a:p>
            <a:r>
              <a:rPr lang="en-US" sz="2800" baseline="30000" dirty="0" smtClean="0"/>
              <a:t>  </a:t>
            </a:r>
            <a:r>
              <a:rPr lang="en-US" sz="2800" baseline="30000" dirty="0" err="1"/>
              <a:t>По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каким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учебным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предметам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я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получаю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лучшие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отметки</a:t>
            </a:r>
            <a:r>
              <a:rPr lang="en-US" sz="2800" baseline="30000" dirty="0"/>
              <a:t> ? </a:t>
            </a:r>
            <a:endParaRPr lang="ru-RU" sz="2800" baseline="30000" dirty="0"/>
          </a:p>
          <a:p>
            <a:r>
              <a:rPr lang="en-US" sz="2800" baseline="30000" dirty="0" smtClean="0"/>
              <a:t> </a:t>
            </a:r>
            <a:r>
              <a:rPr lang="en-US" sz="2800" baseline="30000" dirty="0" err="1"/>
              <a:t>Что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из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изученного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в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школе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хотелось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бы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узнать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более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глубоко</a:t>
            </a:r>
            <a:r>
              <a:rPr lang="en-US" sz="2800" baseline="30000" dirty="0"/>
              <a:t> </a:t>
            </a:r>
            <a:endParaRPr lang="ru-RU" sz="2800" baseline="30000" dirty="0" smtClean="0"/>
          </a:p>
          <a:p>
            <a:r>
              <a:rPr lang="en-US" sz="2800" baseline="30000" dirty="0" smtClean="0"/>
              <a:t> </a:t>
            </a:r>
            <a:r>
              <a:rPr lang="en-US" sz="2800" baseline="30000" dirty="0" err="1"/>
              <a:t>Есть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ли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что-то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такое</a:t>
            </a:r>
            <a:r>
              <a:rPr lang="en-US" sz="2800" baseline="30000" dirty="0"/>
              <a:t>, </a:t>
            </a:r>
            <a:r>
              <a:rPr lang="en-US" sz="2800" baseline="30000" dirty="0" err="1"/>
              <a:t>чем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я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особенно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горжусь</a:t>
            </a:r>
            <a:r>
              <a:rPr lang="en-US" sz="2800" baseline="30000" dirty="0"/>
              <a:t> ? </a:t>
            </a:r>
          </a:p>
          <a:p>
            <a:r>
              <a:rPr lang="ru-RU" sz="2800" baseline="30000" dirty="0"/>
              <a:t>Если эти вопросы не помогли, обратись к учителям, спроси </a:t>
            </a:r>
            <a:r>
              <a:rPr lang="ru-RU" sz="2800" baseline="30000" dirty="0" err="1"/>
              <a:t>родителеи</a:t>
            </a:r>
            <a:r>
              <a:rPr lang="ru-RU" sz="2800" baseline="30000" dirty="0"/>
              <a:t>̆, поговори с одноклассниками. Может быть, кто-то подскажет тебе </a:t>
            </a:r>
            <a:r>
              <a:rPr lang="ru-RU" sz="2800" baseline="30000" dirty="0" smtClean="0"/>
              <a:t>интересную </a:t>
            </a:r>
            <a:r>
              <a:rPr lang="ru-RU" sz="2800" baseline="30000" dirty="0"/>
              <a:t>идею, тему твоего будущего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036713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905507"/>
            <a:ext cx="8229600" cy="325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aseline="30000" dirty="0"/>
              <a:t>Теперь надо подумать над целями и задачами </a:t>
            </a:r>
            <a:r>
              <a:rPr lang="ru-RU" sz="2800" baseline="30000" dirty="0" err="1"/>
              <a:t>твоеи</a:t>
            </a:r>
            <a:r>
              <a:rPr lang="ru-RU" sz="2800" baseline="30000" dirty="0"/>
              <a:t>̆ работы. Определить цель исследования – значит ответить себе и другим на вопрос о том, зачем ты его проводишь.</a:t>
            </a:r>
          </a:p>
          <a:p>
            <a:r>
              <a:rPr lang="ru-RU" sz="2800" i="1" baseline="30000" dirty="0"/>
              <a:t>Задачи уточняют цель. Цель указывает общее направление движения, зада- </a:t>
            </a:r>
            <a:r>
              <a:rPr lang="ru-RU" sz="2800" i="1" baseline="30000" dirty="0" err="1"/>
              <a:t>чи</a:t>
            </a:r>
            <a:r>
              <a:rPr lang="ru-RU" sz="2800" i="1" baseline="30000" dirty="0"/>
              <a:t> описывают основные шаги</a:t>
            </a:r>
            <a:r>
              <a:rPr lang="ru-RU" sz="2800" b="1" i="1" baseline="30000" dirty="0"/>
              <a:t>.</a:t>
            </a:r>
          </a:p>
          <a:p>
            <a:r>
              <a:rPr lang="en-US" sz="2800" baseline="30000" dirty="0" err="1"/>
              <a:t>Запиши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задачи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собственного</a:t>
            </a:r>
            <a:r>
              <a:rPr lang="en-US" sz="2800" baseline="30000" dirty="0"/>
              <a:t> </a:t>
            </a:r>
            <a:r>
              <a:rPr lang="en-US" sz="2800" baseline="30000" dirty="0" err="1"/>
              <a:t>исследования</a:t>
            </a:r>
            <a:r>
              <a:rPr lang="en-US" sz="2800" baseline="30000" dirty="0"/>
              <a:t>: ____________________________ __________________________________________________________________ __________________________________________________________________ __________________________________________________________________ __________________________________________________________________</a:t>
            </a:r>
          </a:p>
          <a:p>
            <a:r>
              <a:rPr lang="ru-RU" sz="2800" baseline="30000" dirty="0"/>
              <a:t>Итак, старт </a:t>
            </a:r>
            <a:r>
              <a:rPr lang="ru-RU" sz="2800" baseline="30000" dirty="0" err="1"/>
              <a:t>твоеи</a:t>
            </a:r>
            <a:r>
              <a:rPr lang="ru-RU" sz="2800" baseline="30000" dirty="0"/>
              <a:t>̆ </a:t>
            </a:r>
            <a:r>
              <a:rPr lang="ru-RU" sz="2800" baseline="30000" dirty="0" err="1"/>
              <a:t>исследовательскои</a:t>
            </a:r>
            <a:r>
              <a:rPr lang="ru-RU" sz="2800" baseline="30000" dirty="0"/>
              <a:t>̆ работы дан.</a:t>
            </a:r>
          </a:p>
        </p:txBody>
      </p:sp>
    </p:spTree>
    <p:extLst>
      <p:ext uri="{BB962C8B-B14F-4D97-AF65-F5344CB8AC3E}">
        <p14:creationId xmlns:p14="http://schemas.microsoft.com/office/powerpoint/2010/main" val="2113864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38945"/>
            <a:ext cx="8229600" cy="877637"/>
          </a:xfrm>
        </p:spPr>
        <p:txBody>
          <a:bodyPr/>
          <a:lstStyle/>
          <a:p>
            <a:r>
              <a:rPr lang="ru-RU" dirty="0" smtClean="0"/>
              <a:t>Гипотеза исследования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233262"/>
            <a:ext cx="8229600" cy="5509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baseline="30000" dirty="0"/>
              <a:t>Гипотеза </a:t>
            </a:r>
            <a:r>
              <a:rPr lang="ru-RU" sz="2400" baseline="30000" dirty="0"/>
              <a:t>– это предложение, рассуждение, догадка, ещё не доказанная</a:t>
            </a:r>
          </a:p>
          <a:p>
            <a:r>
              <a:rPr lang="ru-RU" sz="2400" baseline="30000" dirty="0"/>
              <a:t>и не </a:t>
            </a:r>
            <a:r>
              <a:rPr lang="ru-RU" sz="2400" baseline="30000" dirty="0" err="1"/>
              <a:t>подтверждённая</a:t>
            </a:r>
            <a:r>
              <a:rPr lang="ru-RU" sz="2400" baseline="30000" dirty="0"/>
              <a:t> опытом.</a:t>
            </a:r>
          </a:p>
          <a:p>
            <a:r>
              <a:rPr lang="ru-RU" sz="2400" baseline="30000" dirty="0"/>
              <a:t>Слово «гипотеза» происходит от древнегреческого </a:t>
            </a:r>
            <a:r>
              <a:rPr lang="ru-RU" sz="2400" i="1" baseline="30000" dirty="0" err="1"/>
              <a:t>hupothesis</a:t>
            </a:r>
            <a:r>
              <a:rPr lang="ru-RU" sz="2400" i="1" baseline="30000" dirty="0"/>
              <a:t> </a:t>
            </a:r>
            <a:r>
              <a:rPr lang="ru-RU" sz="2400" baseline="30000" dirty="0"/>
              <a:t>– </a:t>
            </a:r>
            <a:r>
              <a:rPr lang="ru-RU" sz="2400" baseline="30000" dirty="0" smtClean="0"/>
              <a:t>основание</a:t>
            </a:r>
            <a:r>
              <a:rPr lang="ru-RU" sz="2400" baseline="30000" dirty="0"/>
              <a:t>, предположение, суждение, которое выдвигается для объяснения какого- либо явления. Обычно гипотезы начинаются словами:</a:t>
            </a:r>
          </a:p>
          <a:p>
            <a:r>
              <a:rPr lang="ru-RU" sz="2400" baseline="30000" dirty="0"/>
              <a:t> Предположим...</a:t>
            </a:r>
          </a:p>
          <a:p>
            <a:r>
              <a:rPr lang="ru-RU" sz="2400" baseline="30000" dirty="0"/>
              <a:t> Допустим...</a:t>
            </a:r>
          </a:p>
          <a:p>
            <a:r>
              <a:rPr lang="ru-RU" sz="2400" baseline="30000" dirty="0"/>
              <a:t> Возможно...</a:t>
            </a:r>
          </a:p>
          <a:p>
            <a:r>
              <a:rPr lang="ru-RU" sz="2400" baseline="30000" dirty="0"/>
              <a:t> Что, если...</a:t>
            </a:r>
          </a:p>
          <a:p>
            <a:r>
              <a:rPr lang="ru-RU" sz="2400" baseline="30000" dirty="0"/>
              <a:t>А также это может быть утверждение, требующее доказательства или </a:t>
            </a:r>
            <a:r>
              <a:rPr lang="ru-RU" sz="2400" baseline="30000" dirty="0" smtClean="0"/>
              <a:t>опровержения</a:t>
            </a:r>
            <a:r>
              <a:rPr lang="ru-RU" sz="2400" baseline="30000" dirty="0"/>
              <a:t>.</a:t>
            </a:r>
          </a:p>
          <a:p>
            <a:r>
              <a:rPr lang="en-US" sz="2400" baseline="30000" dirty="0" err="1" smtClean="0"/>
              <a:t>Запишите</a:t>
            </a:r>
            <a:r>
              <a:rPr lang="en-US" sz="2400" baseline="30000" dirty="0" smtClean="0"/>
              <a:t> </a:t>
            </a:r>
            <a:r>
              <a:rPr lang="en-US" sz="2400" baseline="30000" dirty="0" err="1"/>
              <a:t>свои</a:t>
            </a:r>
            <a:r>
              <a:rPr lang="en-US" sz="2400" baseline="30000" dirty="0"/>
              <a:t> </a:t>
            </a:r>
            <a:r>
              <a:rPr lang="en-US" sz="2400" baseline="30000" dirty="0" err="1"/>
              <a:t>гипотезы</a:t>
            </a:r>
            <a:r>
              <a:rPr lang="en-US" sz="2400" baseline="30000" dirty="0"/>
              <a:t>: ____________________________________________ __________________________________________________________________</a:t>
            </a:r>
          </a:p>
          <a:p>
            <a:r>
              <a:rPr lang="ru-RU" sz="2400" baseline="30000" dirty="0" smtClean="0"/>
              <a:t>Тебе </a:t>
            </a:r>
            <a:r>
              <a:rPr lang="ru-RU" sz="2400" baseline="30000" dirty="0"/>
              <a:t>для решения проблемы потребуется гипотеза или даже несколько </a:t>
            </a:r>
            <a:r>
              <a:rPr lang="ru-RU" sz="2400" baseline="30000" dirty="0" smtClean="0"/>
              <a:t>гипотез</a:t>
            </a:r>
            <a:r>
              <a:rPr lang="ru-RU" sz="2400" baseline="30000" dirty="0"/>
              <a:t>-предположений по теме твоего исследования.</a:t>
            </a:r>
          </a:p>
          <a:p>
            <a:r>
              <a:rPr lang="ru-RU" sz="2400" baseline="30000" dirty="0"/>
              <a:t>Запиши свою гипотезу. Если гипотез несколько, то их надо пронумеровать. Затем </a:t>
            </a:r>
            <a:r>
              <a:rPr lang="ru-RU" sz="2400" baseline="30000" dirty="0" err="1"/>
              <a:t>поочерёдно</a:t>
            </a:r>
            <a:r>
              <a:rPr lang="ru-RU" sz="2400" baseline="30000" dirty="0"/>
              <a:t> доказывать или опровергать их.</a:t>
            </a:r>
          </a:p>
          <a:p>
            <a:r>
              <a:rPr lang="en-US" sz="2400" i="1" baseline="30000" dirty="0" err="1"/>
              <a:t>Предположим</a:t>
            </a:r>
            <a:r>
              <a:rPr lang="en-US" sz="2400" i="1" baseline="30000" dirty="0"/>
              <a:t>, </a:t>
            </a:r>
            <a:r>
              <a:rPr lang="en-US" sz="2400" baseline="30000" dirty="0"/>
              <a:t>_____________________________________________________ __________________________________________________________________ </a:t>
            </a:r>
            <a:endParaRPr lang="ru-RU" sz="2400" baseline="30000" dirty="0" smtClean="0"/>
          </a:p>
          <a:p>
            <a:r>
              <a:rPr lang="en-US" sz="2400" i="1" baseline="30000" dirty="0" err="1" smtClean="0"/>
              <a:t>Допустим</a:t>
            </a:r>
            <a:r>
              <a:rPr lang="en-US" sz="2400" i="1" baseline="30000" dirty="0"/>
              <a:t>, </a:t>
            </a:r>
            <a:r>
              <a:rPr lang="en-US" sz="2400" baseline="30000" dirty="0"/>
              <a:t>_________________________________________________________ </a:t>
            </a:r>
            <a:r>
              <a:rPr lang="en-US" sz="2400" baseline="30000" dirty="0" smtClean="0"/>
              <a:t>__________________________________________________________________</a:t>
            </a:r>
            <a:endParaRPr lang="ru-RU" sz="2400" baseline="30000" dirty="0" smtClean="0"/>
          </a:p>
          <a:p>
            <a:r>
              <a:rPr lang="en-US" sz="2400" baseline="30000" dirty="0" smtClean="0"/>
              <a:t> </a:t>
            </a:r>
            <a:r>
              <a:rPr lang="en-US" sz="2400" i="1" baseline="30000" dirty="0" err="1"/>
              <a:t>Возможно</a:t>
            </a:r>
            <a:r>
              <a:rPr lang="en-US" sz="2400" i="1" baseline="30000" dirty="0"/>
              <a:t>, </a:t>
            </a:r>
            <a:r>
              <a:rPr lang="en-US" sz="2400" baseline="30000" dirty="0" smtClean="0"/>
              <a:t>________________________________________________________</a:t>
            </a:r>
            <a:endParaRPr lang="ru-RU" sz="2400" baseline="30000" dirty="0" smtClean="0"/>
          </a:p>
          <a:p>
            <a:r>
              <a:rPr lang="en-US" baseline="30000" dirty="0" smtClean="0"/>
              <a:t> </a:t>
            </a:r>
            <a:r>
              <a:rPr lang="en-US" sz="2400" i="1" baseline="30000" dirty="0" err="1"/>
              <a:t>Что</a:t>
            </a:r>
            <a:r>
              <a:rPr lang="en-US" sz="2400" i="1" baseline="30000" dirty="0"/>
              <a:t>, </a:t>
            </a:r>
            <a:r>
              <a:rPr lang="en-US" sz="2400" i="1" baseline="30000" dirty="0" err="1"/>
              <a:t>если</a:t>
            </a:r>
            <a:r>
              <a:rPr lang="en-US" sz="2400" i="1" baseline="30000" dirty="0"/>
              <a:t> </a:t>
            </a:r>
            <a:r>
              <a:rPr lang="en-US" sz="2400" baseline="30000" dirty="0" smtClean="0"/>
              <a:t>_________________________________________________________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2113864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2757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pic>
        <p:nvPicPr>
          <p:cNvPr id="3" name="Изображение 2" descr="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04303"/>
            <a:ext cx="3013430" cy="1954949"/>
          </a:xfrm>
          <a:prstGeom prst="rect">
            <a:avLst/>
          </a:prstGeom>
        </p:spPr>
      </p:pic>
      <p:pic>
        <p:nvPicPr>
          <p:cNvPr id="4" name="Изображение 3" descr="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761" y="4623428"/>
            <a:ext cx="3898900" cy="2082800"/>
          </a:xfrm>
          <a:prstGeom prst="rect">
            <a:avLst/>
          </a:prstGeom>
        </p:spPr>
      </p:pic>
      <p:pic>
        <p:nvPicPr>
          <p:cNvPr id="5" name="Изображение 4" descr="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082" y="2959252"/>
            <a:ext cx="2500811" cy="1664176"/>
          </a:xfrm>
          <a:prstGeom prst="rect">
            <a:avLst/>
          </a:prstGeom>
        </p:spPr>
      </p:pic>
      <p:pic>
        <p:nvPicPr>
          <p:cNvPr id="6" name="Изображение 5" descr="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893" y="1004303"/>
            <a:ext cx="2119510" cy="2072825"/>
          </a:xfrm>
          <a:prstGeom prst="rect">
            <a:avLst/>
          </a:prstGeom>
        </p:spPr>
      </p:pic>
      <p:pic>
        <p:nvPicPr>
          <p:cNvPr id="7" name="Изображение 6" descr="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988" y="3077128"/>
            <a:ext cx="2138692" cy="128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648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1153</Words>
  <Application>Microsoft Macintosh PowerPoint</Application>
  <PresentationFormat>Экран (4:3)</PresentationFormat>
  <Paragraphs>144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Проектная работа в начальной школе:  от выбора идеи до реализации</vt:lpstr>
      <vt:lpstr>Задачи проектной деятельности в школе</vt:lpstr>
      <vt:lpstr>Проблема проекта или исследования должна быть в области познавательных интересов ребёнка и находиться в зоне ближайшего развития. </vt:lpstr>
      <vt:lpstr>Структура учебного исследования: </vt:lpstr>
      <vt:lpstr>Тема должна быть интересна ребенку, должна увлекать его. </vt:lpstr>
      <vt:lpstr>Анкета по выбору темы</vt:lpstr>
      <vt:lpstr>Цели и задачи.</vt:lpstr>
      <vt:lpstr>Гипотеза исследования</vt:lpstr>
      <vt:lpstr>Источники информации</vt:lpstr>
      <vt:lpstr>Результаты исследования могут быть представлены в виде: </vt:lpstr>
      <vt:lpstr>Презентации учебных проектов могут быть проведены в виде:  </vt:lpstr>
      <vt:lpstr>Подготовка к выступлению.</vt:lpstr>
      <vt:lpstr> Запиши текст доклада. </vt:lpstr>
      <vt:lpstr>Паспорт проектной работы</vt:lpstr>
      <vt:lpstr>Примерная структура проектно-исследовательской работы.</vt:lpstr>
      <vt:lpstr>Виды проектов в начальной школе: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в начальной школе:  от выбора идеи до реализации</dc:title>
  <dc:creator>user user</dc:creator>
  <cp:lastModifiedBy>user user</cp:lastModifiedBy>
  <cp:revision>12</cp:revision>
  <dcterms:created xsi:type="dcterms:W3CDTF">2022-04-10T16:38:44Z</dcterms:created>
  <dcterms:modified xsi:type="dcterms:W3CDTF">2022-04-11T04:35:36Z</dcterms:modified>
</cp:coreProperties>
</file>