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media/image34.jpg" ContentType="image/jpeg"/>
  <Override PartName="/ppt/media/image35.jpg" ContentType="image/jpeg"/>
  <Override PartName="/ppt/media/image37.jpg" ContentType="image/jpeg"/>
  <Override PartName="/ppt/media/image40.jpg" ContentType="image/jpeg"/>
  <Override PartName="/ppt/media/image47.jp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4" r:id="rId10"/>
    <p:sldId id="264" r:id="rId11"/>
    <p:sldId id="276" r:id="rId12"/>
    <p:sldId id="280" r:id="rId13"/>
    <p:sldId id="279" r:id="rId14"/>
    <p:sldId id="265" r:id="rId15"/>
    <p:sldId id="266" r:id="rId16"/>
    <p:sldId id="268" r:id="rId17"/>
  </p:sldIdLst>
  <p:sldSz cx="9906000" cy="6858000" type="A4"/>
  <p:notesSz cx="9906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8"/>
    <p:restoredTop sz="94716"/>
  </p:normalViewPr>
  <p:slideViewPr>
    <p:cSldViewPr>
      <p:cViewPr>
        <p:scale>
          <a:sx n="76" d="100"/>
          <a:sy n="76" d="100"/>
        </p:scale>
        <p:origin x="512" y="32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11813" y="0"/>
            <a:ext cx="42926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16F272-491A-0E46-92AB-CBFC5A84857E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281363" y="857250"/>
            <a:ext cx="3343275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0600" y="3300413"/>
            <a:ext cx="79248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42926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11813" y="6513513"/>
            <a:ext cx="42926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B124F7-B585-AD4B-9EF2-9B50533882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30379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42950" y="2125980"/>
            <a:ext cx="84201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485900" y="3840480"/>
            <a:ext cx="69342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5/30/23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6F2F9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5/30/23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6F2F9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95300" y="1577340"/>
            <a:ext cx="430911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01590" y="1577340"/>
            <a:ext cx="430911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5/30/23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6F2F9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5/30/23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5/30/23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511680" y="198881"/>
            <a:ext cx="6882638" cy="15532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rgbClr val="6F2F9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67334" y="1271778"/>
            <a:ext cx="8800465" cy="47815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368040" y="6377940"/>
            <a:ext cx="31699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95300" y="6377940"/>
            <a:ext cx="22783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5/30/23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132320" y="6377940"/>
            <a:ext cx="22783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4" Type="http://schemas.openxmlformats.org/officeDocument/2006/relationships/image" Target="../media/image32.jpg"/><Relationship Id="rId5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4" Type="http://schemas.openxmlformats.org/officeDocument/2006/relationships/image" Target="../media/image35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4" Type="http://schemas.openxmlformats.org/officeDocument/2006/relationships/image" Target="../media/image37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image" Target="../media/image39.jpeg"/><Relationship Id="rId5" Type="http://schemas.openxmlformats.org/officeDocument/2006/relationships/image" Target="../media/image40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4" Type="http://schemas.openxmlformats.org/officeDocument/2006/relationships/image" Target="../media/image43.png"/><Relationship Id="rId5" Type="http://schemas.openxmlformats.org/officeDocument/2006/relationships/image" Target="../media/image44.png"/><Relationship Id="rId6" Type="http://schemas.openxmlformats.org/officeDocument/2006/relationships/image" Target="../media/image45.png"/><Relationship Id="rId7" Type="http://schemas.openxmlformats.org/officeDocument/2006/relationships/image" Target="../media/image46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1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4" Type="http://schemas.openxmlformats.org/officeDocument/2006/relationships/image" Target="../media/image45.png"/><Relationship Id="rId5" Type="http://schemas.openxmlformats.org/officeDocument/2006/relationships/image" Target="../media/image44.png"/><Relationship Id="rId6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g"/><Relationship Id="rId3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Relationship Id="rId3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4" Type="http://schemas.openxmlformats.org/officeDocument/2006/relationships/image" Target="../media/image7.png"/><Relationship Id="rId5" Type="http://schemas.openxmlformats.org/officeDocument/2006/relationships/image" Target="../media/image8.jpg"/><Relationship Id="rId6" Type="http://schemas.openxmlformats.org/officeDocument/2006/relationships/image" Target="../media/image9.png"/><Relationship Id="rId7" Type="http://schemas.openxmlformats.org/officeDocument/2006/relationships/image" Target="../media/image10.jpg"/><Relationship Id="rId8" Type="http://schemas.openxmlformats.org/officeDocument/2006/relationships/image" Target="../media/image11.png"/><Relationship Id="rId9" Type="http://schemas.openxmlformats.org/officeDocument/2006/relationships/image" Target="../media/image12.png"/><Relationship Id="rId10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4" Type="http://schemas.openxmlformats.org/officeDocument/2006/relationships/image" Target="../media/image15.jpg"/><Relationship Id="rId5" Type="http://schemas.openxmlformats.org/officeDocument/2006/relationships/image" Target="../media/image16.jpg"/><Relationship Id="rId6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4" Type="http://schemas.openxmlformats.org/officeDocument/2006/relationships/image" Target="../media/image20.jpg"/><Relationship Id="rId5" Type="http://schemas.openxmlformats.org/officeDocument/2006/relationships/image" Target="../media/image21.jpg"/><Relationship Id="rId6" Type="http://schemas.openxmlformats.org/officeDocument/2006/relationships/image" Target="../media/image22.jpg"/><Relationship Id="rId7" Type="http://schemas.openxmlformats.org/officeDocument/2006/relationships/image" Target="../media/image23.jpg"/><Relationship Id="rId8" Type="http://schemas.openxmlformats.org/officeDocument/2006/relationships/image" Target="../media/image24.jp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4" Type="http://schemas.openxmlformats.org/officeDocument/2006/relationships/image" Target="../media/image27.jpeg"/><Relationship Id="rId5" Type="http://schemas.openxmlformats.org/officeDocument/2006/relationships/image" Target="../media/image28.jpeg"/><Relationship Id="rId6" Type="http://schemas.openxmlformats.org/officeDocument/2006/relationships/image" Target="../media/image29.jpeg"/><Relationship Id="rId7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7997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438400" y="480771"/>
            <a:ext cx="5791200" cy="22288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27660">
              <a:lnSpc>
                <a:spcPct val="100000"/>
              </a:lnSpc>
              <a:spcBef>
                <a:spcPts val="100"/>
              </a:spcBef>
              <a:tabLst>
                <a:tab pos="1214755" algn="l"/>
              </a:tabLst>
            </a:pPr>
            <a:r>
              <a:rPr sz="3600" i="1" spc="-10" dirty="0" smtClean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lang="ru-RU" sz="3600" i="1" spc="-10" dirty="0" smtClean="0">
                <a:solidFill>
                  <a:srgbClr val="006FC0"/>
                </a:solidFill>
                <a:latin typeface="Calibri"/>
                <a:cs typeface="Calibri"/>
              </a:rPr>
              <a:t>                 </a:t>
            </a:r>
            <a:r>
              <a:rPr lang="ru-RU" sz="3600" i="1" spc="-10" dirty="0">
                <a:solidFill>
                  <a:srgbClr val="006FC0"/>
                </a:solidFill>
              </a:rPr>
              <a:t/>
            </a:r>
            <a:br>
              <a:rPr lang="ru-RU" sz="3600" i="1" spc="-10" dirty="0">
                <a:solidFill>
                  <a:srgbClr val="006FC0"/>
                </a:solidFill>
              </a:rPr>
            </a:br>
            <a:r>
              <a:rPr lang="ru-RU" sz="3600" i="1" spc="-10" dirty="0" smtClean="0">
                <a:solidFill>
                  <a:srgbClr val="006FC0"/>
                </a:solidFill>
                <a:latin typeface="Calibri"/>
                <a:cs typeface="Calibri"/>
              </a:rPr>
              <a:t>                  </a:t>
            </a:r>
            <a:r>
              <a:rPr lang="ru-RU" sz="3600" i="1" spc="-10" dirty="0" smtClean="0">
                <a:solidFill>
                  <a:srgbClr val="006FC0"/>
                </a:solidFill>
              </a:rPr>
              <a:t>П</a:t>
            </a:r>
            <a:r>
              <a:rPr sz="3600" i="1" spc="-10" dirty="0" smtClean="0">
                <a:solidFill>
                  <a:srgbClr val="006FC0"/>
                </a:solidFill>
                <a:latin typeface="Calibri"/>
                <a:cs typeface="Calibri"/>
              </a:rPr>
              <a:t>роек</a:t>
            </a:r>
            <a:r>
              <a:rPr lang="ru-RU" sz="3600" i="1" spc="-10" dirty="0" smtClean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br>
              <a:rPr lang="ru-RU" sz="3600" i="1" spc="-10" dirty="0" smtClean="0">
                <a:solidFill>
                  <a:srgbClr val="006FC0"/>
                </a:solidFill>
                <a:latin typeface="Calibri"/>
                <a:cs typeface="Calibri"/>
              </a:rPr>
            </a:br>
            <a:r>
              <a:rPr lang="ru-RU" sz="3600" i="1" spc="-10" dirty="0" smtClean="0">
                <a:solidFill>
                  <a:srgbClr val="006FC0"/>
                </a:solidFill>
                <a:latin typeface="Calibri"/>
                <a:cs typeface="Calibri"/>
              </a:rPr>
              <a:t>«</a:t>
            </a:r>
            <a:r>
              <a:rPr lang="ru-RU" sz="3600" i="1" spc="-5" dirty="0" smtClean="0">
                <a:solidFill>
                  <a:srgbClr val="006FC0"/>
                </a:solidFill>
                <a:latin typeface="Calibri"/>
                <a:cs typeface="Calibri"/>
              </a:rPr>
              <a:t>Национальный </a:t>
            </a:r>
            <a:r>
              <a:rPr lang="ru-RU" sz="3600" i="1" dirty="0">
                <a:solidFill>
                  <a:srgbClr val="006FC0"/>
                </a:solidFill>
              </a:rPr>
              <a:t>п</a:t>
            </a:r>
            <a:r>
              <a:rPr sz="3600" i="1" dirty="0" smtClean="0">
                <a:solidFill>
                  <a:srgbClr val="006FC0"/>
                </a:solidFill>
                <a:latin typeface="Calibri"/>
                <a:cs typeface="Calibri"/>
              </a:rPr>
              <a:t>арк</a:t>
            </a:r>
            <a:r>
              <a:rPr lang="ru-RU" sz="3600" i="1" dirty="0">
                <a:solidFill>
                  <a:srgbClr val="006FC0"/>
                </a:solidFill>
              </a:rPr>
              <a:t> </a:t>
            </a:r>
            <a:r>
              <a:rPr sz="3600" i="1" spc="-10" dirty="0" smtClean="0">
                <a:solidFill>
                  <a:srgbClr val="006FC0"/>
                </a:solidFill>
                <a:latin typeface="Calibri"/>
                <a:cs typeface="Calibri"/>
              </a:rPr>
              <a:t>Южного</a:t>
            </a:r>
            <a:r>
              <a:rPr sz="3600" i="1" spc="-60" dirty="0" smtClean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3600" i="1" spc="-30" dirty="0" smtClean="0">
                <a:solidFill>
                  <a:srgbClr val="006FC0"/>
                </a:solidFill>
                <a:latin typeface="Calibri"/>
                <a:cs typeface="Calibri"/>
              </a:rPr>
              <a:t>Урала</a:t>
            </a:r>
            <a:r>
              <a:rPr lang="ru-RU" sz="3600" i="1" spc="-35" dirty="0" smtClean="0">
                <a:solidFill>
                  <a:srgbClr val="006FC0"/>
                </a:solidFill>
              </a:rPr>
              <a:t>- </a:t>
            </a:r>
            <a:r>
              <a:rPr sz="3600" i="1" spc="-35" dirty="0" smtClean="0">
                <a:solidFill>
                  <a:srgbClr val="006FC0"/>
                </a:solidFill>
                <a:latin typeface="Calibri"/>
                <a:cs typeface="Calibri"/>
              </a:rPr>
              <a:t>Таганай</a:t>
            </a:r>
            <a:r>
              <a:rPr sz="3600" i="1" spc="-35" dirty="0">
                <a:solidFill>
                  <a:srgbClr val="006FC0"/>
                </a:solidFill>
                <a:latin typeface="Calibri"/>
                <a:cs typeface="Calibri"/>
              </a:rPr>
              <a:t>»</a:t>
            </a:r>
            <a:endParaRPr sz="3600" dirty="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184772" y="5752287"/>
            <a:ext cx="3430270" cy="86946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5" dirty="0">
                <a:solidFill>
                  <a:srgbClr val="7030A0"/>
                </a:solidFill>
                <a:latin typeface="Calibri"/>
                <a:cs typeface="Calibri"/>
              </a:rPr>
              <a:t>Выполнили</a:t>
            </a:r>
            <a:r>
              <a:rPr sz="1800" b="1" spc="-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006FC0"/>
                </a:solidFill>
                <a:latin typeface="Calibri"/>
                <a:cs typeface="Calibri"/>
              </a:rPr>
              <a:t>педагоги:</a:t>
            </a:r>
            <a:r>
              <a:rPr sz="1800" b="1" spc="-1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endParaRPr lang="ru-RU" sz="1800" b="1" spc="-15" dirty="0" smtClean="0">
              <a:solidFill>
                <a:srgbClr val="006FC0"/>
              </a:solidFill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800" b="1" spc="-15" dirty="0" smtClean="0">
                <a:solidFill>
                  <a:srgbClr val="006FC0"/>
                </a:solidFill>
                <a:latin typeface="Calibri"/>
                <a:cs typeface="Calibri"/>
              </a:rPr>
              <a:t>Исаева Лариса Геннадьевна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b="1" spc="-15" dirty="0" smtClean="0">
                <a:solidFill>
                  <a:srgbClr val="006FC0"/>
                </a:solidFill>
                <a:latin typeface="Calibri"/>
                <a:cs typeface="Calibri"/>
              </a:rPr>
              <a:t>Рыбакова Ольга Викторовна </a:t>
            </a:r>
            <a:endParaRPr sz="1800" dirty="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-304800"/>
            <a:ext cx="9906000" cy="7495566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286000" y="486917"/>
            <a:ext cx="7171267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b="0" spc="-10" dirty="0" smtClean="0"/>
              <a:t>Познавательно-творческий</a:t>
            </a:r>
            <a:r>
              <a:rPr lang="ru-RU" b="0" spc="-10" dirty="0" smtClean="0"/>
              <a:t> этап (основной).</a:t>
            </a:r>
            <a:endParaRPr b="0" spc="-10" dirty="0"/>
          </a:p>
        </p:txBody>
      </p:sp>
      <p:sp>
        <p:nvSpPr>
          <p:cNvPr id="4" name="object 4"/>
          <p:cNvSpPr txBox="1"/>
          <p:nvPr/>
        </p:nvSpPr>
        <p:spPr>
          <a:xfrm>
            <a:off x="2546349" y="916940"/>
            <a:ext cx="6910918" cy="30187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9554" marR="5080" indent="-249554">
              <a:spcBef>
                <a:spcPts val="100"/>
              </a:spcBef>
              <a:buSzPct val="95833"/>
              <a:buFontTx/>
              <a:buAutoNum type="arabicPeriod"/>
              <a:tabLst>
                <a:tab pos="249554" algn="l"/>
              </a:tabLst>
            </a:pPr>
            <a:r>
              <a:rPr lang="ru-RU" sz="2400" b="1" dirty="0"/>
              <a:t>С</a:t>
            </a:r>
            <a:r>
              <a:rPr lang="ru-RU" sz="2400" b="1" dirty="0" smtClean="0"/>
              <a:t>емейный просмотр фильма, «Таганай-чистый край», презентации</a:t>
            </a:r>
            <a:endParaRPr lang="ru-RU" sz="2400" b="1" spc="-25" dirty="0" smtClean="0">
              <a:cs typeface="Calibri"/>
            </a:endParaRPr>
          </a:p>
          <a:p>
            <a:pPr marL="249554" marR="5080" indent="-249554">
              <a:spcBef>
                <a:spcPts val="100"/>
              </a:spcBef>
              <a:buSzPct val="95833"/>
              <a:buFontTx/>
              <a:buAutoNum type="arabicPeriod"/>
              <a:tabLst>
                <a:tab pos="249554" algn="l"/>
              </a:tabLst>
            </a:pPr>
            <a:r>
              <a:rPr lang="ru-RU" sz="2400" b="1" spc="-25" dirty="0">
                <a:cs typeface="Calibri"/>
              </a:rPr>
              <a:t>Изготовление папье маше «Двуглавая сопка», животных из пластилина».</a:t>
            </a:r>
          </a:p>
          <a:p>
            <a:pPr marL="249554" marR="5080" indent="-249554">
              <a:lnSpc>
                <a:spcPct val="100000"/>
              </a:lnSpc>
              <a:spcBef>
                <a:spcPts val="100"/>
              </a:spcBef>
              <a:buSzPct val="95833"/>
              <a:buAutoNum type="arabicPeriod"/>
              <a:tabLst>
                <a:tab pos="249554" algn="l"/>
              </a:tabLst>
            </a:pPr>
            <a:r>
              <a:rPr sz="2400" b="1" spc="-5" dirty="0" smtClean="0">
                <a:latin typeface="Calibri"/>
                <a:cs typeface="Calibri"/>
              </a:rPr>
              <a:t>Конструирование </a:t>
            </a:r>
            <a:r>
              <a:rPr sz="2400" b="1" spc="-20" dirty="0">
                <a:latin typeface="Calibri"/>
                <a:cs typeface="Calibri"/>
              </a:rPr>
              <a:t>моделей </a:t>
            </a:r>
            <a:r>
              <a:rPr lang="ru-RU" sz="2400" b="1" spc="-20" dirty="0" smtClean="0">
                <a:latin typeface="Calibri"/>
                <a:cs typeface="Calibri"/>
              </a:rPr>
              <a:t>(</a:t>
            </a:r>
            <a:r>
              <a:rPr sz="2400" b="1" spc="-20" dirty="0" smtClean="0">
                <a:latin typeface="Calibri"/>
                <a:cs typeface="Calibri"/>
              </a:rPr>
              <a:t>подбор </a:t>
            </a:r>
            <a:r>
              <a:rPr sz="2400" b="1" spc="-530" dirty="0" smtClean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деталей</a:t>
            </a:r>
            <a:r>
              <a:rPr sz="2400" b="1" spc="10" dirty="0">
                <a:latin typeface="Calibri"/>
                <a:cs typeface="Calibri"/>
              </a:rPr>
              <a:t> </a:t>
            </a:r>
            <a:r>
              <a:rPr sz="2400" b="1" spc="-10" dirty="0" smtClean="0">
                <a:latin typeface="Calibri"/>
                <a:cs typeface="Calibri"/>
              </a:rPr>
              <a:t>конструктора</a:t>
            </a:r>
            <a:r>
              <a:rPr lang="ru-RU" sz="2400" b="1" spc="-10" dirty="0" smtClean="0">
                <a:latin typeface="Calibri"/>
                <a:cs typeface="Calibri"/>
              </a:rPr>
              <a:t>)</a:t>
            </a:r>
            <a:r>
              <a:rPr lang="ru-RU" sz="2400" dirty="0" smtClean="0">
                <a:latin typeface="Calibri"/>
                <a:cs typeface="Calibri"/>
              </a:rPr>
              <a:t> .    </a:t>
            </a:r>
          </a:p>
          <a:p>
            <a:pPr marL="249554" marR="5080" indent="-249554">
              <a:lnSpc>
                <a:spcPct val="100000"/>
              </a:lnSpc>
              <a:spcBef>
                <a:spcPts val="100"/>
              </a:spcBef>
              <a:buSzPct val="95833"/>
              <a:buAutoNum type="arabicPeriod"/>
              <a:tabLst>
                <a:tab pos="249554" algn="l"/>
              </a:tabLst>
            </a:pPr>
            <a:r>
              <a:rPr sz="2400" b="1" spc="-5" dirty="0" smtClean="0">
                <a:latin typeface="Calibri"/>
                <a:cs typeface="Calibri"/>
              </a:rPr>
              <a:t>Построение</a:t>
            </a:r>
            <a:r>
              <a:rPr sz="2400" b="1" spc="-15" dirty="0" smtClean="0">
                <a:latin typeface="Calibri"/>
                <a:cs typeface="Calibri"/>
              </a:rPr>
              <a:t> </a:t>
            </a:r>
            <a:r>
              <a:rPr sz="2400" b="1" spc="-25" dirty="0" smtClean="0">
                <a:latin typeface="Calibri"/>
                <a:cs typeface="Calibri"/>
              </a:rPr>
              <a:t>модел</a:t>
            </a:r>
            <a:r>
              <a:rPr lang="ru-RU" sz="2400" b="1" spc="-25" dirty="0" smtClean="0">
                <a:latin typeface="Calibri"/>
                <a:cs typeface="Calibri"/>
              </a:rPr>
              <a:t>й. </a:t>
            </a:r>
            <a:r>
              <a:rPr lang="ru-RU" sz="2400" dirty="0" smtClean="0">
                <a:latin typeface="Calibri"/>
                <a:cs typeface="Calibri"/>
              </a:rPr>
              <a:t> </a:t>
            </a:r>
            <a:endParaRPr lang="ru-RU" sz="2400" dirty="0">
              <a:latin typeface="Calibri"/>
              <a:cs typeface="Calibri"/>
            </a:endParaRPr>
          </a:p>
          <a:p>
            <a:pPr marL="249554" marR="5080" indent="-249554">
              <a:lnSpc>
                <a:spcPct val="100000"/>
              </a:lnSpc>
              <a:spcBef>
                <a:spcPts val="100"/>
              </a:spcBef>
              <a:buSzPct val="95833"/>
              <a:buAutoNum type="arabicPeriod"/>
              <a:tabLst>
                <a:tab pos="249554" algn="l"/>
              </a:tabLst>
            </a:pPr>
            <a:r>
              <a:rPr sz="2400" b="1" spc="-10" dirty="0" smtClean="0">
                <a:latin typeface="Calibri"/>
                <a:cs typeface="Calibri"/>
              </a:rPr>
              <a:t>Обсуждение</a:t>
            </a:r>
            <a:r>
              <a:rPr sz="2400" b="1" spc="5" dirty="0" smtClean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движения</a:t>
            </a:r>
            <a:r>
              <a:rPr sz="2400" b="1" spc="-5" dirty="0">
                <a:latin typeface="Calibri"/>
                <a:cs typeface="Calibri"/>
              </a:rPr>
              <a:t> </a:t>
            </a:r>
            <a:r>
              <a:rPr sz="2400" b="1" spc="-25" dirty="0" smtClean="0">
                <a:latin typeface="Calibri"/>
                <a:cs typeface="Calibri"/>
              </a:rPr>
              <a:t>модел</a:t>
            </a:r>
            <a:r>
              <a:rPr lang="ru-RU" sz="2400" b="1" spc="-25" dirty="0" smtClean="0">
                <a:latin typeface="Calibri"/>
                <a:cs typeface="Calibri"/>
              </a:rPr>
              <a:t>й</a:t>
            </a:r>
            <a:r>
              <a:rPr lang="ru-RU" sz="2400" dirty="0" smtClean="0">
                <a:latin typeface="Calibri"/>
                <a:cs typeface="Calibri"/>
              </a:rPr>
              <a:t>.</a:t>
            </a:r>
            <a:endParaRPr lang="ru-RU" sz="2400" b="1" spc="-25" dirty="0" smtClean="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952746" y="3935715"/>
            <a:ext cx="4927854" cy="3275313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0" y="2081480"/>
            <a:ext cx="3456940" cy="5211445"/>
            <a:chOff x="560514" y="1268857"/>
            <a:chExt cx="3456940" cy="5211445"/>
          </a:xfrm>
        </p:grpSpPr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76541" y="1268857"/>
              <a:ext cx="1939544" cy="1755013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60514" y="3023755"/>
              <a:ext cx="3456432" cy="34564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7998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371600" y="847090"/>
            <a:ext cx="7924800" cy="87395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spcBef>
                <a:spcPts val="95"/>
              </a:spcBef>
            </a:pPr>
            <a:r>
              <a:rPr lang="ru-RU" dirty="0" smtClean="0">
                <a:solidFill>
                  <a:srgbClr val="002060"/>
                </a:solidFill>
              </a:rPr>
              <a:t>Просмотр фильма «Таганай-чистый </a:t>
            </a:r>
            <a:r>
              <a:rPr lang="ru-RU" dirty="0">
                <a:solidFill>
                  <a:srgbClr val="002060"/>
                </a:solidFill>
              </a:rPr>
              <a:t>край»</a:t>
            </a:r>
            <a:r>
              <a:rPr lang="ru-RU" spc="-25" dirty="0">
                <a:solidFill>
                  <a:srgbClr val="002060"/>
                </a:solidFill>
              </a:rPr>
              <a:t/>
            </a:r>
            <a:br>
              <a:rPr lang="ru-RU" spc="-25" dirty="0">
                <a:solidFill>
                  <a:srgbClr val="002060"/>
                </a:solidFill>
              </a:rPr>
            </a:b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презентации «Национальный парк Таганай»</a:t>
            </a:r>
            <a:endParaRPr spc="-15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799" y="1754914"/>
            <a:ext cx="4495801" cy="516235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1" y="1754913"/>
            <a:ext cx="4724400" cy="5162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493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5999" cy="6857998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371600" y="847090"/>
            <a:ext cx="7924800" cy="130484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spcBef>
                <a:spcPts val="95"/>
              </a:spcBef>
            </a:pPr>
            <a:r>
              <a:rPr lang="ru-RU" spc="-25" dirty="0" smtClean="0"/>
              <a:t>    </a:t>
            </a:r>
            <a:r>
              <a:rPr lang="ru-RU" spc="-25" dirty="0" smtClean="0">
                <a:solidFill>
                  <a:srgbClr val="002060"/>
                </a:solidFill>
              </a:rPr>
              <a:t>Изготовление </a:t>
            </a:r>
            <a:r>
              <a:rPr lang="ru-RU" spc="-25" dirty="0">
                <a:solidFill>
                  <a:srgbClr val="002060"/>
                </a:solidFill>
              </a:rPr>
              <a:t>папье маше «Двуглавая сопка», животных из пластилина».</a:t>
            </a:r>
            <a:br>
              <a:rPr lang="ru-RU" spc="-25" dirty="0">
                <a:solidFill>
                  <a:srgbClr val="002060"/>
                </a:solidFill>
              </a:rPr>
            </a:br>
            <a:endParaRPr spc="-15" dirty="0">
              <a:solidFill>
                <a:srgbClr val="00206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6400"/>
            <a:ext cx="5562599" cy="402026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819" y="3232864"/>
            <a:ext cx="5539581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334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5999" cy="6857998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371600" y="847090"/>
            <a:ext cx="7924800" cy="87395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9554" marR="5080" lvl="0" indent="-249554" algn="ctr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Pct val="95833"/>
              <a:buFontTx/>
              <a:buNone/>
              <a:tabLst>
                <a:tab pos="249554" algn="l"/>
              </a:tabLst>
              <a:defRPr/>
            </a:pPr>
            <a:r>
              <a:rPr lang="ru-RU" dirty="0" smtClean="0">
                <a:solidFill>
                  <a:srgbClr val="002060"/>
                </a:solidFill>
              </a:rPr>
              <a:t>Конструирование и построение моделей из конструктора ЛЕГО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6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269747" y="0"/>
            <a:ext cx="2063496" cy="195887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97247"/>
            <a:ext cx="4045879" cy="521161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5947" y="2307939"/>
            <a:ext cx="5639985" cy="4190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59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384" y="0"/>
            <a:ext cx="9897615" cy="6857998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664964" y="4101338"/>
            <a:ext cx="1080147" cy="142875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6041" y="3194565"/>
            <a:ext cx="1249591" cy="1914652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736972" y="1681619"/>
            <a:ext cx="5067681" cy="4886325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747904" y="1681618"/>
            <a:ext cx="4555490" cy="5176379"/>
            <a:chOff x="1189736" y="1340992"/>
            <a:chExt cx="4555490" cy="5227320"/>
          </a:xfrm>
        </p:grpSpPr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89736" y="4335665"/>
              <a:ext cx="3475228" cy="2232279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752219" y="1340992"/>
              <a:ext cx="3993006" cy="2994660"/>
            </a:xfrm>
            <a:prstGeom prst="rect">
              <a:avLst/>
            </a:prstGeom>
          </p:spPr>
        </p:pic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1256157" y="198881"/>
            <a:ext cx="8040243" cy="204350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lang="ru-RU" b="0" spc="-5" dirty="0" smtClean="0"/>
              <a:t>Заключительный этап</a:t>
            </a:r>
            <a:br>
              <a:rPr lang="ru-RU" b="0" spc="-5" dirty="0" smtClean="0"/>
            </a:br>
            <a:r>
              <a:rPr lang="ru-RU" spc="-5" dirty="0" smtClean="0"/>
              <a:t>1.</a:t>
            </a:r>
            <a:r>
              <a:rPr lang="ru-RU" dirty="0" smtClean="0"/>
              <a:t> </a:t>
            </a:r>
            <a:r>
              <a:rPr lang="ru-RU" sz="2400" i="1" dirty="0" smtClean="0"/>
              <a:t>Создание кормушек для животных из конструктора LEGO-Дупло</a:t>
            </a:r>
            <a:r>
              <a:rPr lang="ru-RU" dirty="0"/>
              <a:t> </a:t>
            </a:r>
            <a:r>
              <a:rPr lang="ru-RU" sz="2400" i="1" dirty="0" smtClean="0"/>
              <a:t>для макета </a:t>
            </a:r>
            <a:r>
              <a:rPr lang="ru-RU" sz="2400" spc="-10" dirty="0" smtClean="0">
                <a:solidFill>
                  <a:srgbClr val="000000"/>
                </a:solidFill>
              </a:rPr>
              <a:t>(о</a:t>
            </a:r>
            <a:r>
              <a:rPr sz="2400" spc="-10" dirty="0" smtClean="0">
                <a:solidFill>
                  <a:srgbClr val="000000"/>
                </a:solidFill>
              </a:rPr>
              <a:t>бъединение</a:t>
            </a:r>
            <a:r>
              <a:rPr sz="2400" spc="50" dirty="0" smtClean="0">
                <a:solidFill>
                  <a:srgbClr val="000000"/>
                </a:solidFill>
              </a:rPr>
              <a:t> </a:t>
            </a:r>
            <a:r>
              <a:rPr sz="2400" spc="-20" dirty="0" smtClean="0">
                <a:solidFill>
                  <a:srgbClr val="000000"/>
                </a:solidFill>
              </a:rPr>
              <a:t>моделей	</a:t>
            </a:r>
            <a:r>
              <a:rPr sz="2400" dirty="0" smtClean="0">
                <a:solidFill>
                  <a:srgbClr val="000000"/>
                </a:solidFill>
              </a:rPr>
              <a:t>в</a:t>
            </a:r>
            <a:r>
              <a:rPr sz="2400" spc="-50" dirty="0" smtClean="0">
                <a:solidFill>
                  <a:srgbClr val="000000"/>
                </a:solidFill>
              </a:rPr>
              <a:t> </a:t>
            </a:r>
            <a:r>
              <a:rPr sz="2400" spc="-15" dirty="0" smtClean="0">
                <a:solidFill>
                  <a:srgbClr val="000000"/>
                </a:solidFill>
              </a:rPr>
              <a:t>единый</a:t>
            </a:r>
            <a:r>
              <a:rPr sz="2400" spc="-10" dirty="0" smtClean="0">
                <a:solidFill>
                  <a:srgbClr val="000000"/>
                </a:solidFill>
              </a:rPr>
              <a:t> </a:t>
            </a:r>
            <a:r>
              <a:rPr sz="2400" spc="-5" dirty="0" smtClean="0">
                <a:solidFill>
                  <a:srgbClr val="000000"/>
                </a:solidFill>
              </a:rPr>
              <a:t>замысел, </a:t>
            </a:r>
            <a:r>
              <a:rPr sz="2400" spc="-525" dirty="0" smtClean="0">
                <a:solidFill>
                  <a:srgbClr val="000000"/>
                </a:solidFill>
              </a:rPr>
              <a:t> </a:t>
            </a:r>
            <a:r>
              <a:rPr sz="2400" spc="-10" dirty="0" smtClean="0">
                <a:solidFill>
                  <a:srgbClr val="000000"/>
                </a:solidFill>
              </a:rPr>
              <a:t>создание</a:t>
            </a:r>
            <a:r>
              <a:rPr sz="2400" spc="-5" dirty="0" smtClean="0">
                <a:solidFill>
                  <a:srgbClr val="000000"/>
                </a:solidFill>
              </a:rPr>
              <a:t> </a:t>
            </a:r>
            <a:r>
              <a:rPr sz="2400" spc="-15" dirty="0" smtClean="0">
                <a:solidFill>
                  <a:srgbClr val="000000"/>
                </a:solidFill>
              </a:rPr>
              <a:t>сюжета,</a:t>
            </a:r>
            <a:r>
              <a:rPr sz="2400" spc="-5" dirty="0" smtClean="0">
                <a:solidFill>
                  <a:srgbClr val="000000"/>
                </a:solidFill>
              </a:rPr>
              <a:t> обыгрывание</a:t>
            </a:r>
            <a:r>
              <a:rPr sz="2400" spc="20" dirty="0" smtClean="0">
                <a:solidFill>
                  <a:srgbClr val="000000"/>
                </a:solidFill>
              </a:rPr>
              <a:t> </a:t>
            </a:r>
            <a:r>
              <a:rPr sz="2400" spc="-5" dirty="0" smtClean="0">
                <a:solidFill>
                  <a:srgbClr val="000000"/>
                </a:solidFill>
              </a:rPr>
              <a:t>построек, </a:t>
            </a:r>
            <a:r>
              <a:rPr sz="2400" dirty="0" smtClean="0">
                <a:solidFill>
                  <a:srgbClr val="000000"/>
                </a:solidFill>
              </a:rPr>
              <a:t> </a:t>
            </a:r>
            <a:r>
              <a:rPr sz="2400" spc="-5" dirty="0" smtClean="0">
                <a:solidFill>
                  <a:srgbClr val="000000"/>
                </a:solidFill>
              </a:rPr>
              <a:t>выставка</a:t>
            </a:r>
            <a:r>
              <a:rPr sz="2400" spc="-10" dirty="0" smtClean="0">
                <a:solidFill>
                  <a:srgbClr val="000000"/>
                </a:solidFill>
              </a:rPr>
              <a:t> </a:t>
            </a:r>
            <a:r>
              <a:rPr sz="2400" spc="-20" dirty="0" smtClean="0">
                <a:solidFill>
                  <a:srgbClr val="000000"/>
                </a:solidFill>
              </a:rPr>
              <a:t>работ</a:t>
            </a:r>
            <a:r>
              <a:rPr lang="ru-RU" sz="2400" spc="-20" dirty="0" smtClean="0">
                <a:solidFill>
                  <a:srgbClr val="000000"/>
                </a:solidFill>
              </a:rPr>
              <a:t>)</a:t>
            </a:r>
            <a:r>
              <a:rPr sz="2400" spc="-20" dirty="0" smtClean="0">
                <a:solidFill>
                  <a:srgbClr val="000000"/>
                </a:solidFill>
              </a:rPr>
              <a:t>.</a:t>
            </a:r>
            <a:endParaRPr sz="2400" dirty="0"/>
          </a:p>
        </p:txBody>
      </p:sp>
      <p:pic>
        <p:nvPicPr>
          <p:cNvPr id="13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895532" y="1708729"/>
            <a:ext cx="5067681" cy="488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5999" cy="6857998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286000" y="198881"/>
            <a:ext cx="6400800" cy="1092094"/>
          </a:xfrm>
          <a:prstGeom prst="rect">
            <a:avLst/>
          </a:prstGeom>
        </p:spPr>
        <p:txBody>
          <a:bodyPr vert="horz" wrap="square" lIns="0" tIns="228092" rIns="0" bIns="0" rtlCol="0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dirty="0" smtClean="0"/>
              <a:t>2. Создание </a:t>
            </a:r>
            <a:r>
              <a:rPr lang="ru-RU" dirty="0"/>
              <a:t>макета </a:t>
            </a:r>
            <a:r>
              <a:rPr lang="ru-RU" dirty="0" smtClean="0"/>
              <a:t>«Национальный </a:t>
            </a:r>
            <a:r>
              <a:rPr lang="ru-RU" dirty="0"/>
              <a:t>парк Южного Урала Таганай</a:t>
            </a:r>
            <a:r>
              <a:rPr lang="ru-RU" dirty="0" smtClean="0"/>
              <a:t>»</a:t>
            </a:r>
            <a:endParaRPr spc="-10" dirty="0"/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xfrm flipV="1">
            <a:off x="838200" y="3657600"/>
            <a:ext cx="8529599" cy="1066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 algn="ctr">
              <a:lnSpc>
                <a:spcPct val="100000"/>
              </a:lnSpc>
              <a:spcBef>
                <a:spcPts val="100"/>
              </a:spcBef>
            </a:pPr>
            <a:endParaRPr spc="-15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08669"/>
            <a:ext cx="9906000" cy="4849331"/>
          </a:xfrm>
          <a:prstGeom prst="rect">
            <a:avLst/>
          </a:prstGeom>
        </p:spPr>
      </p:pic>
      <p:pic>
        <p:nvPicPr>
          <p:cNvPr id="9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625504" y="4622075"/>
            <a:ext cx="3128096" cy="2210525"/>
          </a:xfrm>
          <a:prstGeom prst="rect">
            <a:avLst/>
          </a:prstGeom>
        </p:spPr>
      </p:pic>
      <p:pic>
        <p:nvPicPr>
          <p:cNvPr id="13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-728177" y="717694"/>
            <a:ext cx="4040929" cy="4129646"/>
          </a:xfrm>
          <a:prstGeom prst="rect">
            <a:avLst/>
          </a:prstGeom>
        </p:spPr>
      </p:pic>
      <p:pic>
        <p:nvPicPr>
          <p:cNvPr id="14" name="object 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927599" y="4917948"/>
            <a:ext cx="1249591" cy="19146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5999" cy="6857998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514599" y="847090"/>
            <a:ext cx="6016369" cy="87395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r>
              <a:rPr lang="ru-RU" dirty="0"/>
              <a:t>Перспектива дальнейшего развития:</a:t>
            </a:r>
            <a:br>
              <a:rPr lang="ru-RU" dirty="0"/>
            </a:br>
            <a:endParaRPr lang="ru-RU" dirty="0"/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784604" y="2564874"/>
            <a:ext cx="6140196" cy="429312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476500" y="1524000"/>
            <a:ext cx="63627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320"/>
              </a:spcBef>
              <a:spcAft>
                <a:spcPts val="1320"/>
              </a:spcAft>
            </a:pPr>
            <a:r>
              <a:rPr lang="ru-RU" sz="2400" b="1" dirty="0" smtClean="0">
                <a:latin typeface="Times New Roman" charset="0"/>
                <a:ea typeface="Calibri" charset="0"/>
              </a:rPr>
              <a:t>Познакомит </a:t>
            </a:r>
            <a:r>
              <a:rPr lang="ru-RU" sz="2400" b="1" dirty="0">
                <a:latin typeface="Times New Roman" charset="0"/>
                <a:ea typeface="Calibri" charset="0"/>
              </a:rPr>
              <a:t>детей с камнями и минералами национального парка Таганай.  Познакомить с изделиями, которые делают из камня. Создать выставку (коллекцию) камней «Волшебные камни Таганая).</a:t>
            </a:r>
            <a:endParaRPr lang="ru-RU" sz="2400" b="1" dirty="0">
              <a:effectLst/>
              <a:latin typeface="Times New Roman" charset="0"/>
              <a:ea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5999" cy="6857998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079240" y="1063243"/>
            <a:ext cx="290004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i="1" spc="-5" dirty="0">
                <a:solidFill>
                  <a:srgbClr val="006FC0"/>
                </a:solidFill>
                <a:latin typeface="Calibri"/>
                <a:cs typeface="Calibri"/>
              </a:rPr>
              <a:t>Паспорт</a:t>
            </a:r>
            <a:r>
              <a:rPr i="1" spc="-50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i="1" spc="-10" dirty="0">
                <a:solidFill>
                  <a:srgbClr val="006FC0"/>
                </a:solidFill>
                <a:latin typeface="Calibri"/>
                <a:cs typeface="Calibri"/>
              </a:rPr>
              <a:t>проекта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295401" y="1493011"/>
            <a:ext cx="8382000" cy="4075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8105" marR="67310" algn="ctr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6F2F9F"/>
                </a:solidFill>
                <a:latin typeface="Calibri"/>
                <a:cs typeface="Calibri"/>
              </a:rPr>
              <a:t>Проект</a:t>
            </a:r>
            <a:r>
              <a:rPr sz="2400" b="1" spc="-20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«Национальный</a:t>
            </a:r>
            <a:r>
              <a:rPr sz="2400" b="1" spc="-25" dirty="0">
                <a:latin typeface="Calibri"/>
                <a:cs typeface="Calibri"/>
              </a:rPr>
              <a:t> </a:t>
            </a:r>
            <a:r>
              <a:rPr sz="2400" b="1" spc="-5" dirty="0">
                <a:latin typeface="Calibri"/>
                <a:cs typeface="Calibri"/>
              </a:rPr>
              <a:t>парк</a:t>
            </a:r>
            <a:r>
              <a:rPr sz="2400" b="1" spc="-25" dirty="0">
                <a:latin typeface="Calibri"/>
                <a:cs typeface="Calibri"/>
              </a:rPr>
              <a:t> </a:t>
            </a:r>
            <a:r>
              <a:rPr sz="2400" b="1" spc="-5" dirty="0">
                <a:latin typeface="Calibri"/>
                <a:cs typeface="Calibri"/>
              </a:rPr>
              <a:t>Южного</a:t>
            </a:r>
            <a:r>
              <a:rPr sz="2400" b="1" spc="-40" dirty="0">
                <a:latin typeface="Calibri"/>
                <a:cs typeface="Calibri"/>
              </a:rPr>
              <a:t> </a:t>
            </a:r>
            <a:r>
              <a:rPr sz="2400" b="1" spc="-20" dirty="0">
                <a:latin typeface="Calibri"/>
                <a:cs typeface="Calibri"/>
              </a:rPr>
              <a:t>Урала-Таганай» </a:t>
            </a:r>
            <a:r>
              <a:rPr sz="2400" b="1" spc="-525" dirty="0">
                <a:latin typeface="Calibri"/>
                <a:cs typeface="Calibri"/>
              </a:rPr>
              <a:t> </a:t>
            </a:r>
            <a:r>
              <a:rPr lang="ru-RU" sz="2400" b="1" spc="-525" dirty="0" smtClean="0">
                <a:latin typeface="Calibri"/>
                <a:cs typeface="Calibri"/>
              </a:rPr>
              <a:t>   </a:t>
            </a:r>
          </a:p>
          <a:p>
            <a:pPr marL="78105" marR="67310" algn="ctr">
              <a:lnSpc>
                <a:spcPct val="100000"/>
              </a:lnSpc>
              <a:spcBef>
                <a:spcPts val="100"/>
              </a:spcBef>
            </a:pPr>
            <a:r>
              <a:rPr sz="2400" b="1" spc="-10" dirty="0" smtClean="0">
                <a:solidFill>
                  <a:srgbClr val="6F2F9F"/>
                </a:solidFill>
                <a:latin typeface="Calibri"/>
                <a:cs typeface="Calibri"/>
              </a:rPr>
              <a:t>Цель</a:t>
            </a:r>
            <a:r>
              <a:rPr sz="2400" b="1" spc="-25" dirty="0" smtClean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2400" b="1" spc="-5" dirty="0">
                <a:solidFill>
                  <a:srgbClr val="6F2F9F"/>
                </a:solidFill>
                <a:latin typeface="Calibri"/>
                <a:cs typeface="Calibri"/>
              </a:rPr>
              <a:t>проекта: </a:t>
            </a:r>
            <a:r>
              <a:rPr lang="ru-RU" sz="2400" b="1" spc="-5" dirty="0">
                <a:latin typeface="Calibri"/>
                <a:cs typeface="Calibri"/>
              </a:rPr>
              <a:t>Ф</a:t>
            </a:r>
            <a:r>
              <a:rPr lang="ru-RU" sz="2400" b="1" spc="-5" dirty="0" smtClean="0">
                <a:latin typeface="Calibri"/>
                <a:cs typeface="Calibri"/>
              </a:rPr>
              <a:t>ормирование</a:t>
            </a:r>
            <a:r>
              <a:rPr sz="2400" b="1" spc="-25" dirty="0" smtClean="0">
                <a:latin typeface="Calibri"/>
                <a:cs typeface="Calibri"/>
              </a:rPr>
              <a:t> </a:t>
            </a:r>
            <a:r>
              <a:rPr sz="2400" b="1" dirty="0" smtClean="0">
                <a:latin typeface="Calibri"/>
                <a:cs typeface="Calibri"/>
              </a:rPr>
              <a:t>знани</a:t>
            </a:r>
            <a:r>
              <a:rPr lang="ru-RU" sz="2400" b="1" dirty="0" smtClean="0">
                <a:latin typeface="Calibri"/>
                <a:cs typeface="Calibri"/>
              </a:rPr>
              <a:t>й </a:t>
            </a:r>
            <a:r>
              <a:rPr sz="2400" b="1" spc="5" dirty="0" smtClean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детей</a:t>
            </a:r>
            <a:r>
              <a:rPr sz="2400" b="1" spc="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о</a:t>
            </a:r>
            <a:endParaRPr sz="2400" dirty="0">
              <a:latin typeface="Calibri"/>
              <a:cs typeface="Calibri"/>
            </a:endParaRPr>
          </a:p>
          <a:p>
            <a:pPr marL="5080" algn="ctr">
              <a:lnSpc>
                <a:spcPct val="100000"/>
              </a:lnSpc>
              <a:tabLst>
                <a:tab pos="2141855" algn="l"/>
              </a:tabLst>
            </a:pPr>
            <a:r>
              <a:rPr sz="2400" b="1" spc="-5" dirty="0" smtClean="0">
                <a:latin typeface="Calibri"/>
                <a:cs typeface="Calibri"/>
              </a:rPr>
              <a:t>Национальн</a:t>
            </a:r>
            <a:r>
              <a:rPr lang="ru-RU" sz="2400" b="1" spc="-5" dirty="0" smtClean="0">
                <a:latin typeface="Calibri"/>
                <a:cs typeface="Calibri"/>
              </a:rPr>
              <a:t>ом</a:t>
            </a:r>
            <a:r>
              <a:rPr sz="2400" b="1" spc="-5" dirty="0">
                <a:latin typeface="Calibri"/>
                <a:cs typeface="Calibri"/>
              </a:rPr>
              <a:t>	</a:t>
            </a:r>
            <a:r>
              <a:rPr sz="2400" b="1" spc="-15" dirty="0" smtClean="0">
                <a:latin typeface="Calibri"/>
                <a:cs typeface="Calibri"/>
              </a:rPr>
              <a:t>парк</a:t>
            </a:r>
            <a:r>
              <a:rPr lang="ru-RU" sz="2400" b="1" spc="-15" dirty="0" smtClean="0">
                <a:latin typeface="Calibri"/>
                <a:cs typeface="Calibri"/>
              </a:rPr>
              <a:t>е </a:t>
            </a:r>
            <a:r>
              <a:rPr sz="2400" b="1" spc="-5" dirty="0" smtClean="0">
                <a:latin typeface="Calibri"/>
                <a:cs typeface="Calibri"/>
              </a:rPr>
              <a:t>Южного</a:t>
            </a:r>
            <a:r>
              <a:rPr sz="2400" b="1" spc="-35" dirty="0" smtClean="0">
                <a:latin typeface="Calibri"/>
                <a:cs typeface="Calibri"/>
              </a:rPr>
              <a:t> </a:t>
            </a:r>
            <a:r>
              <a:rPr sz="2400" b="1" spc="-20" dirty="0" smtClean="0">
                <a:latin typeface="Calibri"/>
                <a:cs typeface="Calibri"/>
              </a:rPr>
              <a:t>Урала</a:t>
            </a:r>
            <a:r>
              <a:rPr lang="ru-RU" sz="2400" b="1" spc="-15" dirty="0">
                <a:cs typeface="Calibri"/>
              </a:rPr>
              <a:t>«</a:t>
            </a:r>
            <a:r>
              <a:rPr lang="ru-RU" sz="2400" b="1" spc="-15" dirty="0" err="1">
                <a:cs typeface="Calibri"/>
              </a:rPr>
              <a:t>Таганай</a:t>
            </a:r>
            <a:r>
              <a:rPr lang="ru-RU" sz="2400" b="1" spc="-15" dirty="0">
                <a:cs typeface="Calibri"/>
              </a:rPr>
              <a:t>»</a:t>
            </a:r>
            <a:r>
              <a:rPr sz="2400" b="1" spc="-20" dirty="0" smtClean="0">
                <a:latin typeface="Calibri"/>
                <a:cs typeface="Calibri"/>
              </a:rPr>
              <a:t>,</a:t>
            </a:r>
            <a:r>
              <a:rPr sz="2400" b="1" spc="-10" dirty="0" smtClean="0">
                <a:latin typeface="Calibri"/>
                <a:cs typeface="Calibri"/>
              </a:rPr>
              <a:t> </a:t>
            </a:r>
            <a:r>
              <a:rPr lang="ru-RU" sz="2400" b="1" spc="-10" dirty="0" smtClean="0">
                <a:latin typeface="Calibri"/>
                <a:cs typeface="Calibri"/>
              </a:rPr>
              <a:t>с </a:t>
            </a:r>
            <a:r>
              <a:rPr sz="2400" b="1" spc="-5" dirty="0" smtClean="0">
                <a:latin typeface="Calibri"/>
                <a:cs typeface="Calibri"/>
              </a:rPr>
              <a:t>использов</a:t>
            </a:r>
            <a:r>
              <a:rPr lang="ru-RU" sz="2400" b="1" spc="-5" dirty="0" smtClean="0">
                <a:latin typeface="Calibri"/>
                <a:cs typeface="Calibri"/>
              </a:rPr>
              <a:t>анем </a:t>
            </a:r>
            <a:r>
              <a:rPr lang="ru-RU" sz="2400" b="1" spc="-10" dirty="0" smtClean="0">
                <a:latin typeface="Calibri"/>
                <a:cs typeface="Calibri"/>
              </a:rPr>
              <a:t>к</a:t>
            </a:r>
            <a:r>
              <a:rPr sz="2400" b="1" spc="-10" dirty="0" smtClean="0">
                <a:latin typeface="Calibri"/>
                <a:cs typeface="Calibri"/>
              </a:rPr>
              <a:t>онструктор</a:t>
            </a:r>
            <a:r>
              <a:rPr lang="ru-RU" sz="2400" b="1" spc="-10" dirty="0" smtClean="0">
                <a:latin typeface="Calibri"/>
                <a:cs typeface="Calibri"/>
              </a:rPr>
              <a:t>а </a:t>
            </a:r>
            <a:r>
              <a:rPr sz="2400" b="1" spc="-10" dirty="0" smtClean="0">
                <a:latin typeface="Calibri"/>
                <a:cs typeface="Calibri"/>
              </a:rPr>
              <a:t> </a:t>
            </a:r>
            <a:r>
              <a:rPr sz="2400" b="1" spc="-20" dirty="0" smtClean="0">
                <a:latin typeface="Calibri"/>
                <a:cs typeface="Calibri"/>
              </a:rPr>
              <a:t>ЛЕГО</a:t>
            </a:r>
            <a:r>
              <a:rPr lang="ru-RU" sz="2400" b="1" spc="-20" dirty="0" smtClean="0">
                <a:latin typeface="Calibri"/>
                <a:cs typeface="Calibri"/>
              </a:rPr>
              <a:t> </a:t>
            </a:r>
            <a:r>
              <a:rPr sz="2400" b="1" spc="-5" dirty="0" smtClean="0">
                <a:latin typeface="Calibri"/>
                <a:cs typeface="Calibri"/>
              </a:rPr>
              <a:t>для</a:t>
            </a:r>
            <a:r>
              <a:rPr sz="2400" b="1" spc="-10" dirty="0" smtClean="0">
                <a:latin typeface="Calibri"/>
                <a:cs typeface="Calibri"/>
              </a:rPr>
              <a:t> </a:t>
            </a:r>
            <a:r>
              <a:rPr sz="2400" b="1" spc="-5" dirty="0">
                <a:latin typeface="Calibri"/>
                <a:cs typeface="Calibri"/>
              </a:rPr>
              <a:t>постройки</a:t>
            </a:r>
            <a:r>
              <a:rPr sz="2400" b="1" spc="-40" dirty="0">
                <a:latin typeface="Calibri"/>
                <a:cs typeface="Calibri"/>
              </a:rPr>
              <a:t> </a:t>
            </a:r>
            <a:r>
              <a:rPr lang="ru-RU" sz="2400" b="1" spc="-15" dirty="0" smtClean="0">
                <a:latin typeface="Calibri"/>
                <a:cs typeface="Calibri"/>
              </a:rPr>
              <a:t>макета.</a:t>
            </a:r>
            <a:endParaRPr sz="2400" dirty="0">
              <a:latin typeface="Calibri"/>
              <a:cs typeface="Calibri"/>
            </a:endParaRPr>
          </a:p>
          <a:p>
            <a:pPr marL="3175" algn="ctr">
              <a:lnSpc>
                <a:spcPct val="100000"/>
              </a:lnSpc>
            </a:pPr>
            <a:r>
              <a:rPr lang="ru-RU" sz="2400" b="1" spc="-5" dirty="0">
                <a:solidFill>
                  <a:srgbClr val="6F2F9F"/>
                </a:solidFill>
                <a:latin typeface="Calibri"/>
                <a:cs typeface="Calibri"/>
              </a:rPr>
              <a:t>Т</a:t>
            </a:r>
            <a:r>
              <a:rPr sz="2400" b="1" spc="-5" dirty="0" smtClean="0">
                <a:solidFill>
                  <a:srgbClr val="6F2F9F"/>
                </a:solidFill>
                <a:latin typeface="Calibri"/>
                <a:cs typeface="Calibri"/>
              </a:rPr>
              <a:t>ид </a:t>
            </a:r>
            <a:r>
              <a:rPr sz="2400" b="1" dirty="0">
                <a:solidFill>
                  <a:srgbClr val="6F2F9F"/>
                </a:solidFill>
                <a:latin typeface="Calibri"/>
                <a:cs typeface="Calibri"/>
              </a:rPr>
              <a:t>проекта:</a:t>
            </a:r>
            <a:r>
              <a:rPr sz="2400" b="1" spc="5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lang="ru-RU" sz="2400" b="1" spc="5" dirty="0" smtClean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lang="ru-RU" sz="2400" b="1" spc="-5" dirty="0" smtClean="0">
                <a:latin typeface="Calibri"/>
                <a:cs typeface="Calibri"/>
              </a:rPr>
              <a:t>информационно –т</a:t>
            </a:r>
            <a:r>
              <a:rPr sz="2400" b="1" spc="-5" dirty="0" smtClean="0">
                <a:latin typeface="Calibri"/>
                <a:cs typeface="Calibri"/>
              </a:rPr>
              <a:t>ворческий</a:t>
            </a:r>
            <a:r>
              <a:rPr sz="2400" b="1" spc="-10" dirty="0" smtClean="0">
                <a:latin typeface="Calibri"/>
                <a:cs typeface="Calibri"/>
              </a:rPr>
              <a:t>.</a:t>
            </a:r>
            <a:endParaRPr sz="2400" dirty="0">
              <a:latin typeface="Calibri"/>
              <a:cs typeface="Calibri"/>
            </a:endParaRPr>
          </a:p>
          <a:p>
            <a:pPr marL="489584" marR="478155" algn="ctr">
              <a:lnSpc>
                <a:spcPct val="100000"/>
              </a:lnSpc>
            </a:pPr>
            <a:r>
              <a:rPr sz="2400" b="1" spc="-10" dirty="0">
                <a:solidFill>
                  <a:srgbClr val="6F2F9F"/>
                </a:solidFill>
                <a:latin typeface="Calibri"/>
                <a:cs typeface="Calibri"/>
              </a:rPr>
              <a:t>Участник</a:t>
            </a:r>
            <a:r>
              <a:rPr sz="2400" b="1" spc="-20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2400" b="1" spc="-5" dirty="0">
                <a:solidFill>
                  <a:srgbClr val="6F2F9F"/>
                </a:solidFill>
                <a:latin typeface="Calibri"/>
                <a:cs typeface="Calibri"/>
              </a:rPr>
              <a:t>проекта:</a:t>
            </a:r>
            <a:r>
              <a:rPr sz="2400" b="1" spc="10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lang="ru-RU" sz="2400" b="1" spc="-5" dirty="0" smtClean="0">
                <a:latin typeface="Calibri"/>
                <a:cs typeface="Calibri"/>
              </a:rPr>
              <a:t>дети  старшей и подготовительной к школе группы, воспитатели, родители</a:t>
            </a:r>
            <a:r>
              <a:rPr sz="2400" b="1" spc="-5" dirty="0" smtClean="0">
                <a:latin typeface="Calibri"/>
                <a:cs typeface="Calibri"/>
              </a:rPr>
              <a:t>.</a:t>
            </a:r>
            <a:endParaRPr sz="2400" dirty="0">
              <a:latin typeface="Calibri"/>
              <a:cs typeface="Calibri"/>
            </a:endParaRPr>
          </a:p>
          <a:p>
            <a:pPr marL="4445" algn="ctr">
              <a:lnSpc>
                <a:spcPct val="100000"/>
              </a:lnSpc>
              <a:spcBef>
                <a:spcPts val="5"/>
              </a:spcBef>
            </a:pPr>
            <a:r>
              <a:rPr sz="2400" b="1" spc="-15" dirty="0">
                <a:solidFill>
                  <a:srgbClr val="6F2F9F"/>
                </a:solidFill>
                <a:latin typeface="Calibri"/>
                <a:cs typeface="Calibri"/>
              </a:rPr>
              <a:t>Продукт</a:t>
            </a:r>
            <a:r>
              <a:rPr sz="2400" b="1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2400" b="1" spc="-15" dirty="0">
                <a:solidFill>
                  <a:srgbClr val="6F2F9F"/>
                </a:solidFill>
                <a:latin typeface="Calibri"/>
                <a:cs typeface="Calibri"/>
              </a:rPr>
              <a:t>детской</a:t>
            </a:r>
            <a:r>
              <a:rPr sz="2400" b="1" spc="-10" dirty="0">
                <a:solidFill>
                  <a:srgbClr val="6F2F9F"/>
                </a:solidFill>
                <a:latin typeface="Calibri"/>
                <a:cs typeface="Calibri"/>
              </a:rPr>
              <a:t> деятельности:</a:t>
            </a:r>
            <a:r>
              <a:rPr sz="2400" b="1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lang="ru-RU" sz="2400" b="1" spc="-5" dirty="0" smtClean="0">
                <a:latin typeface="Calibri"/>
                <a:cs typeface="Calibri"/>
              </a:rPr>
              <a:t>макет</a:t>
            </a:r>
            <a:r>
              <a:rPr sz="2400" b="1" spc="-20" dirty="0" smtClean="0">
                <a:latin typeface="Calibri"/>
                <a:cs typeface="Calibri"/>
              </a:rPr>
              <a:t>«Таганай».</a:t>
            </a:r>
            <a:endParaRPr sz="2400" dirty="0" smtClean="0">
              <a:latin typeface="Calibri"/>
              <a:cs typeface="Calibri"/>
            </a:endParaRPr>
          </a:p>
          <a:p>
            <a:pPr marL="4445" algn="ctr">
              <a:lnSpc>
                <a:spcPct val="100000"/>
              </a:lnSpc>
            </a:pPr>
            <a:r>
              <a:rPr sz="2400" b="1" spc="-5" dirty="0" smtClean="0">
                <a:solidFill>
                  <a:srgbClr val="6F2F9F"/>
                </a:solidFill>
                <a:latin typeface="Calibri"/>
                <a:cs typeface="Calibri"/>
              </a:rPr>
              <a:t>Сроки</a:t>
            </a:r>
            <a:r>
              <a:rPr sz="2400" b="1" spc="-20" dirty="0" smtClean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2400" b="1" spc="-5" dirty="0" smtClean="0">
                <a:solidFill>
                  <a:srgbClr val="6F2F9F"/>
                </a:solidFill>
                <a:latin typeface="Calibri"/>
                <a:cs typeface="Calibri"/>
              </a:rPr>
              <a:t>реализации:</a:t>
            </a:r>
            <a:r>
              <a:rPr sz="2400" b="1" spc="25" dirty="0" smtClean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lang="ru-RU" sz="2400" b="1" spc="-10" dirty="0" smtClean="0">
                <a:latin typeface="Calibri"/>
                <a:cs typeface="Calibri"/>
              </a:rPr>
              <a:t>краткосрочный</a:t>
            </a:r>
            <a:r>
              <a:rPr sz="2400" b="1" spc="-10" dirty="0" smtClean="0">
                <a:latin typeface="Calibri"/>
                <a:cs typeface="Calibri"/>
              </a:rPr>
              <a:t>.</a:t>
            </a:r>
            <a:endParaRPr sz="2400" dirty="0" smtClean="0">
              <a:latin typeface="Calibri"/>
              <a:cs typeface="Calibri"/>
            </a:endParaRPr>
          </a:p>
          <a:p>
            <a:pPr marL="12700" marR="5080" algn="ctr">
              <a:lnSpc>
                <a:spcPct val="100000"/>
              </a:lnSpc>
            </a:pPr>
            <a:r>
              <a:rPr sz="2400" b="1" spc="-10" dirty="0" smtClean="0">
                <a:solidFill>
                  <a:srgbClr val="6F2F9F"/>
                </a:solidFill>
                <a:latin typeface="Calibri"/>
                <a:cs typeface="Calibri"/>
              </a:rPr>
              <a:t>Взаимодействие</a:t>
            </a:r>
            <a:r>
              <a:rPr sz="2400" b="1" spc="20" dirty="0" smtClean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2400" b="1" spc="-15" dirty="0">
                <a:solidFill>
                  <a:srgbClr val="6F2F9F"/>
                </a:solidFill>
                <a:latin typeface="Calibri"/>
                <a:cs typeface="Calibri"/>
              </a:rPr>
              <a:t>педагогов</a:t>
            </a:r>
            <a:r>
              <a:rPr sz="2400" b="1" spc="-10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6F2F9F"/>
                </a:solidFill>
                <a:latin typeface="Calibri"/>
                <a:cs typeface="Calibri"/>
              </a:rPr>
              <a:t>и </a:t>
            </a:r>
            <a:r>
              <a:rPr sz="2400" b="1" spc="-15" dirty="0">
                <a:solidFill>
                  <a:srgbClr val="6F2F9F"/>
                </a:solidFill>
                <a:latin typeface="Calibri"/>
                <a:cs typeface="Calibri"/>
              </a:rPr>
              <a:t>родителей</a:t>
            </a:r>
            <a:r>
              <a:rPr sz="2400" b="1" spc="5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lang="ru-RU" sz="2400" b="1" spc="-10" dirty="0" smtClean="0">
                <a:solidFill>
                  <a:srgbClr val="6F2F9F"/>
                </a:solidFill>
                <a:latin typeface="Calibri"/>
                <a:cs typeface="Calibri"/>
              </a:rPr>
              <a:t>воспитанников:</a:t>
            </a:r>
            <a:r>
              <a:rPr sz="2400" b="1" spc="-10" dirty="0" smtClean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2400" b="1" spc="-525" dirty="0" smtClean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совместная</a:t>
            </a:r>
            <a:r>
              <a:rPr sz="2400" b="1" spc="-25" dirty="0">
                <a:latin typeface="Calibri"/>
                <a:cs typeface="Calibri"/>
              </a:rPr>
              <a:t> </a:t>
            </a:r>
            <a:r>
              <a:rPr sz="2400" b="1" spc="-5" dirty="0">
                <a:latin typeface="Calibri"/>
                <a:cs typeface="Calibri"/>
              </a:rPr>
              <a:t>работа</a:t>
            </a:r>
            <a:r>
              <a:rPr sz="2400" b="1" dirty="0">
                <a:latin typeface="Calibri"/>
                <a:cs typeface="Calibri"/>
              </a:rPr>
              <a:t> </a:t>
            </a:r>
            <a:r>
              <a:rPr sz="2400" b="1" spc="-5" dirty="0">
                <a:latin typeface="Calibri"/>
                <a:cs typeface="Calibri"/>
              </a:rPr>
              <a:t>по</a:t>
            </a:r>
            <a:r>
              <a:rPr sz="2400" b="1" spc="-15" dirty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созданию</a:t>
            </a:r>
            <a:r>
              <a:rPr sz="2400" b="1" dirty="0">
                <a:latin typeface="Calibri"/>
                <a:cs typeface="Calibri"/>
              </a:rPr>
              <a:t> </a:t>
            </a:r>
            <a:r>
              <a:rPr sz="2400" b="1" spc="-5" dirty="0">
                <a:latin typeface="Calibri"/>
                <a:cs typeface="Calibri"/>
              </a:rPr>
              <a:t>проекта </a:t>
            </a:r>
            <a:r>
              <a:rPr sz="2400" b="1" spc="-20" dirty="0">
                <a:latin typeface="Calibri"/>
                <a:cs typeface="Calibri"/>
              </a:rPr>
              <a:t>«Таганай</a:t>
            </a:r>
            <a:r>
              <a:rPr sz="2400" b="1" spc="-20" dirty="0" smtClean="0">
                <a:latin typeface="Calibri"/>
                <a:cs typeface="Calibri"/>
              </a:rPr>
              <a:t>»</a:t>
            </a:r>
            <a:r>
              <a:rPr lang="ru-RU" sz="2400" b="1" spc="-20" dirty="0" smtClean="0">
                <a:latin typeface="Calibri"/>
                <a:cs typeface="Calibri"/>
              </a:rPr>
              <a:t>.</a:t>
            </a:r>
            <a:endParaRPr sz="2400" dirty="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287000" cy="7010400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557776" y="486917"/>
            <a:ext cx="122428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Задач</a:t>
            </a:r>
            <a:r>
              <a:rPr dirty="0"/>
              <a:t>и</a:t>
            </a:r>
            <a:r>
              <a:rPr spc="-5" dirty="0"/>
              <a:t>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400" y="916941"/>
            <a:ext cx="8991600" cy="706860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97890" marR="885825" indent="149225" algn="just">
              <a:spcBef>
                <a:spcPts val="100"/>
              </a:spcBef>
              <a:buFontTx/>
              <a:buAutoNum type="arabicPeriod"/>
              <a:tabLst>
                <a:tab pos="1504950" algn="l"/>
                <a:tab pos="1505585" algn="l"/>
              </a:tabLst>
            </a:pPr>
            <a:r>
              <a:rPr lang="ru-RU" sz="2400" b="1" i="1" spc="-10" dirty="0" smtClean="0">
                <a:latin typeface="Calibri"/>
                <a:cs typeface="Calibri"/>
              </a:rPr>
              <a:t>Образовательные</a:t>
            </a:r>
            <a:r>
              <a:rPr lang="ru-RU" sz="2800" b="1" i="1" spc="-10" dirty="0" smtClean="0">
                <a:latin typeface="Calibri"/>
                <a:cs typeface="Calibri"/>
              </a:rPr>
              <a:t> :                           </a:t>
            </a:r>
            <a:r>
              <a:rPr lang="ru-RU" sz="2000" b="1" spc="-10" dirty="0" smtClean="0">
                <a:latin typeface="Calibri"/>
                <a:cs typeface="Calibri"/>
              </a:rPr>
              <a:t>1.</a:t>
            </a:r>
            <a:r>
              <a:rPr sz="2000" b="1" spc="-10" dirty="0" smtClean="0">
                <a:latin typeface="Calibri"/>
                <a:cs typeface="Calibri"/>
              </a:rPr>
              <a:t>Систематизировать</a:t>
            </a:r>
            <a:r>
              <a:rPr sz="2000" b="1" spc="15" dirty="0" smtClean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знания </a:t>
            </a:r>
            <a:r>
              <a:rPr sz="2000" b="1" spc="-10" dirty="0">
                <a:latin typeface="Calibri"/>
                <a:cs typeface="Calibri"/>
              </a:rPr>
              <a:t>детей</a:t>
            </a:r>
            <a:r>
              <a:rPr sz="2000" b="1" dirty="0">
                <a:latin typeface="Calibri"/>
                <a:cs typeface="Calibri"/>
              </a:rPr>
              <a:t> об </a:t>
            </a:r>
            <a:r>
              <a:rPr sz="2000" b="1" spc="5" dirty="0">
                <a:latin typeface="Calibri"/>
                <a:cs typeface="Calibri"/>
              </a:rPr>
              <a:t> </a:t>
            </a:r>
            <a:r>
              <a:rPr sz="2000" b="1" spc="-15" dirty="0">
                <a:latin typeface="Calibri"/>
                <a:cs typeface="Calibri"/>
              </a:rPr>
              <a:t>Урале,</a:t>
            </a:r>
            <a:r>
              <a:rPr sz="2000" b="1" spc="-5" dirty="0">
                <a:latin typeface="Calibri"/>
                <a:cs typeface="Calibri"/>
              </a:rPr>
              <a:t> </a:t>
            </a:r>
            <a:r>
              <a:rPr sz="2000" b="1" spc="-15" dirty="0" smtClean="0">
                <a:latin typeface="Calibri"/>
                <a:cs typeface="Calibri"/>
              </a:rPr>
              <a:t>как</a:t>
            </a:r>
            <a:r>
              <a:rPr lang="ru-RU" sz="2000" b="1" spc="-15" dirty="0">
                <a:latin typeface="Calibri"/>
                <a:cs typeface="Calibri"/>
              </a:rPr>
              <a:t> </a:t>
            </a:r>
            <a:r>
              <a:rPr sz="2000" b="1" dirty="0" smtClean="0">
                <a:latin typeface="Calibri"/>
                <a:cs typeface="Calibri"/>
              </a:rPr>
              <a:t>о</a:t>
            </a:r>
            <a:r>
              <a:rPr sz="2000" b="1" spc="-20" dirty="0" smtClean="0">
                <a:latin typeface="Calibri"/>
                <a:cs typeface="Calibri"/>
              </a:rPr>
              <a:t> </a:t>
            </a:r>
            <a:r>
              <a:rPr sz="2000" b="1" spc="-15" dirty="0">
                <a:latin typeface="Calibri"/>
                <a:cs typeface="Calibri"/>
              </a:rPr>
              <a:t>родном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крае:</a:t>
            </a:r>
            <a:r>
              <a:rPr sz="2000" b="1" spc="-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что</a:t>
            </a:r>
            <a:r>
              <a:rPr sz="2000" b="1" spc="-25" dirty="0">
                <a:latin typeface="Calibri"/>
                <a:cs typeface="Calibri"/>
              </a:rPr>
              <a:t> </a:t>
            </a:r>
            <a:r>
              <a:rPr sz="2000" b="1" dirty="0" smtClean="0">
                <a:latin typeface="Calibri"/>
                <a:cs typeface="Calibri"/>
              </a:rPr>
              <a:t>обозначает</a:t>
            </a:r>
            <a:r>
              <a:rPr sz="2000" b="1" spc="-5" dirty="0" smtClean="0">
                <a:latin typeface="Calibri"/>
                <a:cs typeface="Calibri"/>
              </a:rPr>
              <a:t>слово</a:t>
            </a:r>
            <a:r>
              <a:rPr sz="2000" b="1" spc="-20" dirty="0" smtClean="0">
                <a:latin typeface="Calibri"/>
                <a:cs typeface="Calibri"/>
              </a:rPr>
              <a:t> </a:t>
            </a:r>
            <a:r>
              <a:rPr sz="2000" b="1" spc="-15" dirty="0">
                <a:latin typeface="Calibri"/>
                <a:cs typeface="Calibri"/>
              </a:rPr>
              <a:t>«Урал», природные</a:t>
            </a:r>
            <a:r>
              <a:rPr sz="2000" b="1" spc="20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богатства</a:t>
            </a:r>
            <a:r>
              <a:rPr sz="2000" b="1" spc="-15" dirty="0">
                <a:latin typeface="Calibri"/>
                <a:cs typeface="Calibri"/>
              </a:rPr>
              <a:t> Урала:</a:t>
            </a:r>
            <a:r>
              <a:rPr sz="2000" b="1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горы,</a:t>
            </a:r>
            <a:r>
              <a:rPr sz="2000" b="1" dirty="0">
                <a:latin typeface="Calibri"/>
                <a:cs typeface="Calibri"/>
              </a:rPr>
              <a:t> леса, </a:t>
            </a:r>
            <a:r>
              <a:rPr sz="2000" b="1" spc="-53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озера, </a:t>
            </a:r>
            <a:r>
              <a:rPr sz="2000" b="1" spc="-5" dirty="0">
                <a:latin typeface="Calibri"/>
                <a:cs typeface="Calibri"/>
              </a:rPr>
              <a:t>животный мир </a:t>
            </a:r>
            <a:r>
              <a:rPr sz="2000" b="1" dirty="0">
                <a:latin typeface="Calibri"/>
                <a:cs typeface="Calibri"/>
              </a:rPr>
              <a:t>и </a:t>
            </a:r>
            <a:r>
              <a:rPr sz="2000" b="1" spc="-5" dirty="0">
                <a:latin typeface="Calibri"/>
                <a:cs typeface="Calibri"/>
              </a:rPr>
              <a:t>мир растений; </a:t>
            </a:r>
            <a:r>
              <a:rPr lang="ru-RU" sz="2000" b="1" spc="-5" dirty="0" smtClean="0">
                <a:latin typeface="Calibri"/>
                <a:cs typeface="Calibri"/>
              </a:rPr>
              <a:t>сформировать</a:t>
            </a:r>
            <a:r>
              <a:rPr sz="2000" b="1" spc="-5" dirty="0" smtClean="0">
                <a:latin typeface="Calibri"/>
                <a:cs typeface="Calibri"/>
              </a:rPr>
              <a:t> </a:t>
            </a:r>
            <a:r>
              <a:rPr sz="2000" b="1" dirty="0" smtClean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представления</a:t>
            </a:r>
            <a:r>
              <a:rPr sz="2000" b="1" spc="20" dirty="0">
                <a:latin typeface="Calibri"/>
                <a:cs typeface="Calibri"/>
              </a:rPr>
              <a:t> </a:t>
            </a:r>
            <a:r>
              <a:rPr lang="ru-RU" sz="2000" b="1" spc="20" dirty="0" smtClean="0">
                <a:latin typeface="Calibri"/>
                <a:cs typeface="Calibri"/>
              </a:rPr>
              <a:t>детей </a:t>
            </a:r>
            <a:r>
              <a:rPr sz="2000" b="1" dirty="0" smtClean="0">
                <a:latin typeface="Calibri"/>
                <a:cs typeface="Calibri"/>
              </a:rPr>
              <a:t>о</a:t>
            </a:r>
            <a:r>
              <a:rPr sz="2000" b="1" spc="-5" dirty="0" smtClean="0">
                <a:latin typeface="Calibri"/>
                <a:cs typeface="Calibri"/>
              </a:rPr>
              <a:t> </a:t>
            </a:r>
            <a:r>
              <a:rPr sz="2000" b="1" spc="-15" dirty="0">
                <a:latin typeface="Calibri"/>
                <a:cs typeface="Calibri"/>
              </a:rPr>
              <a:t>парке</a:t>
            </a:r>
            <a:r>
              <a:rPr sz="2000" b="1" spc="-5" dirty="0">
                <a:latin typeface="Calibri"/>
                <a:cs typeface="Calibri"/>
              </a:rPr>
              <a:t> </a:t>
            </a:r>
            <a:r>
              <a:rPr sz="2000" b="1" spc="-20" dirty="0">
                <a:latin typeface="Calibri"/>
                <a:cs typeface="Calibri"/>
              </a:rPr>
              <a:t>«Таганай»,</a:t>
            </a:r>
            <a:r>
              <a:rPr sz="2000" b="1" spc="-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его</a:t>
            </a:r>
            <a:r>
              <a:rPr sz="2000" b="1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назначении</a:t>
            </a:r>
            <a:r>
              <a:rPr sz="2000" b="1" spc="-5" dirty="0" smtClean="0">
                <a:latin typeface="Calibri"/>
                <a:cs typeface="Calibri"/>
              </a:rPr>
              <a:t>.</a:t>
            </a:r>
            <a:r>
              <a:rPr lang="ru-RU" sz="2000" b="1" dirty="0">
                <a:cs typeface="Calibri"/>
              </a:rPr>
              <a:t> </a:t>
            </a:r>
          </a:p>
          <a:p>
            <a:pPr marL="897890" marR="885825" indent="149225" algn="just">
              <a:spcBef>
                <a:spcPts val="100"/>
              </a:spcBef>
              <a:buFontTx/>
              <a:buAutoNum type="arabicPeriod"/>
              <a:tabLst>
                <a:tab pos="1504950" algn="l"/>
                <a:tab pos="1505585" algn="l"/>
              </a:tabLst>
            </a:pPr>
            <a:r>
              <a:rPr lang="ru-RU" sz="2000" b="1" dirty="0" smtClean="0">
                <a:cs typeface="Calibri"/>
              </a:rPr>
              <a:t>Помочь</a:t>
            </a:r>
            <a:r>
              <a:rPr lang="ru-RU" sz="2000" b="1" spc="-30" dirty="0" smtClean="0">
                <a:cs typeface="Calibri"/>
              </a:rPr>
              <a:t> </a:t>
            </a:r>
            <a:r>
              <a:rPr lang="ru-RU" sz="2000" b="1" spc="-5" dirty="0" smtClean="0">
                <a:cs typeface="Calibri"/>
              </a:rPr>
              <a:t>усвоить</a:t>
            </a:r>
            <a:r>
              <a:rPr lang="ru-RU" sz="2000" b="1" spc="-40" dirty="0" smtClean="0">
                <a:cs typeface="Calibri"/>
              </a:rPr>
              <a:t> </a:t>
            </a:r>
            <a:r>
              <a:rPr lang="ru-RU" sz="2000" b="1" spc="-5" dirty="0" smtClean="0">
                <a:cs typeface="Calibri"/>
              </a:rPr>
              <a:t>навыки</a:t>
            </a:r>
            <a:r>
              <a:rPr lang="ru-RU" sz="2000" b="1" dirty="0" smtClean="0">
                <a:cs typeface="Calibri"/>
              </a:rPr>
              <a:t> </a:t>
            </a:r>
            <a:r>
              <a:rPr lang="ru-RU" sz="2000" b="1" spc="-10" dirty="0" smtClean="0">
                <a:cs typeface="Calibri"/>
              </a:rPr>
              <a:t>экологической</a:t>
            </a:r>
            <a:r>
              <a:rPr lang="ru-RU" sz="2000" b="1" spc="-50" dirty="0" smtClean="0">
                <a:cs typeface="Calibri"/>
              </a:rPr>
              <a:t> </a:t>
            </a:r>
            <a:r>
              <a:rPr lang="ru-RU" sz="2000" b="1" spc="-20" dirty="0" smtClean="0">
                <a:cs typeface="Calibri"/>
              </a:rPr>
              <a:t>культуры, </a:t>
            </a:r>
            <a:r>
              <a:rPr lang="ru-RU" sz="2000" b="1" spc="-530" dirty="0" smtClean="0">
                <a:cs typeface="Calibri"/>
              </a:rPr>
              <a:t> </a:t>
            </a:r>
            <a:r>
              <a:rPr lang="ru-RU" sz="2000" b="1" spc="-5" dirty="0" smtClean="0">
                <a:cs typeface="Calibri"/>
              </a:rPr>
              <a:t>осознать</a:t>
            </a:r>
            <a:r>
              <a:rPr lang="ru-RU" sz="2000" b="1" spc="-20" dirty="0" smtClean="0">
                <a:cs typeface="Calibri"/>
              </a:rPr>
              <a:t> </a:t>
            </a:r>
            <a:r>
              <a:rPr lang="ru-RU" sz="2000" b="1" spc="-10" dirty="0" smtClean="0">
                <a:cs typeface="Calibri"/>
              </a:rPr>
              <a:t>единство</a:t>
            </a:r>
            <a:r>
              <a:rPr lang="ru-RU" sz="2000" b="1" spc="5" dirty="0" smtClean="0">
                <a:cs typeface="Calibri"/>
              </a:rPr>
              <a:t> </a:t>
            </a:r>
            <a:r>
              <a:rPr lang="ru-RU" sz="2000" b="1" spc="-10" dirty="0" smtClean="0">
                <a:cs typeface="Calibri"/>
              </a:rPr>
              <a:t>человека</a:t>
            </a:r>
            <a:r>
              <a:rPr lang="ru-RU" sz="2000" b="1" spc="5" dirty="0" smtClean="0">
                <a:cs typeface="Calibri"/>
              </a:rPr>
              <a:t> </a:t>
            </a:r>
            <a:r>
              <a:rPr lang="ru-RU" sz="2000" b="1" dirty="0" smtClean="0">
                <a:cs typeface="Calibri"/>
              </a:rPr>
              <a:t>с</a:t>
            </a:r>
            <a:r>
              <a:rPr lang="ru-RU" sz="2000" b="1" spc="-15" dirty="0" smtClean="0">
                <a:cs typeface="Calibri"/>
              </a:rPr>
              <a:t> природой</a:t>
            </a:r>
            <a:r>
              <a:rPr lang="ru-RU" sz="2000" dirty="0" smtClean="0">
                <a:cs typeface="Calibri"/>
              </a:rPr>
              <a:t> </a:t>
            </a:r>
            <a:r>
              <a:rPr lang="ru-RU" sz="2000" b="1" dirty="0" smtClean="0">
                <a:cs typeface="Calibri"/>
              </a:rPr>
              <a:t>с</a:t>
            </a:r>
            <a:r>
              <a:rPr lang="ru-RU" sz="2000" b="1" spc="-30" dirty="0" smtClean="0">
                <a:cs typeface="Calibri"/>
              </a:rPr>
              <a:t> </a:t>
            </a:r>
            <a:r>
              <a:rPr lang="ru-RU" sz="2000" b="1" dirty="0" smtClean="0">
                <a:cs typeface="Calibri"/>
              </a:rPr>
              <a:t>помощью</a:t>
            </a:r>
            <a:r>
              <a:rPr lang="ru-RU" sz="2000" b="1" spc="-20" dirty="0" smtClean="0">
                <a:cs typeface="Calibri"/>
              </a:rPr>
              <a:t> </a:t>
            </a:r>
            <a:r>
              <a:rPr lang="ru-RU" sz="2000" b="1" spc="-10" dirty="0" smtClean="0">
                <a:cs typeface="Calibri"/>
              </a:rPr>
              <a:t>LEGO</a:t>
            </a:r>
            <a:r>
              <a:rPr lang="ru-RU" sz="2000" b="1" spc="-30" dirty="0" smtClean="0">
                <a:cs typeface="Calibri"/>
              </a:rPr>
              <a:t> </a:t>
            </a:r>
            <a:r>
              <a:rPr lang="ru-RU" sz="2000" b="1" spc="-10" dirty="0" smtClean="0">
                <a:cs typeface="Calibri"/>
              </a:rPr>
              <a:t>технологий. </a:t>
            </a:r>
            <a:endParaRPr lang="ru-RU" sz="2000" dirty="0" smtClean="0">
              <a:cs typeface="Calibri"/>
            </a:endParaRPr>
          </a:p>
          <a:p>
            <a:pPr marL="897890" marR="885825" indent="149225" algn="just">
              <a:spcBef>
                <a:spcPts val="100"/>
              </a:spcBef>
              <a:buFontTx/>
              <a:buAutoNum type="arabicPeriod"/>
              <a:tabLst>
                <a:tab pos="1504950" algn="l"/>
                <a:tab pos="1505585" algn="l"/>
              </a:tabLst>
            </a:pPr>
            <a:r>
              <a:rPr lang="ru-RU" sz="2000" b="1" spc="-5" dirty="0" smtClean="0">
                <a:latin typeface="Calibri"/>
                <a:cs typeface="Calibri"/>
              </a:rPr>
              <a:t> Закреплять умение отражать свои впечатления в продуктивных видах деятельности.                </a:t>
            </a:r>
          </a:p>
          <a:p>
            <a:pPr marL="897890" marR="885825" indent="149225">
              <a:spcBef>
                <a:spcPts val="100"/>
              </a:spcBef>
              <a:buFontTx/>
              <a:buAutoNum type="arabicPeriod"/>
              <a:tabLst>
                <a:tab pos="1504950" algn="l"/>
                <a:tab pos="1505585" algn="l"/>
              </a:tabLst>
            </a:pPr>
            <a:r>
              <a:rPr lang="ru-RU" sz="2000" b="1" spc="-5" dirty="0" smtClean="0">
                <a:cs typeface="Calibri"/>
              </a:rPr>
              <a:t>Обучать</a:t>
            </a:r>
            <a:r>
              <a:rPr lang="ru-RU" sz="2000" b="1" spc="-20" dirty="0" smtClean="0">
                <a:cs typeface="Calibri"/>
              </a:rPr>
              <a:t> </a:t>
            </a:r>
            <a:r>
              <a:rPr lang="ru-RU" sz="2000" b="1" spc="-5" dirty="0">
                <a:cs typeface="Calibri"/>
              </a:rPr>
              <a:t>конструированию по</a:t>
            </a:r>
            <a:r>
              <a:rPr lang="ru-RU" sz="2000" b="1" spc="-20" dirty="0">
                <a:cs typeface="Calibri"/>
              </a:rPr>
              <a:t> образцу,</a:t>
            </a:r>
            <a:r>
              <a:rPr lang="ru-RU" sz="2000" b="1" spc="-5" dirty="0">
                <a:cs typeface="Calibri"/>
              </a:rPr>
              <a:t> замыслу</a:t>
            </a:r>
            <a:r>
              <a:rPr lang="ru-RU" sz="2000" b="1" spc="-5" dirty="0" smtClean="0">
                <a:cs typeface="Calibri"/>
              </a:rPr>
              <a:t>; </a:t>
            </a:r>
            <a:r>
              <a:rPr lang="ru-RU" sz="2400" b="1" i="1" spc="-5" dirty="0" smtClean="0">
                <a:cs typeface="Calibri"/>
              </a:rPr>
              <a:t>Развивающие:                                                           </a:t>
            </a:r>
            <a:r>
              <a:rPr lang="ru-RU" sz="2400" b="1" i="1" spc="-5" dirty="0" smtClean="0">
                <a:latin typeface="Calibri"/>
                <a:cs typeface="Calibri"/>
              </a:rPr>
              <a:t> </a:t>
            </a:r>
            <a:r>
              <a:rPr lang="ru-RU" sz="2000" b="1" i="1" spc="-5" dirty="0" smtClean="0">
                <a:latin typeface="Calibri"/>
                <a:cs typeface="Calibri"/>
              </a:rPr>
              <a:t>1.Развивать познавательный интерес к родному краю</a:t>
            </a:r>
            <a:r>
              <a:rPr lang="ru-RU" sz="2000" b="1" spc="-5" dirty="0">
                <a:latin typeface="Calibri"/>
                <a:cs typeface="Calibri"/>
              </a:rPr>
              <a:t> </a:t>
            </a:r>
            <a:r>
              <a:rPr lang="ru-RU" sz="2000" b="1" spc="-5" dirty="0" smtClean="0">
                <a:latin typeface="Calibri"/>
                <a:cs typeface="Calibri"/>
              </a:rPr>
              <a:t>2.</a:t>
            </a:r>
            <a:r>
              <a:rPr lang="ru-RU" sz="2000" b="1" spc="-5" dirty="0" smtClean="0">
                <a:cs typeface="Calibri"/>
              </a:rPr>
              <a:t>Развивать</a:t>
            </a:r>
            <a:r>
              <a:rPr lang="ru-RU" sz="2000" b="1" dirty="0" smtClean="0">
                <a:cs typeface="Calibri"/>
              </a:rPr>
              <a:t> </a:t>
            </a:r>
            <a:r>
              <a:rPr lang="ru-RU" sz="2000" b="1" dirty="0">
                <a:cs typeface="Calibri"/>
              </a:rPr>
              <a:t>у</a:t>
            </a:r>
            <a:r>
              <a:rPr lang="ru-RU" sz="2000" b="1" spc="-5" dirty="0">
                <a:cs typeface="Calibri"/>
              </a:rPr>
              <a:t> </a:t>
            </a:r>
            <a:r>
              <a:rPr lang="ru-RU" sz="2000" b="1" spc="-10" dirty="0">
                <a:cs typeface="Calibri"/>
              </a:rPr>
              <a:t>детей</a:t>
            </a:r>
            <a:r>
              <a:rPr lang="ru-RU" sz="2000" b="1" spc="-5" dirty="0">
                <a:cs typeface="Calibri"/>
              </a:rPr>
              <a:t> интерес</a:t>
            </a:r>
            <a:r>
              <a:rPr lang="ru-RU" sz="2000" b="1" spc="5" dirty="0">
                <a:cs typeface="Calibri"/>
              </a:rPr>
              <a:t> </a:t>
            </a:r>
            <a:r>
              <a:rPr lang="ru-RU" sz="2000" b="1" dirty="0" smtClean="0">
                <a:cs typeface="Calibri"/>
              </a:rPr>
              <a:t>к ручному труду, </a:t>
            </a:r>
            <a:r>
              <a:rPr lang="ru-RU" sz="2000" b="1" spc="-20" dirty="0" smtClean="0">
                <a:cs typeface="Calibri"/>
              </a:rPr>
              <a:t> </a:t>
            </a:r>
            <a:r>
              <a:rPr lang="ru-RU" sz="2000" b="1" spc="-15" dirty="0">
                <a:cs typeface="Calibri"/>
              </a:rPr>
              <a:t>моделированию</a:t>
            </a:r>
            <a:r>
              <a:rPr lang="ru-RU" sz="2000" b="1" dirty="0">
                <a:cs typeface="Calibri"/>
              </a:rPr>
              <a:t> </a:t>
            </a:r>
            <a:r>
              <a:rPr lang="ru-RU" sz="2000" b="1" dirty="0" smtClean="0">
                <a:cs typeface="Calibri"/>
              </a:rPr>
              <a:t>и</a:t>
            </a:r>
            <a:r>
              <a:rPr lang="ru-RU" sz="2000" dirty="0" smtClean="0">
                <a:cs typeface="Calibri"/>
              </a:rPr>
              <a:t> </a:t>
            </a:r>
            <a:r>
              <a:rPr lang="ru-RU" sz="2000" b="1" spc="-10" dirty="0" smtClean="0">
                <a:cs typeface="Calibri"/>
              </a:rPr>
              <a:t>конструированию</a:t>
            </a:r>
            <a:r>
              <a:rPr lang="ru-RU" sz="2000" b="1" spc="-10" dirty="0">
                <a:cs typeface="Calibri"/>
              </a:rPr>
              <a:t>, стимулировать </a:t>
            </a:r>
            <a:r>
              <a:rPr lang="ru-RU" sz="2000" b="1" spc="-15" dirty="0">
                <a:cs typeface="Calibri"/>
              </a:rPr>
              <a:t>детское </a:t>
            </a:r>
            <a:r>
              <a:rPr lang="ru-RU" sz="2000" b="1" spc="-10" dirty="0">
                <a:cs typeface="Calibri"/>
              </a:rPr>
              <a:t>техническое </a:t>
            </a:r>
            <a:r>
              <a:rPr lang="ru-RU" sz="2000" b="1" spc="-530" dirty="0">
                <a:cs typeface="Calibri"/>
              </a:rPr>
              <a:t> </a:t>
            </a:r>
            <a:r>
              <a:rPr lang="ru-RU" sz="2000" b="1" spc="-5" dirty="0" smtClean="0">
                <a:cs typeface="Calibri"/>
              </a:rPr>
              <a:t>творчество использование конструктора ЛЕГО для постройки кормушек для парка «Таганай;                            </a:t>
            </a:r>
            <a:r>
              <a:rPr lang="ru-RU" sz="2400" b="1" i="1" spc="-5" dirty="0" smtClean="0">
                <a:cs typeface="Calibri"/>
              </a:rPr>
              <a:t>Воспитательные: </a:t>
            </a:r>
            <a:r>
              <a:rPr lang="ru-RU" sz="2000" b="1" i="1" spc="-5" dirty="0" smtClean="0">
                <a:cs typeface="Calibri"/>
              </a:rPr>
              <a:t>1. Воспитывать заботливое и бережное отношение к природе родного края.</a:t>
            </a:r>
            <a:endParaRPr lang="ru-RU" sz="2000" i="1" dirty="0" smtClean="0">
              <a:cs typeface="Calibri"/>
            </a:endParaRPr>
          </a:p>
          <a:p>
            <a:pPr marL="610235" indent="-304165" algn="just">
              <a:lnSpc>
                <a:spcPct val="100000"/>
              </a:lnSpc>
              <a:buAutoNum type="arabicPeriod" startAt="4"/>
              <a:tabLst>
                <a:tab pos="610870" algn="l"/>
              </a:tabLst>
            </a:pPr>
            <a:endParaRPr lang="ru-RU" sz="2000" b="1" spc="-5" dirty="0">
              <a:latin typeface="Calibri"/>
              <a:cs typeface="Calibri"/>
            </a:endParaRPr>
          </a:p>
          <a:p>
            <a:pPr marL="610235" indent="-304165" algn="just">
              <a:lnSpc>
                <a:spcPct val="100000"/>
              </a:lnSpc>
              <a:buAutoNum type="arabicPeriod" startAt="4"/>
              <a:tabLst>
                <a:tab pos="610870" algn="l"/>
              </a:tabLst>
            </a:pPr>
            <a:endParaRPr lang="ru-RU" sz="2000" b="1" spc="-5" dirty="0" smtClean="0">
              <a:latin typeface="Calibri"/>
              <a:cs typeface="Calibri"/>
            </a:endParaRPr>
          </a:p>
          <a:p>
            <a:pPr marL="610235" indent="-304165" algn="just">
              <a:lnSpc>
                <a:spcPct val="100000"/>
              </a:lnSpc>
              <a:buAutoNum type="arabicPeriod" startAt="4"/>
              <a:tabLst>
                <a:tab pos="610870" algn="l"/>
              </a:tabLst>
            </a:pPr>
            <a:endParaRPr lang="ru-RU" sz="2000" b="1" spc="-5" dirty="0">
              <a:latin typeface="Calibri"/>
              <a:cs typeface="Calibri"/>
            </a:endParaRPr>
          </a:p>
          <a:p>
            <a:pPr marL="610235" indent="-304165" algn="just">
              <a:lnSpc>
                <a:spcPct val="100000"/>
              </a:lnSpc>
              <a:buAutoNum type="arabicPeriod" startAt="4"/>
              <a:tabLst>
                <a:tab pos="610870" algn="l"/>
              </a:tabLst>
            </a:pPr>
            <a:endParaRPr sz="2000" dirty="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5999" cy="6857998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1371600" y="1135125"/>
            <a:ext cx="7315200" cy="505971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800" b="1" spc="-5" dirty="0">
                <a:solidFill>
                  <a:srgbClr val="6F2F9F"/>
                </a:solidFill>
                <a:latin typeface="Calibri"/>
                <a:cs typeface="Calibri"/>
              </a:rPr>
              <a:t>Актуальность</a:t>
            </a:r>
            <a:r>
              <a:rPr sz="2800" b="1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6F2F9F"/>
                </a:solidFill>
                <a:latin typeface="Calibri"/>
                <a:cs typeface="Calibri"/>
              </a:rPr>
              <a:t>проекта</a:t>
            </a:r>
            <a:r>
              <a:rPr sz="2800" b="1" spc="-10" dirty="0" smtClean="0">
                <a:solidFill>
                  <a:srgbClr val="6F2F9F"/>
                </a:solidFill>
                <a:latin typeface="Calibri"/>
                <a:cs typeface="Calibri"/>
              </a:rPr>
              <a:t>.</a:t>
            </a:r>
            <a:endParaRPr lang="ru-RU" sz="2800" b="1" spc="-10" dirty="0" smtClean="0">
              <a:solidFill>
                <a:srgbClr val="6F2F9F"/>
              </a:solidFill>
              <a:latin typeface="Calibri"/>
              <a:cs typeface="Calibri"/>
            </a:endParaRPr>
          </a:p>
          <a:p>
            <a:r>
              <a:rPr lang="ru-RU" sz="2000" b="1" dirty="0"/>
              <a:t>Каждый человек должен помнить свою малую Родину, она дает человеку гораздо больше, чем он в состоянии осознать, а впечатления о родной природе, полученные в детстве оставляют неизгладимый след в душе ребенка, а иногда определяет интересы и симпатии человека на всю жизнь. </a:t>
            </a:r>
          </a:p>
          <a:p>
            <a:r>
              <a:rPr lang="ru-RU" sz="2000" b="1" dirty="0"/>
              <a:t>Проблема состоит в том, что, живя в таком удивительном месте, наши дети, к сожалению, мало знают о природе Южного Урала.  Поэтому данный проект позволяет в доступной форме дать детям начальные знания о природе родного края через знакомства с Национальным парком Таганай.</a:t>
            </a:r>
          </a:p>
          <a:p>
            <a:r>
              <a:rPr lang="ru-RU" sz="2000" b="1" dirty="0"/>
              <a:t>Также данный проект актуален тем, что раскрывает для дошкольника мир </a:t>
            </a:r>
          </a:p>
          <a:p>
            <a:r>
              <a:rPr lang="ru-RU" sz="2000" b="1" dirty="0"/>
              <a:t>техники. LEGO-конструирование больше, чем другие виды деятельности, подготавливает почву для развития технических способностей детей.             </a:t>
            </a:r>
            <a:r>
              <a:rPr lang="ru-RU" sz="2000" dirty="0"/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5999" cy="6857998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375405" y="414909"/>
            <a:ext cx="401891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5" dirty="0"/>
              <a:t>Предварительная</a:t>
            </a:r>
            <a:r>
              <a:rPr spc="5" dirty="0"/>
              <a:t> </a:t>
            </a:r>
            <a:r>
              <a:rPr spc="-5" dirty="0"/>
              <a:t>работа: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828800" y="1143000"/>
            <a:ext cx="7086600" cy="29674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44880" marR="936625" algn="ctr">
              <a:lnSpc>
                <a:spcPct val="100000"/>
              </a:lnSpc>
              <a:spcBef>
                <a:spcPts val="100"/>
              </a:spcBef>
            </a:pPr>
            <a:r>
              <a:rPr sz="2400" b="1" spc="-20" dirty="0">
                <a:latin typeface="Calibri"/>
                <a:cs typeface="Calibri"/>
              </a:rPr>
              <a:t>«Урал </a:t>
            </a:r>
            <a:r>
              <a:rPr sz="2400" b="1" dirty="0">
                <a:latin typeface="Calibri"/>
                <a:cs typeface="Calibri"/>
              </a:rPr>
              <a:t>– </a:t>
            </a:r>
            <a:r>
              <a:rPr sz="2400" b="1" spc="-5" dirty="0">
                <a:latin typeface="Calibri"/>
                <a:cs typeface="Calibri"/>
              </a:rPr>
              <a:t>наш </a:t>
            </a:r>
            <a:r>
              <a:rPr sz="2400" b="1" dirty="0">
                <a:latin typeface="Calibri"/>
                <a:cs typeface="Calibri"/>
              </a:rPr>
              <a:t>край» - </a:t>
            </a:r>
            <a:r>
              <a:rPr sz="2400" b="1" spc="-10" dirty="0">
                <a:latin typeface="Calibri"/>
                <a:cs typeface="Calibri"/>
              </a:rPr>
              <a:t>рассказы </a:t>
            </a:r>
            <a:r>
              <a:rPr sz="2400" b="1" spc="-15" dirty="0">
                <a:latin typeface="Calibri"/>
                <a:cs typeface="Calibri"/>
              </a:rPr>
              <a:t>педагогов </a:t>
            </a:r>
            <a:r>
              <a:rPr sz="2400" b="1" spc="-53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о</a:t>
            </a:r>
            <a:r>
              <a:rPr sz="2400" b="1" spc="-15" dirty="0">
                <a:latin typeface="Calibri"/>
                <a:cs typeface="Calibri"/>
              </a:rPr>
              <a:t> родном</a:t>
            </a:r>
            <a:r>
              <a:rPr sz="2400" b="1" spc="-10" dirty="0">
                <a:latin typeface="Calibri"/>
                <a:cs typeface="Calibri"/>
              </a:rPr>
              <a:t> </a:t>
            </a:r>
            <a:r>
              <a:rPr sz="2400" b="1" dirty="0" smtClean="0">
                <a:latin typeface="Calibri"/>
                <a:cs typeface="Calibri"/>
              </a:rPr>
              <a:t>крае.</a:t>
            </a:r>
            <a:endParaRPr sz="2400" dirty="0" smtClean="0">
              <a:latin typeface="Calibri"/>
              <a:cs typeface="Calibri"/>
            </a:endParaRPr>
          </a:p>
          <a:p>
            <a:pPr marL="873760" marR="864869" algn="ctr">
              <a:lnSpc>
                <a:spcPct val="100000"/>
              </a:lnSpc>
            </a:pPr>
            <a:r>
              <a:rPr sz="2400" b="1" spc="-5" dirty="0" smtClean="0">
                <a:latin typeface="Calibri"/>
                <a:cs typeface="Calibri"/>
              </a:rPr>
              <a:t>Познакомить </a:t>
            </a:r>
            <a:r>
              <a:rPr sz="2400" b="1" dirty="0" smtClean="0">
                <a:latin typeface="Calibri"/>
                <a:cs typeface="Calibri"/>
              </a:rPr>
              <a:t>с </a:t>
            </a:r>
            <a:r>
              <a:rPr sz="2400" b="1" spc="-5" dirty="0" smtClean="0">
                <a:latin typeface="Calibri"/>
                <a:cs typeface="Calibri"/>
              </a:rPr>
              <a:t>национальным </a:t>
            </a:r>
            <a:r>
              <a:rPr sz="2400" b="1" spc="-10" dirty="0" smtClean="0">
                <a:latin typeface="Calibri"/>
                <a:cs typeface="Calibri"/>
              </a:rPr>
              <a:t>парк</a:t>
            </a:r>
            <a:r>
              <a:rPr lang="ru-RU" sz="2400" b="1" spc="-10" dirty="0" smtClean="0">
                <a:latin typeface="Calibri"/>
                <a:cs typeface="Calibri"/>
              </a:rPr>
              <a:t>ом</a:t>
            </a:r>
            <a:r>
              <a:rPr sz="2400" b="1" spc="-10" dirty="0" smtClean="0">
                <a:latin typeface="Calibri"/>
                <a:cs typeface="Calibri"/>
              </a:rPr>
              <a:t> </a:t>
            </a:r>
            <a:r>
              <a:rPr sz="2400" b="1" spc="-530" dirty="0" smtClean="0">
                <a:latin typeface="Calibri"/>
                <a:cs typeface="Calibri"/>
              </a:rPr>
              <a:t> </a:t>
            </a:r>
            <a:r>
              <a:rPr sz="2400" b="1" spc="-5" dirty="0" smtClean="0">
                <a:latin typeface="Calibri"/>
                <a:cs typeface="Calibri"/>
              </a:rPr>
              <a:t>Южного</a:t>
            </a:r>
            <a:r>
              <a:rPr sz="2400" b="1" spc="-30" dirty="0" smtClean="0">
                <a:latin typeface="Calibri"/>
                <a:cs typeface="Calibri"/>
              </a:rPr>
              <a:t> </a:t>
            </a:r>
            <a:r>
              <a:rPr sz="2400" b="1" spc="-15" dirty="0" smtClean="0">
                <a:latin typeface="Calibri"/>
                <a:cs typeface="Calibri"/>
              </a:rPr>
              <a:t>Урала</a:t>
            </a:r>
            <a:r>
              <a:rPr lang="ru-RU" sz="2400" b="1" spc="-15" dirty="0" smtClean="0">
                <a:latin typeface="Calibri"/>
                <a:cs typeface="Calibri"/>
              </a:rPr>
              <a:t> «</a:t>
            </a:r>
            <a:r>
              <a:rPr lang="ru-RU" sz="2400" b="1" spc="-15" dirty="0" err="1" smtClean="0">
                <a:latin typeface="Calibri"/>
                <a:cs typeface="Calibri"/>
              </a:rPr>
              <a:t>Таганай</a:t>
            </a:r>
            <a:r>
              <a:rPr lang="ru-RU" sz="2400" b="1" spc="-15" dirty="0" smtClean="0">
                <a:latin typeface="Calibri"/>
                <a:cs typeface="Calibri"/>
              </a:rPr>
              <a:t>» через  фотографии , картины, рисунки</a:t>
            </a:r>
            <a:r>
              <a:rPr sz="2400" b="1" spc="-15" dirty="0" smtClean="0">
                <a:latin typeface="Calibri"/>
                <a:cs typeface="Calibri"/>
              </a:rPr>
              <a:t>.</a:t>
            </a:r>
            <a:endParaRPr sz="2400" dirty="0" smtClean="0">
              <a:latin typeface="Calibri"/>
              <a:cs typeface="Calibri"/>
            </a:endParaRPr>
          </a:p>
          <a:p>
            <a:pPr marL="12065" marR="5080" algn="ctr">
              <a:lnSpc>
                <a:spcPct val="100000"/>
              </a:lnSpc>
              <a:spcBef>
                <a:spcPts val="5"/>
              </a:spcBef>
            </a:pPr>
            <a:r>
              <a:rPr lang="ru-RU" sz="2400" b="1" spc="-5" dirty="0" smtClean="0">
                <a:latin typeface="Calibri"/>
                <a:cs typeface="Calibri"/>
              </a:rPr>
              <a:t>По</a:t>
            </a:r>
            <a:r>
              <a:rPr sz="2400" b="1" spc="-5" dirty="0" smtClean="0">
                <a:latin typeface="Calibri"/>
                <a:cs typeface="Calibri"/>
              </a:rPr>
              <a:t>накомить</a:t>
            </a:r>
            <a:r>
              <a:rPr lang="ru-RU" sz="2400" b="1" spc="-5" dirty="0" smtClean="0">
                <a:latin typeface="Calibri"/>
                <a:cs typeface="Calibri"/>
              </a:rPr>
              <a:t> с легендами, рассказами, стихами, песнями о Таганае.      </a:t>
            </a:r>
          </a:p>
          <a:p>
            <a:pPr marL="12065" marR="5080" algn="ctr">
              <a:lnSpc>
                <a:spcPct val="100000"/>
              </a:lnSpc>
              <a:spcBef>
                <a:spcPts val="5"/>
              </a:spcBef>
            </a:pPr>
            <a:endParaRPr sz="2400" dirty="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288667" y="3861003"/>
            <a:ext cx="5904610" cy="28014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5999" cy="6857997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698191" y="3957286"/>
            <a:ext cx="2292180" cy="2873248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894201" y="486917"/>
            <a:ext cx="324104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Материал</a:t>
            </a:r>
            <a:r>
              <a:rPr spc="-15" dirty="0"/>
              <a:t> </a:t>
            </a:r>
            <a:r>
              <a:rPr spc="-5" dirty="0"/>
              <a:t>к</a:t>
            </a:r>
            <a:r>
              <a:rPr spc="-35" dirty="0"/>
              <a:t> </a:t>
            </a:r>
            <a:r>
              <a:rPr spc="-10" dirty="0"/>
              <a:t>проекту: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90018" y="916940"/>
            <a:ext cx="7177782" cy="259814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74700">
              <a:lnSpc>
                <a:spcPct val="100000"/>
              </a:lnSpc>
              <a:spcBef>
                <a:spcPts val="100"/>
              </a:spcBef>
            </a:pPr>
            <a:r>
              <a:rPr sz="2400" b="1" dirty="0" smtClean="0">
                <a:latin typeface="Calibri"/>
                <a:cs typeface="Calibri"/>
              </a:rPr>
              <a:t>Книги:</a:t>
            </a:r>
            <a:r>
              <a:rPr sz="2400" b="1" spc="-20" dirty="0" smtClean="0">
                <a:latin typeface="Calibri"/>
                <a:cs typeface="Calibri"/>
              </a:rPr>
              <a:t> </a:t>
            </a:r>
            <a:r>
              <a:rPr sz="2400" b="1" spc="-5" dirty="0" smtClean="0">
                <a:latin typeface="Calibri"/>
                <a:cs typeface="Calibri"/>
              </a:rPr>
              <a:t>«Легенды</a:t>
            </a:r>
            <a:r>
              <a:rPr sz="2400" b="1" spc="-25" dirty="0" smtClean="0">
                <a:latin typeface="Calibri"/>
                <a:cs typeface="Calibri"/>
              </a:rPr>
              <a:t> </a:t>
            </a:r>
            <a:r>
              <a:rPr sz="2400" b="1" dirty="0" smtClean="0">
                <a:latin typeface="Calibri"/>
                <a:cs typeface="Calibri"/>
              </a:rPr>
              <a:t>и</a:t>
            </a:r>
            <a:r>
              <a:rPr sz="2400" b="1" spc="-10" dirty="0" smtClean="0">
                <a:latin typeface="Calibri"/>
                <a:cs typeface="Calibri"/>
              </a:rPr>
              <a:t> </a:t>
            </a:r>
            <a:r>
              <a:rPr sz="2400" b="1" spc="-5" dirty="0" smtClean="0">
                <a:latin typeface="Calibri"/>
                <a:cs typeface="Calibri"/>
              </a:rPr>
              <a:t>были </a:t>
            </a:r>
            <a:r>
              <a:rPr sz="2400" b="1" spc="-20" dirty="0" smtClean="0">
                <a:latin typeface="Calibri"/>
                <a:cs typeface="Calibri"/>
              </a:rPr>
              <a:t>Таганая»,</a:t>
            </a:r>
            <a:endParaRPr sz="2400" dirty="0" smtClean="0">
              <a:latin typeface="Calibri"/>
              <a:cs typeface="Calibri"/>
            </a:endParaRPr>
          </a:p>
          <a:p>
            <a:pPr marL="856615">
              <a:lnSpc>
                <a:spcPct val="100000"/>
              </a:lnSpc>
            </a:pPr>
            <a:r>
              <a:rPr sz="2400" b="1" spc="-20" dirty="0" smtClean="0">
                <a:latin typeface="Calibri"/>
                <a:cs typeface="Calibri"/>
              </a:rPr>
              <a:t>«Таганай-гора</a:t>
            </a:r>
            <a:r>
              <a:rPr sz="2400" b="1" spc="-10" dirty="0" smtClean="0">
                <a:latin typeface="Calibri"/>
                <a:cs typeface="Calibri"/>
              </a:rPr>
              <a:t> </a:t>
            </a:r>
            <a:r>
              <a:rPr sz="2400" b="1" spc="-20" dirty="0" smtClean="0">
                <a:latin typeface="Calibri"/>
                <a:cs typeface="Calibri"/>
              </a:rPr>
              <a:t>молодого</a:t>
            </a:r>
            <a:r>
              <a:rPr sz="2400" b="1" spc="-40" dirty="0" smtClean="0">
                <a:latin typeface="Calibri"/>
                <a:cs typeface="Calibri"/>
              </a:rPr>
              <a:t> </a:t>
            </a:r>
            <a:r>
              <a:rPr sz="2400" b="1" dirty="0" smtClean="0">
                <a:latin typeface="Calibri"/>
                <a:cs typeface="Calibri"/>
              </a:rPr>
              <a:t>месяца»</a:t>
            </a:r>
            <a:endParaRPr sz="2400" dirty="0" smtClean="0">
              <a:latin typeface="Calibri"/>
              <a:cs typeface="Calibri"/>
            </a:endParaRPr>
          </a:p>
          <a:p>
            <a:pPr marL="2649220" marR="5080" indent="-2637155">
              <a:lnSpc>
                <a:spcPct val="100000"/>
              </a:lnSpc>
              <a:tabLst>
                <a:tab pos="4091940" algn="l"/>
              </a:tabLst>
            </a:pPr>
            <a:r>
              <a:rPr sz="2400" b="1" spc="-5" dirty="0" smtClean="0">
                <a:latin typeface="Calibri"/>
                <a:cs typeface="Calibri"/>
              </a:rPr>
              <a:t>С</a:t>
            </a:r>
            <a:r>
              <a:rPr sz="2400" b="1" spc="-35" dirty="0" smtClean="0">
                <a:latin typeface="Calibri"/>
                <a:cs typeface="Calibri"/>
              </a:rPr>
              <a:t>х</a:t>
            </a:r>
            <a:r>
              <a:rPr sz="2400" b="1" spc="-10" dirty="0" smtClean="0">
                <a:latin typeface="Calibri"/>
                <a:cs typeface="Calibri"/>
              </a:rPr>
              <a:t>е</a:t>
            </a:r>
            <a:r>
              <a:rPr sz="2400" b="1" spc="-5" dirty="0" smtClean="0">
                <a:latin typeface="Calibri"/>
                <a:cs typeface="Calibri"/>
              </a:rPr>
              <a:t>м</a:t>
            </a:r>
            <a:r>
              <a:rPr sz="2400" b="1" dirty="0" smtClean="0">
                <a:latin typeface="Calibri"/>
                <a:cs typeface="Calibri"/>
              </a:rPr>
              <a:t>ы</a:t>
            </a:r>
            <a:r>
              <a:rPr sz="2400" b="1" spc="-15" dirty="0" smtClean="0">
                <a:latin typeface="Calibri"/>
                <a:cs typeface="Calibri"/>
              </a:rPr>
              <a:t> </a:t>
            </a:r>
            <a:r>
              <a:rPr sz="2400" b="1" dirty="0" smtClean="0">
                <a:latin typeface="Calibri"/>
                <a:cs typeface="Calibri"/>
              </a:rPr>
              <a:t>ле</a:t>
            </a:r>
            <a:r>
              <a:rPr sz="2400" b="1" spc="-25" dirty="0" smtClean="0">
                <a:latin typeface="Calibri"/>
                <a:cs typeface="Calibri"/>
              </a:rPr>
              <a:t>г</a:t>
            </a:r>
            <a:r>
              <a:rPr sz="2400" b="1" spc="5" dirty="0" smtClean="0">
                <a:latin typeface="Calibri"/>
                <a:cs typeface="Calibri"/>
              </a:rPr>
              <a:t>о</a:t>
            </a:r>
            <a:r>
              <a:rPr sz="2400" b="1" spc="-5" dirty="0" smtClean="0">
                <a:latin typeface="Calibri"/>
                <a:cs typeface="Calibri"/>
              </a:rPr>
              <a:t>-</a:t>
            </a:r>
            <a:r>
              <a:rPr sz="2400" b="1" spc="-40" dirty="0" smtClean="0">
                <a:latin typeface="Calibri"/>
                <a:cs typeface="Calibri"/>
              </a:rPr>
              <a:t>к</a:t>
            </a:r>
            <a:r>
              <a:rPr sz="2400" b="1" dirty="0" smtClean="0">
                <a:latin typeface="Calibri"/>
                <a:cs typeface="Calibri"/>
              </a:rPr>
              <a:t>он</a:t>
            </a:r>
            <a:r>
              <a:rPr sz="2400" b="1" spc="5" dirty="0" smtClean="0">
                <a:latin typeface="Calibri"/>
                <a:cs typeface="Calibri"/>
              </a:rPr>
              <a:t>с</a:t>
            </a:r>
            <a:r>
              <a:rPr sz="2400" b="1" dirty="0" smtClean="0">
                <a:latin typeface="Calibri"/>
                <a:cs typeface="Calibri"/>
              </a:rPr>
              <a:t>т</a:t>
            </a:r>
            <a:r>
              <a:rPr sz="2400" b="1" spc="-30" dirty="0" smtClean="0">
                <a:latin typeface="Calibri"/>
                <a:cs typeface="Calibri"/>
              </a:rPr>
              <a:t>р</a:t>
            </a:r>
            <a:r>
              <a:rPr sz="2400" b="1" dirty="0" smtClean="0">
                <a:latin typeface="Calibri"/>
                <a:cs typeface="Calibri"/>
              </a:rPr>
              <a:t>уи</a:t>
            </a:r>
            <a:r>
              <a:rPr sz="2400" b="1" spc="-10" dirty="0" smtClean="0">
                <a:latin typeface="Calibri"/>
                <a:cs typeface="Calibri"/>
              </a:rPr>
              <a:t>р</a:t>
            </a:r>
            <a:r>
              <a:rPr sz="2400" b="1" dirty="0" smtClean="0">
                <a:latin typeface="Calibri"/>
                <a:cs typeface="Calibri"/>
              </a:rPr>
              <a:t>ов</a:t>
            </a:r>
            <a:r>
              <a:rPr sz="2400" b="1" spc="5" dirty="0" smtClean="0">
                <a:latin typeface="Calibri"/>
                <a:cs typeface="Calibri"/>
              </a:rPr>
              <a:t>а</a:t>
            </a:r>
            <a:r>
              <a:rPr sz="2400" b="1" spc="-5" dirty="0" smtClean="0">
                <a:latin typeface="Calibri"/>
                <a:cs typeface="Calibri"/>
              </a:rPr>
              <a:t>ни</a:t>
            </a:r>
            <a:r>
              <a:rPr sz="2400" b="1" dirty="0" smtClean="0">
                <a:latin typeface="Calibri"/>
                <a:cs typeface="Calibri"/>
              </a:rPr>
              <a:t>я	</a:t>
            </a:r>
            <a:r>
              <a:rPr sz="2400" b="1" spc="-5" dirty="0" smtClean="0">
                <a:latin typeface="Calibri"/>
                <a:cs typeface="Calibri"/>
              </a:rPr>
              <a:t>на</a:t>
            </a:r>
            <a:r>
              <a:rPr sz="2400" b="1" spc="-10" dirty="0" smtClean="0">
                <a:latin typeface="Calibri"/>
                <a:cs typeface="Calibri"/>
              </a:rPr>
              <a:t>ц</a:t>
            </a:r>
            <a:r>
              <a:rPr sz="2400" b="1" dirty="0" smtClean="0">
                <a:latin typeface="Calibri"/>
                <a:cs typeface="Calibri"/>
              </a:rPr>
              <a:t>ионально</a:t>
            </a:r>
            <a:r>
              <a:rPr sz="2400" b="1" spc="-20" dirty="0" smtClean="0">
                <a:latin typeface="Calibri"/>
                <a:cs typeface="Calibri"/>
              </a:rPr>
              <a:t>г</a:t>
            </a:r>
            <a:r>
              <a:rPr sz="2400" b="1" dirty="0" smtClean="0">
                <a:latin typeface="Calibri"/>
                <a:cs typeface="Calibri"/>
              </a:rPr>
              <a:t>о  </a:t>
            </a:r>
            <a:r>
              <a:rPr sz="2400" b="1" spc="-10" dirty="0" smtClean="0">
                <a:latin typeface="Calibri"/>
                <a:cs typeface="Calibri"/>
              </a:rPr>
              <a:t>парка.</a:t>
            </a:r>
            <a:endParaRPr lang="ru-RU" sz="2400" b="1" spc="-10" dirty="0" smtClean="0">
              <a:latin typeface="Calibri"/>
              <a:cs typeface="Calibri"/>
            </a:endParaRPr>
          </a:p>
          <a:p>
            <a:pPr marL="2649220" marR="5080" indent="-2637155">
              <a:lnSpc>
                <a:spcPct val="100000"/>
              </a:lnSpc>
              <a:tabLst>
                <a:tab pos="4091940" algn="l"/>
              </a:tabLst>
            </a:pPr>
            <a:r>
              <a:rPr lang="ru-RU" sz="2400" b="1" spc="-10" dirty="0" smtClean="0">
                <a:latin typeface="Calibri"/>
                <a:cs typeface="Calibri"/>
              </a:rPr>
              <a:t>Презентация «Национальный парк Таганай»</a:t>
            </a:r>
            <a:endParaRPr lang="ru-RU" sz="2400" b="1" spc="-5" dirty="0" smtClean="0">
              <a:cs typeface="Calibri"/>
            </a:endParaRPr>
          </a:p>
          <a:p>
            <a:pPr marL="2649220" marR="5080" indent="-2637155">
              <a:lnSpc>
                <a:spcPct val="100000"/>
              </a:lnSpc>
              <a:tabLst>
                <a:tab pos="4091940" algn="l"/>
              </a:tabLst>
            </a:pPr>
            <a:r>
              <a:rPr lang="ru-RU" sz="2400" b="1" spc="-5" dirty="0" smtClean="0">
                <a:latin typeface="Calibri"/>
                <a:cs typeface="Calibri"/>
              </a:rPr>
              <a:t>Фильм</a:t>
            </a:r>
            <a:r>
              <a:rPr lang="ru-RU" sz="2400" b="1" spc="-15" dirty="0" smtClean="0">
                <a:cs typeface="Calibri"/>
              </a:rPr>
              <a:t> «</a:t>
            </a:r>
            <a:r>
              <a:rPr lang="ru-RU" sz="2400" b="1" spc="-20" dirty="0" smtClean="0">
                <a:cs typeface="Calibri"/>
              </a:rPr>
              <a:t>Таганай</a:t>
            </a:r>
            <a:r>
              <a:rPr lang="ru-RU" sz="2400" b="1" spc="-15" dirty="0" smtClean="0">
                <a:cs typeface="Calibri"/>
              </a:rPr>
              <a:t>-чистый</a:t>
            </a:r>
            <a:r>
              <a:rPr lang="ru-RU" sz="2400" b="1" spc="5" dirty="0" smtClean="0">
                <a:cs typeface="Calibri"/>
              </a:rPr>
              <a:t> </a:t>
            </a:r>
            <a:r>
              <a:rPr lang="ru-RU" sz="2400" b="1" spc="-5" dirty="0" smtClean="0">
                <a:cs typeface="Calibri"/>
              </a:rPr>
              <a:t>край».</a:t>
            </a:r>
          </a:p>
          <a:p>
            <a:pPr marL="2649220" marR="5080" indent="-2637155">
              <a:lnSpc>
                <a:spcPct val="100000"/>
              </a:lnSpc>
              <a:tabLst>
                <a:tab pos="4091940" algn="l"/>
              </a:tabLst>
            </a:pPr>
            <a:r>
              <a:rPr lang="ru-RU" sz="2400" b="1" spc="-5" dirty="0" smtClean="0">
                <a:cs typeface="Calibri"/>
              </a:rPr>
              <a:t>Картотека </a:t>
            </a:r>
            <a:r>
              <a:rPr lang="ru-RU" sz="2400" b="1" dirty="0" smtClean="0"/>
              <a:t>фотоматериалов</a:t>
            </a:r>
            <a:r>
              <a:rPr lang="ru-RU" sz="2400" b="1" dirty="0" smtClean="0"/>
              <a:t>.</a:t>
            </a:r>
          </a:p>
          <a:p>
            <a:pPr marL="2649220" marR="5080" indent="-2637155">
              <a:lnSpc>
                <a:spcPct val="100000"/>
              </a:lnSpc>
              <a:tabLst>
                <a:tab pos="4091940" algn="l"/>
              </a:tabLst>
            </a:pPr>
            <a:r>
              <a:rPr lang="ru-RU" sz="2400" b="1" dirty="0" smtClean="0"/>
              <a:t>Конструктор ЛЕГО</a:t>
            </a:r>
            <a:endParaRPr lang="ru-RU" sz="2400" b="1" dirty="0" smtClean="0"/>
          </a:p>
        </p:txBody>
      </p:sp>
      <p:grpSp>
        <p:nvGrpSpPr>
          <p:cNvPr id="6" name="object 6"/>
          <p:cNvGrpSpPr/>
          <p:nvPr/>
        </p:nvGrpSpPr>
        <p:grpSpPr>
          <a:xfrm>
            <a:off x="301024" y="4149593"/>
            <a:ext cx="4922906" cy="2900717"/>
            <a:chOff x="363176" y="3920442"/>
            <a:chExt cx="4804833" cy="2818127"/>
          </a:xfrm>
        </p:grpSpPr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63176" y="3920442"/>
              <a:ext cx="1872233" cy="281812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447542" y="4226422"/>
              <a:ext cx="2720467" cy="2356866"/>
            </a:xfrm>
            <a:prstGeom prst="rect">
              <a:avLst/>
            </a:prstGeom>
          </p:spPr>
        </p:pic>
      </p:grpSp>
      <p:pic>
        <p:nvPicPr>
          <p:cNvPr id="10" name="object 1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675499" y="3336868"/>
            <a:ext cx="1022692" cy="1143002"/>
          </a:xfrm>
          <a:prstGeom prst="rect">
            <a:avLst/>
          </a:prstGeom>
        </p:spPr>
      </p:pic>
      <p:grpSp>
        <p:nvGrpSpPr>
          <p:cNvPr id="11" name="object 11"/>
          <p:cNvGrpSpPr/>
          <p:nvPr/>
        </p:nvGrpSpPr>
        <p:grpSpPr>
          <a:xfrm>
            <a:off x="6136660" y="2156386"/>
            <a:ext cx="3676545" cy="4797168"/>
            <a:chOff x="6189916" y="2060829"/>
            <a:chExt cx="3676545" cy="4797168"/>
          </a:xfrm>
        </p:grpSpPr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473315" y="2060829"/>
              <a:ext cx="2393146" cy="3139186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189916" y="3423860"/>
              <a:ext cx="1387729" cy="1278078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587613" y="5335925"/>
              <a:ext cx="1049654" cy="1522072"/>
            </a:xfrm>
            <a:prstGeom prst="rect">
              <a:avLst/>
            </a:prstGeom>
          </p:spPr>
        </p:pic>
      </p:grpSp>
      <p:pic>
        <p:nvPicPr>
          <p:cNvPr id="19" name="object 8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-520002" y="2316742"/>
            <a:ext cx="4023208" cy="2892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-92456" y="-197916"/>
            <a:ext cx="9905999" cy="6857998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187445" y="702944"/>
            <a:ext cx="4269994" cy="130484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Мероприятия</a:t>
            </a:r>
            <a:r>
              <a:rPr spc="5" dirty="0"/>
              <a:t> </a:t>
            </a:r>
            <a:r>
              <a:rPr spc="-5" dirty="0"/>
              <a:t>по</a:t>
            </a:r>
            <a:r>
              <a:rPr spc="-20" dirty="0"/>
              <a:t> </a:t>
            </a:r>
            <a:r>
              <a:rPr spc="-10" dirty="0" smtClean="0"/>
              <a:t>проекту</a:t>
            </a:r>
            <a:r>
              <a:rPr lang="ru-RU" b="0" spc="-10" dirty="0"/>
              <a:t>.</a:t>
            </a:r>
            <a:r>
              <a:rPr lang="ru-RU" b="0" spc="-10" dirty="0" smtClean="0">
                <a:latin typeface="Calibri"/>
                <a:cs typeface="Calibri"/>
              </a:rPr>
              <a:t/>
            </a:r>
            <a:br>
              <a:rPr lang="ru-RU" b="0" spc="-10" dirty="0" smtClean="0">
                <a:latin typeface="Calibri"/>
                <a:cs typeface="Calibri"/>
              </a:rPr>
            </a:br>
            <a:r>
              <a:rPr lang="ru-RU" b="0" spc="-10" dirty="0" smtClean="0">
                <a:latin typeface="Calibri"/>
                <a:cs typeface="Calibri"/>
              </a:rPr>
              <a:t>Подготовительный этап:</a:t>
            </a:r>
            <a:br>
              <a:rPr lang="ru-RU" b="0" spc="-10" dirty="0" smtClean="0">
                <a:latin typeface="Calibri"/>
                <a:cs typeface="Calibri"/>
              </a:rPr>
            </a:br>
            <a:endParaRPr b="0" spc="-10" dirty="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600200" y="1676400"/>
            <a:ext cx="7772400" cy="185948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47040" indent="-447675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447675" algn="l"/>
              </a:tabLst>
            </a:pPr>
            <a:r>
              <a:rPr sz="2400" b="1" spc="-5" dirty="0" smtClean="0">
                <a:latin typeface="Calibri"/>
                <a:cs typeface="Calibri"/>
              </a:rPr>
              <a:t>Ознакомление</a:t>
            </a:r>
            <a:r>
              <a:rPr sz="2400" b="1" spc="-10" dirty="0" smtClean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с</a:t>
            </a:r>
            <a:r>
              <a:rPr sz="2400" b="1" spc="-30" dirty="0">
                <a:latin typeface="Calibri"/>
                <a:cs typeface="Calibri"/>
              </a:rPr>
              <a:t> </a:t>
            </a:r>
            <a:r>
              <a:rPr lang="ru-RU" sz="2400" b="1" spc="-30" dirty="0" smtClean="0">
                <a:latin typeface="Calibri"/>
                <a:cs typeface="Calibri"/>
              </a:rPr>
              <a:t> растительным, </a:t>
            </a:r>
            <a:r>
              <a:rPr sz="2400" b="1" spc="-5" dirty="0" smtClean="0">
                <a:latin typeface="Calibri"/>
                <a:cs typeface="Calibri"/>
              </a:rPr>
              <a:t>животным</a:t>
            </a:r>
            <a:r>
              <a:rPr sz="2400" b="1" spc="-20" dirty="0" smtClean="0">
                <a:latin typeface="Calibri"/>
                <a:cs typeface="Calibri"/>
              </a:rPr>
              <a:t> </a:t>
            </a:r>
            <a:r>
              <a:rPr sz="2400" b="1" spc="-5" dirty="0" smtClean="0">
                <a:latin typeface="Calibri"/>
                <a:cs typeface="Calibri"/>
              </a:rPr>
              <a:t>миром</a:t>
            </a:r>
            <a:r>
              <a:rPr lang="ru-RU" sz="2400" dirty="0">
                <a:latin typeface="Calibri"/>
                <a:cs typeface="Calibri"/>
              </a:rPr>
              <a:t> </a:t>
            </a:r>
            <a:r>
              <a:rPr sz="2400" b="1" spc="-25" dirty="0" smtClean="0">
                <a:latin typeface="Calibri"/>
                <a:cs typeface="Calibri"/>
              </a:rPr>
              <a:t>Таганая</a:t>
            </a:r>
            <a:r>
              <a:rPr sz="2400" b="1" spc="-25" dirty="0">
                <a:latin typeface="Calibri"/>
                <a:cs typeface="Calibri"/>
              </a:rPr>
              <a:t>.</a:t>
            </a:r>
            <a:endParaRPr sz="2400" dirty="0">
              <a:latin typeface="Calibri"/>
              <a:cs typeface="Calibri"/>
            </a:endParaRPr>
          </a:p>
          <a:p>
            <a:pPr marL="12700" marR="5080" indent="50165">
              <a:lnSpc>
                <a:spcPct val="100000"/>
              </a:lnSpc>
              <a:buAutoNum type="arabicPeriod" startAt="2"/>
              <a:tabLst>
                <a:tab pos="367030" algn="l"/>
              </a:tabLst>
            </a:pPr>
            <a:r>
              <a:rPr sz="2400" b="1" spc="-5" dirty="0" smtClean="0">
                <a:latin typeface="Calibri"/>
                <a:cs typeface="Calibri"/>
              </a:rPr>
              <a:t>Конспект </a:t>
            </a:r>
            <a:r>
              <a:rPr sz="2400" b="1" spc="-10" dirty="0">
                <a:latin typeface="Calibri"/>
                <a:cs typeface="Calibri"/>
              </a:rPr>
              <a:t>беседы </a:t>
            </a:r>
            <a:r>
              <a:rPr sz="2400" b="1" spc="-5" dirty="0">
                <a:latin typeface="Calibri"/>
                <a:cs typeface="Calibri"/>
              </a:rPr>
              <a:t>для </a:t>
            </a:r>
            <a:r>
              <a:rPr sz="2400" b="1" spc="-10" dirty="0">
                <a:latin typeface="Calibri"/>
                <a:cs typeface="Calibri"/>
              </a:rPr>
              <a:t>детей </a:t>
            </a:r>
            <a:r>
              <a:rPr lang="ru-RU" sz="2400" b="1" spc="-10" dirty="0" smtClean="0">
                <a:latin typeface="Calibri"/>
                <a:cs typeface="Calibri"/>
              </a:rPr>
              <a:t>подготовительной к школе группе </a:t>
            </a:r>
            <a:r>
              <a:rPr sz="2400" b="1" spc="-5" dirty="0" smtClean="0">
                <a:latin typeface="Calibri"/>
                <a:cs typeface="Calibri"/>
              </a:rPr>
              <a:t>«Национальные</a:t>
            </a:r>
            <a:r>
              <a:rPr sz="2400" b="1" dirty="0" smtClean="0">
                <a:latin typeface="Calibri"/>
                <a:cs typeface="Calibri"/>
              </a:rPr>
              <a:t> </a:t>
            </a:r>
            <a:r>
              <a:rPr sz="2400" b="1" spc="-5" dirty="0">
                <a:latin typeface="Calibri"/>
                <a:cs typeface="Calibri"/>
              </a:rPr>
              <a:t>парки</a:t>
            </a:r>
            <a:r>
              <a:rPr sz="2400" b="1" spc="-10" dirty="0">
                <a:latin typeface="Calibri"/>
                <a:cs typeface="Calibri"/>
              </a:rPr>
              <a:t> </a:t>
            </a:r>
            <a:r>
              <a:rPr sz="2400" b="1" spc="-5" dirty="0" smtClean="0">
                <a:latin typeface="Calibri"/>
                <a:cs typeface="Calibri"/>
              </a:rPr>
              <a:t>Южного</a:t>
            </a:r>
            <a:r>
              <a:rPr lang="ru-RU" sz="2400" dirty="0">
                <a:latin typeface="Calibri"/>
                <a:cs typeface="Calibri"/>
              </a:rPr>
              <a:t> </a:t>
            </a:r>
            <a:r>
              <a:rPr sz="2400" b="1" spc="-20" dirty="0" smtClean="0">
                <a:latin typeface="Calibri"/>
                <a:cs typeface="Calibri"/>
              </a:rPr>
              <a:t>Урала»</a:t>
            </a:r>
            <a:r>
              <a:rPr lang="ru-RU" sz="2400" b="1" spc="-20" dirty="0" smtClean="0">
                <a:latin typeface="Calibri"/>
                <a:cs typeface="Calibri"/>
              </a:rPr>
              <a:t>.</a:t>
            </a:r>
          </a:p>
          <a:p>
            <a:pPr marL="12700" marR="5080" indent="50165">
              <a:buFontTx/>
              <a:buAutoNum type="arabicPeriod" startAt="2"/>
              <a:tabLst>
                <a:tab pos="367030" algn="l"/>
              </a:tabLst>
            </a:pPr>
            <a:r>
              <a:rPr lang="ru-RU" sz="2400" b="1" spc="-20" dirty="0">
                <a:latin typeface="Calibri"/>
                <a:cs typeface="Calibri"/>
              </a:rPr>
              <a:t> </a:t>
            </a:r>
            <a:r>
              <a:rPr lang="ru-RU" sz="2400" b="1" dirty="0"/>
              <a:t>Создание медиотеки (видеоматериалы, презентации).</a:t>
            </a:r>
            <a:endParaRPr lang="ru-RU" sz="2400" b="1" spc="-5" dirty="0" smtClean="0">
              <a:cs typeface="Calibr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0" y="3535883"/>
            <a:ext cx="9813543" cy="3322115"/>
            <a:chOff x="0" y="3429000"/>
            <a:chExt cx="9813543" cy="3201390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3429000"/>
              <a:ext cx="3120771" cy="2026497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000630" y="4207172"/>
              <a:ext cx="3488944" cy="2423218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448936" y="3429000"/>
              <a:ext cx="3008503" cy="202649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717156" y="4647757"/>
              <a:ext cx="3096387" cy="19826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5999" cy="6857998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16496" y="1280922"/>
            <a:ext cx="4253738" cy="2366136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511680" y="198881"/>
            <a:ext cx="6882638" cy="1168524"/>
          </a:xfrm>
          <a:prstGeom prst="rect">
            <a:avLst/>
          </a:prstGeom>
        </p:spPr>
        <p:txBody>
          <a:bodyPr vert="horz" wrap="square" lIns="0" tIns="303783" rIns="0" bIns="0" rtlCol="0">
            <a:spAutoFit/>
          </a:bodyPr>
          <a:lstStyle/>
          <a:p>
            <a:pPr marL="1293495" algn="ctr">
              <a:lnSpc>
                <a:spcPct val="100000"/>
              </a:lnSpc>
              <a:spcBef>
                <a:spcPts val="100"/>
              </a:spcBef>
            </a:pPr>
            <a:r>
              <a:rPr spc="-5" dirty="0">
                <a:solidFill>
                  <a:srgbClr val="000000"/>
                </a:solidFill>
              </a:rPr>
              <a:t>Ознакомление</a:t>
            </a:r>
            <a:r>
              <a:rPr spc="-10" dirty="0">
                <a:solidFill>
                  <a:srgbClr val="000000"/>
                </a:solidFill>
              </a:rPr>
              <a:t> </a:t>
            </a:r>
            <a:r>
              <a:rPr dirty="0" smtClean="0">
                <a:solidFill>
                  <a:srgbClr val="000000"/>
                </a:solidFill>
              </a:rPr>
              <a:t>с</a:t>
            </a:r>
            <a:r>
              <a:rPr lang="ru-RU" dirty="0" smtClean="0">
                <a:solidFill>
                  <a:srgbClr val="000000"/>
                </a:solidFill>
              </a:rPr>
              <a:t> </a:t>
            </a:r>
            <a:r>
              <a:rPr spc="-5" dirty="0" smtClean="0">
                <a:solidFill>
                  <a:srgbClr val="000000"/>
                </a:solidFill>
              </a:rPr>
              <a:t>животным</a:t>
            </a:r>
            <a:r>
              <a:rPr spc="-20" dirty="0" smtClean="0">
                <a:solidFill>
                  <a:srgbClr val="000000"/>
                </a:solidFill>
              </a:rPr>
              <a:t> </a:t>
            </a:r>
            <a:r>
              <a:rPr spc="-5" dirty="0" smtClean="0">
                <a:solidFill>
                  <a:srgbClr val="000000"/>
                </a:solidFill>
              </a:rPr>
              <a:t>миром</a:t>
            </a:r>
            <a:endParaRPr dirty="0"/>
          </a:p>
          <a:p>
            <a:pPr marL="1294765" algn="ctr">
              <a:lnSpc>
                <a:spcPct val="100000"/>
              </a:lnSpc>
            </a:pPr>
            <a:r>
              <a:rPr spc="-20" dirty="0">
                <a:solidFill>
                  <a:srgbClr val="000000"/>
                </a:solidFill>
              </a:rPr>
              <a:t>«Таганая».</a:t>
            </a:r>
            <a:endParaRPr dirty="0"/>
          </a:p>
        </p:txBody>
      </p:sp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567041" y="4725149"/>
            <a:ext cx="1973326" cy="1973326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488442" y="1603260"/>
            <a:ext cx="9327261" cy="4979927"/>
            <a:chOff x="488442" y="1372917"/>
            <a:chExt cx="9327261" cy="4979927"/>
          </a:xfrm>
        </p:grpSpPr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088892" y="1372917"/>
              <a:ext cx="3912108" cy="261666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092061" y="2512858"/>
              <a:ext cx="2723642" cy="194408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88442" y="3652570"/>
              <a:ext cx="3600450" cy="2700274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232910" y="4149140"/>
              <a:ext cx="3174111" cy="220370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5999" cy="6857998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80999" y="304800"/>
            <a:ext cx="6485465" cy="87395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93495">
              <a:lnSpc>
                <a:spcPct val="100000"/>
              </a:lnSpc>
              <a:spcBef>
                <a:spcPts val="100"/>
              </a:spcBef>
            </a:pPr>
            <a:r>
              <a:rPr lang="ru-RU" spc="-5" dirty="0">
                <a:solidFill>
                  <a:srgbClr val="000000"/>
                </a:solidFill>
              </a:rPr>
              <a:t>Ознакомление</a:t>
            </a:r>
            <a:r>
              <a:rPr lang="ru-RU" spc="-10" dirty="0">
                <a:solidFill>
                  <a:srgbClr val="000000"/>
                </a:solidFill>
              </a:rPr>
              <a:t> </a:t>
            </a:r>
            <a:r>
              <a:rPr lang="ru-RU" dirty="0">
                <a:solidFill>
                  <a:srgbClr val="000000"/>
                </a:solidFill>
              </a:rPr>
              <a:t>с растительным,</a:t>
            </a:r>
            <a:r>
              <a:rPr lang="ru-RU" spc="-35" dirty="0">
                <a:solidFill>
                  <a:srgbClr val="000000"/>
                </a:solidFill>
              </a:rPr>
              <a:t>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                   </a:t>
            </a:r>
            <a:r>
              <a:rPr lang="ru-RU" spc="-20" dirty="0" smtClean="0">
                <a:solidFill>
                  <a:srgbClr val="000000"/>
                </a:solidFill>
              </a:rPr>
              <a:t>«</a:t>
            </a:r>
            <a:r>
              <a:rPr lang="ru-RU" spc="-20" dirty="0">
                <a:solidFill>
                  <a:srgbClr val="000000"/>
                </a:solidFill>
              </a:rPr>
              <a:t>Таганая»</a:t>
            </a:r>
            <a:endParaRPr spc="-15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6400"/>
            <a:ext cx="3124200" cy="381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599" y="1191154"/>
            <a:ext cx="3352800" cy="44476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466" y="4109301"/>
            <a:ext cx="4656666" cy="286078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3134254"/>
            <a:ext cx="2667000" cy="372374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6464" y="0"/>
            <a:ext cx="3039534" cy="4221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49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349</TotalTime>
  <Words>400</Words>
  <Application>Microsoft Macintosh PowerPoint</Application>
  <PresentationFormat>Лист A4 (210x297 мм)</PresentationFormat>
  <Paragraphs>57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Calibri</vt:lpstr>
      <vt:lpstr>Times New Roman</vt:lpstr>
      <vt:lpstr>Office Theme</vt:lpstr>
      <vt:lpstr>                                     Проек  «Национальный парк Южного Урала- Таганай»</vt:lpstr>
      <vt:lpstr>Паспорт проекта</vt:lpstr>
      <vt:lpstr>Задачи:</vt:lpstr>
      <vt:lpstr>Презентация PowerPoint</vt:lpstr>
      <vt:lpstr>Предварительная работа:</vt:lpstr>
      <vt:lpstr>Материал к проекту:</vt:lpstr>
      <vt:lpstr>Мероприятия по проекту. Подготовительный этап: </vt:lpstr>
      <vt:lpstr>Ознакомление с животным миром «Таганая».</vt:lpstr>
      <vt:lpstr>Ознакомление с растительным,                      «Таганая»</vt:lpstr>
      <vt:lpstr>Познавательно-творческий этап (основной).</vt:lpstr>
      <vt:lpstr>Просмотр фильма «Таганай-чистый край»  презентации «Национальный парк Таганай»</vt:lpstr>
      <vt:lpstr>    Изготовление папье маше «Двуглавая сопка», животных из пластилина». </vt:lpstr>
      <vt:lpstr>Конструирование и построение моделей из конструктора ЛЕГО</vt:lpstr>
      <vt:lpstr>Заключительный этап 1. Создание кормушек для животных из конструктора LEGO-Дупло для макета (объединение моделей в единый замысел,  создание сюжета, обыгрывание построек,  выставка работ).</vt:lpstr>
      <vt:lpstr> 2. Создание макета «Национальный парк Южного Урала Таганай»</vt:lpstr>
      <vt:lpstr>Перспектива дальнейшего развития: </vt:lpstr>
    </vt:vector>
  </TitlesOfParts>
  <LinksUpToDate>false</LinksUpToDate>
  <SharedDoc>false</SharedDoc>
  <HyperlinksChanged>false</HyperlinksChanged>
  <AppVersion>15.0036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Вероника</cp:lastModifiedBy>
  <cp:revision>39</cp:revision>
  <dcterms:created xsi:type="dcterms:W3CDTF">2023-05-20T06:25:32Z</dcterms:created>
  <dcterms:modified xsi:type="dcterms:W3CDTF">2023-05-30T10:02:55Z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2018-03-02T00:00:00Z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2023-05-20T00:00:00Z</vt:filetime>
  </property>
</Properties>
</file>