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10" r:id="rId3"/>
    <p:sldId id="312" r:id="rId4"/>
    <p:sldId id="317" r:id="rId5"/>
    <p:sldId id="318" r:id="rId6"/>
    <p:sldId id="28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75BD"/>
    <a:srgbClr val="6D6E71"/>
    <a:srgbClr val="DA262F"/>
    <a:srgbClr val="888B8D"/>
    <a:srgbClr val="7A7D84"/>
    <a:srgbClr val="FEFEF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99FBC-FA07-4837-AD85-3462625CE689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B99C3-F325-4AF5-990C-48740B4712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3520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7082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99765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81318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05871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323D3-02BB-401E-A0A3-F1047F84554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61301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4948" y="0"/>
            <a:ext cx="1971675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-351066" y="-297"/>
            <a:ext cx="1969179" cy="68585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839449"/>
            <a:ext cx="8518071" cy="889228"/>
          </a:xfrm>
        </p:spPr>
        <p:txBody>
          <a:bodyPr anchor="b">
            <a:noAutofit/>
          </a:bodyPr>
          <a:lstStyle>
            <a:lvl1pPr algn="l">
              <a:defRPr sz="6600" b="1">
                <a:solidFill>
                  <a:srgbClr val="888B8D"/>
                </a:solidFill>
                <a:latin typeface="Aktiv Grotesk 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47358"/>
            <a:ext cx="8518071" cy="759278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7A7D84"/>
                </a:solidFill>
                <a:latin typeface="Aktiv Grotesk 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1F2B21A-150A-4E09-A794-2D4B7BCB3C1E}" type="datetimeFigureOut">
              <a:rPr lang="en-US" smtClean="0"/>
              <a:pPr/>
              <a:t>12/14/2023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4880" y="6261725"/>
            <a:ext cx="1993680" cy="53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7196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776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373" y="1719489"/>
            <a:ext cx="10300607" cy="4351338"/>
          </a:xfrm>
        </p:spPr>
        <p:txBody>
          <a:bodyPr/>
          <a:lstStyle>
            <a:lvl1pPr>
              <a:defRPr>
                <a:solidFill>
                  <a:srgbClr val="6D6E71"/>
                </a:solidFill>
                <a:latin typeface="Aktiv Grotesk "/>
              </a:defRPr>
            </a:lvl1pPr>
            <a:lvl2pPr>
              <a:defRPr>
                <a:solidFill>
                  <a:srgbClr val="6D6E71"/>
                </a:solidFill>
                <a:latin typeface="Aktiv Grotesk "/>
              </a:defRPr>
            </a:lvl2pPr>
            <a:lvl3pPr>
              <a:defRPr>
                <a:solidFill>
                  <a:srgbClr val="6D6E71"/>
                </a:solidFill>
                <a:latin typeface="Aktiv Grotesk "/>
              </a:defRPr>
            </a:lvl3pPr>
            <a:lvl4pPr>
              <a:defRPr>
                <a:solidFill>
                  <a:srgbClr val="6D6E71"/>
                </a:solidFill>
                <a:latin typeface="Aktiv Grotesk "/>
              </a:defRPr>
            </a:lvl4pPr>
            <a:lvl5pPr>
              <a:defRPr>
                <a:solidFill>
                  <a:srgbClr val="6D6E71"/>
                </a:solidFill>
                <a:latin typeface="Aktiv Grotesk 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39775" y="316140"/>
            <a:ext cx="10515600" cy="759925"/>
          </a:xfrm>
        </p:spPr>
        <p:txBody>
          <a:bodyPr>
            <a:noAutofit/>
          </a:bodyPr>
          <a:lstStyle>
            <a:lvl1pPr>
              <a:defRPr sz="6000" b="1">
                <a:solidFill>
                  <a:schemeClr val="bg1"/>
                </a:solidFill>
                <a:latin typeface="Aktiv Grotesk 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0469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776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6D6E71"/>
                </a:solidFill>
              </a:defRPr>
            </a:lvl1pPr>
            <a:lvl2pPr>
              <a:defRPr>
                <a:solidFill>
                  <a:srgbClr val="6D6E71"/>
                </a:solidFill>
              </a:defRPr>
            </a:lvl2pPr>
            <a:lvl3pPr>
              <a:defRPr>
                <a:solidFill>
                  <a:srgbClr val="6D6E71"/>
                </a:solidFill>
              </a:defRPr>
            </a:lvl3pPr>
            <a:lvl4pPr>
              <a:defRPr>
                <a:solidFill>
                  <a:srgbClr val="6D6E71"/>
                </a:solidFill>
              </a:defRPr>
            </a:lvl4pPr>
            <a:lvl5pPr>
              <a:defRPr>
                <a:solidFill>
                  <a:srgbClr val="6D6E7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39775" y="316140"/>
            <a:ext cx="10515600" cy="759925"/>
          </a:xfrm>
        </p:spPr>
        <p:txBody>
          <a:bodyPr>
            <a:noAutofit/>
          </a:bodyPr>
          <a:lstStyle>
            <a:lvl1pPr>
              <a:defRPr sz="6000" b="1">
                <a:solidFill>
                  <a:schemeClr val="bg1"/>
                </a:solidFill>
                <a:latin typeface="Aktiv Grotesk 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379028" y="1825625"/>
            <a:ext cx="5181600" cy="4351338"/>
          </a:xfrm>
        </p:spPr>
        <p:txBody>
          <a:bodyPr/>
          <a:lstStyle>
            <a:lvl1pPr>
              <a:defRPr>
                <a:solidFill>
                  <a:srgbClr val="6D6E71"/>
                </a:solidFill>
              </a:defRPr>
            </a:lvl1pPr>
            <a:lvl2pPr>
              <a:defRPr>
                <a:solidFill>
                  <a:srgbClr val="6D6E71"/>
                </a:solidFill>
              </a:defRPr>
            </a:lvl2pPr>
            <a:lvl3pPr>
              <a:defRPr>
                <a:solidFill>
                  <a:srgbClr val="6D6E71"/>
                </a:solidFill>
              </a:defRPr>
            </a:lvl3pPr>
            <a:lvl4pPr>
              <a:defRPr>
                <a:solidFill>
                  <a:srgbClr val="6D6E71"/>
                </a:solidFill>
              </a:defRPr>
            </a:lvl4pPr>
            <a:lvl5pPr>
              <a:defRPr>
                <a:solidFill>
                  <a:srgbClr val="6D6E7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4122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776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6D6E71"/>
                </a:solidFill>
              </a:defRPr>
            </a:lvl1pPr>
            <a:lvl2pPr>
              <a:defRPr>
                <a:solidFill>
                  <a:srgbClr val="6D6E71"/>
                </a:solidFill>
              </a:defRPr>
            </a:lvl2pPr>
            <a:lvl3pPr>
              <a:defRPr>
                <a:solidFill>
                  <a:srgbClr val="6D6E71"/>
                </a:solidFill>
              </a:defRPr>
            </a:lvl3pPr>
            <a:lvl4pPr>
              <a:defRPr>
                <a:solidFill>
                  <a:srgbClr val="6D6E71"/>
                </a:solidFill>
              </a:defRPr>
            </a:lvl4pPr>
            <a:lvl5pPr>
              <a:defRPr>
                <a:solidFill>
                  <a:srgbClr val="6D6E7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351814" y="1825626"/>
            <a:ext cx="5165268" cy="4374662"/>
          </a:xfrm>
        </p:spPr>
        <p:txBody>
          <a:bodyPr/>
          <a:lstStyle>
            <a:lvl1pPr marL="0" indent="0">
              <a:buNone/>
              <a:defRPr sz="3200">
                <a:solidFill>
                  <a:srgbClr val="6D6E7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39775" y="316140"/>
            <a:ext cx="10515600" cy="759925"/>
          </a:xfrm>
        </p:spPr>
        <p:txBody>
          <a:bodyPr>
            <a:noAutofit/>
          </a:bodyPr>
          <a:lstStyle>
            <a:lvl1pPr>
              <a:defRPr sz="6000" b="1">
                <a:solidFill>
                  <a:schemeClr val="bg1"/>
                </a:solidFill>
                <a:latin typeface="Aktiv Grotesk 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91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7769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6351814" y="1797634"/>
            <a:ext cx="5165268" cy="4402653"/>
          </a:xfrm>
        </p:spPr>
        <p:txBody>
          <a:bodyPr/>
          <a:lstStyle>
            <a:lvl1pPr marL="0" indent="0">
              <a:buNone/>
              <a:defRPr sz="3200">
                <a:solidFill>
                  <a:srgbClr val="6D6E7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838200" y="1797634"/>
            <a:ext cx="5165268" cy="4374662"/>
          </a:xfrm>
        </p:spPr>
        <p:txBody>
          <a:bodyPr/>
          <a:lstStyle>
            <a:lvl1pPr marL="0" indent="0">
              <a:buNone/>
              <a:defRPr sz="3200">
                <a:solidFill>
                  <a:srgbClr val="6D6E7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39775" y="316140"/>
            <a:ext cx="10515600" cy="759925"/>
          </a:xfrm>
        </p:spPr>
        <p:txBody>
          <a:bodyPr>
            <a:noAutofit/>
          </a:bodyPr>
          <a:lstStyle>
            <a:lvl1pPr>
              <a:defRPr sz="6000" b="1">
                <a:solidFill>
                  <a:schemeClr val="bg1"/>
                </a:solidFill>
                <a:latin typeface="Aktiv Grotesk 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38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776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39775" y="316140"/>
            <a:ext cx="10515600" cy="759925"/>
          </a:xfrm>
        </p:spPr>
        <p:txBody>
          <a:bodyPr>
            <a:noAutofit/>
          </a:bodyPr>
          <a:lstStyle>
            <a:lvl1pPr>
              <a:defRPr sz="6000" b="1">
                <a:solidFill>
                  <a:schemeClr val="bg1"/>
                </a:solidFill>
                <a:latin typeface="Aktiv Grotesk 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8"/>
          </p:nvPr>
        </p:nvSpPr>
        <p:spPr>
          <a:xfrm>
            <a:off x="879205" y="1745383"/>
            <a:ext cx="3074486" cy="4374662"/>
          </a:xfrm>
        </p:spPr>
        <p:txBody>
          <a:bodyPr/>
          <a:lstStyle>
            <a:lvl1pPr marL="0" indent="0">
              <a:buNone/>
              <a:defRPr sz="3200">
                <a:solidFill>
                  <a:srgbClr val="6D6E7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9"/>
          </p:nvPr>
        </p:nvSpPr>
        <p:spPr>
          <a:xfrm>
            <a:off x="4512630" y="1745383"/>
            <a:ext cx="3074486" cy="4374662"/>
          </a:xfrm>
        </p:spPr>
        <p:txBody>
          <a:bodyPr/>
          <a:lstStyle>
            <a:lvl1pPr marL="0" indent="0">
              <a:buNone/>
              <a:defRPr sz="3200">
                <a:solidFill>
                  <a:srgbClr val="6D6E7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20"/>
          </p:nvPr>
        </p:nvSpPr>
        <p:spPr>
          <a:xfrm>
            <a:off x="8180889" y="1745383"/>
            <a:ext cx="3074486" cy="4374662"/>
          </a:xfrm>
        </p:spPr>
        <p:txBody>
          <a:bodyPr/>
          <a:lstStyle>
            <a:lvl1pPr marL="0" indent="0">
              <a:buNone/>
              <a:defRPr sz="3200">
                <a:solidFill>
                  <a:srgbClr val="6D6E7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8336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776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39656"/>
            <a:ext cx="6172200" cy="4121394"/>
          </a:xfrm>
        </p:spPr>
        <p:txBody>
          <a:bodyPr/>
          <a:lstStyle>
            <a:lvl1pPr>
              <a:defRPr sz="3200">
                <a:solidFill>
                  <a:srgbClr val="6D6E71"/>
                </a:solidFill>
              </a:defRPr>
            </a:lvl1pPr>
            <a:lvl2pPr>
              <a:defRPr sz="2800">
                <a:solidFill>
                  <a:srgbClr val="6D6E71"/>
                </a:solidFill>
              </a:defRPr>
            </a:lvl2pPr>
            <a:lvl3pPr>
              <a:defRPr sz="2400">
                <a:solidFill>
                  <a:srgbClr val="6D6E71"/>
                </a:solidFill>
              </a:defRPr>
            </a:lvl3pPr>
            <a:lvl4pPr>
              <a:defRPr sz="2000">
                <a:solidFill>
                  <a:srgbClr val="6D6E71"/>
                </a:solidFill>
              </a:defRPr>
            </a:lvl4pPr>
            <a:lvl5pPr>
              <a:defRPr sz="2000">
                <a:solidFill>
                  <a:srgbClr val="6D6E7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738993"/>
            <a:ext cx="3932237" cy="4129995"/>
          </a:xfrm>
        </p:spPr>
        <p:txBody>
          <a:bodyPr/>
          <a:lstStyle>
            <a:lvl1pPr marL="0" indent="0">
              <a:buNone/>
              <a:defRPr sz="1600">
                <a:solidFill>
                  <a:srgbClr val="6D6E7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39775" y="316140"/>
            <a:ext cx="10515600" cy="759925"/>
          </a:xfrm>
        </p:spPr>
        <p:txBody>
          <a:bodyPr>
            <a:noAutofit/>
          </a:bodyPr>
          <a:lstStyle>
            <a:lvl1pPr>
              <a:defRPr sz="6000" b="1">
                <a:solidFill>
                  <a:schemeClr val="bg1"/>
                </a:solidFill>
                <a:latin typeface="Aktiv Grotesk 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2210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776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1730829"/>
            <a:ext cx="6172200" cy="4138159"/>
          </a:xfrm>
        </p:spPr>
        <p:txBody>
          <a:bodyPr/>
          <a:lstStyle>
            <a:lvl1pPr marL="0" indent="0">
              <a:buNone/>
              <a:defRPr sz="3200">
                <a:solidFill>
                  <a:srgbClr val="6D6E7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730829"/>
            <a:ext cx="3932237" cy="4138159"/>
          </a:xfrm>
        </p:spPr>
        <p:txBody>
          <a:bodyPr/>
          <a:lstStyle>
            <a:lvl1pPr marL="0" indent="0">
              <a:buNone/>
              <a:defRPr sz="1600">
                <a:solidFill>
                  <a:srgbClr val="6D6E7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39775" y="316140"/>
            <a:ext cx="10515600" cy="759925"/>
          </a:xfrm>
        </p:spPr>
        <p:txBody>
          <a:bodyPr>
            <a:noAutofit/>
          </a:bodyPr>
          <a:lstStyle>
            <a:lvl1pPr>
              <a:defRPr sz="6000" b="1">
                <a:solidFill>
                  <a:schemeClr val="bg1"/>
                </a:solidFill>
                <a:latin typeface="Aktiv Grotesk 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361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2B21A-150A-4E09-A794-2D4B7BCB3C1E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4EE60-8791-47A1-A05D-95FEEB724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866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0" r:id="rId4"/>
    <p:sldLayoutId id="2147483661" r:id="rId5"/>
    <p:sldLayoutId id="2147483654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r.vex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vr.vex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obotc.net/files/download/vex/ROBOTCforVEXRobotics_456Release.exe" TargetMode="External"/><Relationship Id="rId5" Type="http://schemas.openxmlformats.org/officeDocument/2006/relationships/hyperlink" Target="https://link.vex.com/vexiq/downloads/vexos-utility-setup" TargetMode="External"/><Relationship Id="rId4" Type="http://schemas.openxmlformats.org/officeDocument/2006/relationships/hyperlink" Target="https://link.vex.com/vexcode-iqblocks-window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9525" y="526210"/>
            <a:ext cx="8472950" cy="3870959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VEX IQ - конструирование и программирование роботов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099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150" y="313225"/>
            <a:ext cx="11374664" cy="759925"/>
          </a:xfrm>
        </p:spPr>
        <p:txBody>
          <a:bodyPr/>
          <a:lstStyle/>
          <a:p>
            <a:r>
              <a:rPr lang="ru-RU" sz="6000" dirty="0"/>
              <a:t>Методические ресурсы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B663BD6-A978-3FEA-A731-322C4305E044}"/>
              </a:ext>
            </a:extLst>
          </p:cNvPr>
          <p:cNvSpPr txBox="1"/>
          <p:nvPr/>
        </p:nvSpPr>
        <p:spPr>
          <a:xfrm>
            <a:off x="888521" y="1250830"/>
            <a:ext cx="108347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1. Методическое пособие «Программирование роботов» (</a:t>
            </a:r>
            <a:r>
              <a:rPr lang="en-US" sz="2800" dirty="0" err="1"/>
              <a:t>VEXCodeVR</a:t>
            </a:r>
            <a:r>
              <a:rPr lang="en-US" sz="2800" dirty="0"/>
              <a:t>)</a:t>
            </a:r>
            <a:endParaRPr lang="ru-RU" sz="2800" dirty="0"/>
          </a:p>
          <a:p>
            <a:endParaRPr lang="en-US" sz="2800" dirty="0"/>
          </a:p>
          <a:p>
            <a:pPr marL="342900" indent="-342900">
              <a:buAutoNum type="arabicPeriod"/>
            </a:pPr>
            <a:endParaRPr lang="en-US" sz="2800" dirty="0"/>
          </a:p>
          <a:p>
            <a:pPr marL="342900" indent="-342900">
              <a:buAutoNum type="arabicPeriod"/>
            </a:pPr>
            <a:endParaRPr lang="en-US" sz="2800" dirty="0"/>
          </a:p>
          <a:p>
            <a:pPr marL="342900" indent="-342900">
              <a:buAutoNum type="arabicPeriod"/>
            </a:pPr>
            <a:endParaRPr lang="ru-RU" sz="2800" dirty="0"/>
          </a:p>
          <a:p>
            <a:pPr marL="342900" indent="-342900">
              <a:buAutoNum type="arabicPeriod"/>
            </a:pPr>
            <a:endParaRPr lang="ru-RU" sz="2800" dirty="0"/>
          </a:p>
          <a:p>
            <a:pPr marL="342900" indent="-342900">
              <a:buAutoNum type="arabicPeriod"/>
            </a:pP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89D6B1E-C8B6-E446-3304-130F450C9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465" y="1820173"/>
            <a:ext cx="3826014" cy="402853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285E222-52F8-F4D1-3D91-12C004A76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7871" y="1874531"/>
            <a:ext cx="3826014" cy="410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7764620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150" y="313225"/>
            <a:ext cx="11374664" cy="759925"/>
          </a:xfrm>
        </p:spPr>
        <p:txBody>
          <a:bodyPr/>
          <a:lstStyle/>
          <a:p>
            <a:r>
              <a:rPr lang="ru-RU" sz="6000" dirty="0"/>
              <a:t>Методические ресурсы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B663BD6-A978-3FEA-A731-322C4305E044}"/>
              </a:ext>
            </a:extLst>
          </p:cNvPr>
          <p:cNvSpPr txBox="1"/>
          <p:nvPr/>
        </p:nvSpPr>
        <p:spPr>
          <a:xfrm>
            <a:off x="888521" y="1250830"/>
            <a:ext cx="108347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</a:t>
            </a:r>
            <a:r>
              <a:rPr lang="ru-RU" sz="2800" dirty="0">
                <a:hlinkClick r:id="rId3"/>
              </a:rPr>
              <a:t>. </a:t>
            </a:r>
            <a:r>
              <a:rPr lang="en-US" sz="2800" dirty="0">
                <a:hlinkClick r:id="rId3"/>
              </a:rPr>
              <a:t>https://vr.vex.com</a:t>
            </a:r>
            <a:r>
              <a:rPr lang="ru-RU" sz="2800" dirty="0"/>
              <a:t> </a:t>
            </a:r>
            <a:r>
              <a:rPr lang="en-US" sz="2800" dirty="0"/>
              <a:t> </a:t>
            </a:r>
            <a:r>
              <a:rPr lang="ru-RU" sz="2800" dirty="0"/>
              <a:t>Среда программирования виртуального робота </a:t>
            </a:r>
            <a:r>
              <a:rPr lang="ru-RU" sz="2800" dirty="0" err="1"/>
              <a:t>VEXCodeVR</a:t>
            </a:r>
            <a:r>
              <a:rPr lang="ru-RU" sz="2800" dirty="0"/>
              <a:t> (справка на английском, переводим в браузере на русский)</a:t>
            </a:r>
          </a:p>
          <a:p>
            <a:pPr marL="342900" indent="-342900">
              <a:buAutoNum type="arabicPeriod"/>
            </a:pPr>
            <a:endParaRPr lang="en-US" sz="2800" dirty="0"/>
          </a:p>
          <a:p>
            <a:pPr marL="342900" indent="-342900">
              <a:buAutoNum type="arabicPeriod"/>
            </a:pPr>
            <a:endParaRPr lang="en-US" sz="2800" dirty="0"/>
          </a:p>
          <a:p>
            <a:pPr marL="342900" indent="-342900">
              <a:buAutoNum type="arabicPeriod"/>
            </a:pPr>
            <a:endParaRPr lang="en-US" sz="2800" dirty="0"/>
          </a:p>
          <a:p>
            <a:pPr marL="342900" indent="-342900">
              <a:buAutoNum type="arabicPeriod"/>
            </a:pPr>
            <a:endParaRPr lang="ru-RU" sz="2800" dirty="0"/>
          </a:p>
          <a:p>
            <a:pPr marL="342900" indent="-342900">
              <a:buAutoNum type="arabicPeriod"/>
            </a:pPr>
            <a:endParaRPr lang="ru-RU" sz="2800" dirty="0"/>
          </a:p>
          <a:p>
            <a:pPr marL="342900" indent="-342900">
              <a:buAutoNum type="arabicPeriod"/>
            </a:pP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C972781-59D6-09C8-D7B9-6EBE498CE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0747" y="2209057"/>
            <a:ext cx="5022280" cy="4189316"/>
          </a:xfrm>
          <a:prstGeom prst="rect">
            <a:avLst/>
          </a:prstGeom>
        </p:spPr>
      </p:pic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xmlns="" id="{490C9A03-6453-BCBB-ED57-180BD1339AF7}"/>
              </a:ext>
            </a:extLst>
          </p:cNvPr>
          <p:cNvCxnSpPr>
            <a:cxnSpLocks/>
          </p:cNvCxnSpPr>
          <p:nvPr/>
        </p:nvCxnSpPr>
        <p:spPr>
          <a:xfrm flipV="1">
            <a:off x="8212347" y="5374010"/>
            <a:ext cx="1207699" cy="117076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2709133-B863-9BA7-6DFD-92F2E371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43" y="3228385"/>
            <a:ext cx="6667542" cy="316998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0D73D1DB-982F-1EC9-C4AD-C1A90D452B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4175" y="2342740"/>
            <a:ext cx="2981325" cy="609600"/>
          </a:xfrm>
          <a:prstGeom prst="rect">
            <a:avLst/>
          </a:prstGeom>
        </p:spPr>
      </p:pic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xmlns="" id="{14BC67CE-D05D-4818-32EF-5F5778A9F3FF}"/>
              </a:ext>
            </a:extLst>
          </p:cNvPr>
          <p:cNvSpPr/>
          <p:nvPr/>
        </p:nvSpPr>
        <p:spPr>
          <a:xfrm rot="20747393">
            <a:off x="1275062" y="2882490"/>
            <a:ext cx="3158224" cy="33643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7088127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73EACC78-6385-B96D-DAC6-4274727460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526"/>
          <a:stretch/>
        </p:blipFill>
        <p:spPr bwMode="auto">
          <a:xfrm>
            <a:off x="2717320" y="1138686"/>
            <a:ext cx="6193766" cy="571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6A4F7F8-F188-13C9-F5B5-C52F83AE2C3A}"/>
              </a:ext>
            </a:extLst>
          </p:cNvPr>
          <p:cNvSpPr txBox="1"/>
          <p:nvPr/>
        </p:nvSpPr>
        <p:spPr>
          <a:xfrm>
            <a:off x="6816594" y="6360109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Набор Супер КИТ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150" y="313225"/>
            <a:ext cx="11374664" cy="759925"/>
          </a:xfrm>
        </p:spPr>
        <p:txBody>
          <a:bodyPr/>
          <a:lstStyle/>
          <a:p>
            <a:r>
              <a:rPr lang="ru-RU" dirty="0"/>
              <a:t>Знакомство с </a:t>
            </a:r>
            <a:r>
              <a:rPr lang="en-US" dirty="0"/>
              <a:t>VEX IQ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2978363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150" y="313225"/>
            <a:ext cx="11374664" cy="759925"/>
          </a:xfrm>
        </p:spPr>
        <p:txBody>
          <a:bodyPr/>
          <a:lstStyle/>
          <a:p>
            <a:r>
              <a:rPr lang="ru-RU" dirty="0"/>
              <a:t>ПО </a:t>
            </a:r>
            <a:r>
              <a:rPr lang="en-US" dirty="0"/>
              <a:t>VEX IQ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502A1DB-D1FF-22F5-7A8D-1F56ABA38A9E}"/>
              </a:ext>
            </a:extLst>
          </p:cNvPr>
          <p:cNvSpPr txBox="1"/>
          <p:nvPr/>
        </p:nvSpPr>
        <p:spPr>
          <a:xfrm>
            <a:off x="1000664" y="1440611"/>
            <a:ext cx="97737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hlinkClick r:id="rId3"/>
              </a:rPr>
              <a:t>http://vr.vex.com</a:t>
            </a:r>
            <a:r>
              <a:rPr lang="ru-RU" dirty="0"/>
              <a:t> </a:t>
            </a:r>
            <a:r>
              <a:rPr lang="en-US" dirty="0" err="1"/>
              <a:t>VEXCodeVR</a:t>
            </a:r>
            <a:r>
              <a:rPr lang="en-US" dirty="0"/>
              <a:t> </a:t>
            </a:r>
            <a:r>
              <a:rPr lang="ru-RU" dirty="0"/>
              <a:t> - программирование виртуального робота</a:t>
            </a: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b="1" i="0" dirty="0" err="1">
                <a:solidFill>
                  <a:srgbClr val="333333"/>
                </a:solidFill>
                <a:effectLst/>
                <a:latin typeface="aktiv-grotesk"/>
              </a:rPr>
              <a:t>VEXcode</a:t>
            </a:r>
            <a:r>
              <a:rPr lang="en-US" b="1" i="0" dirty="0">
                <a:solidFill>
                  <a:srgbClr val="333333"/>
                </a:solidFill>
                <a:effectLst/>
                <a:latin typeface="aktiv-grotesk"/>
              </a:rPr>
              <a:t> - </a:t>
            </a:r>
            <a:r>
              <a:rPr lang="en-US" dirty="0">
                <a:hlinkClick r:id="rId4"/>
              </a:rPr>
              <a:t>https://link.vex.com/vexcode-iqblocks-windows</a:t>
            </a:r>
            <a:endParaRPr lang="en-US" dirty="0"/>
          </a:p>
          <a:p>
            <a:pPr marL="342900" indent="-342900">
              <a:buFontTx/>
              <a:buAutoNum type="arabicPeriod"/>
            </a:pPr>
            <a:endParaRPr lang="en-US" dirty="0"/>
          </a:p>
          <a:p>
            <a:r>
              <a:rPr lang="ru-RU" dirty="0"/>
              <a:t> </a:t>
            </a:r>
            <a:r>
              <a:rPr lang="ru-RU" b="1" dirty="0"/>
              <a:t>Программирование</a:t>
            </a:r>
            <a:r>
              <a:rPr lang="ru-RU" dirty="0"/>
              <a:t> – текстовые блоки (Скретч), </a:t>
            </a:r>
            <a:r>
              <a:rPr lang="en-US" dirty="0"/>
              <a:t>C++ and Python Coding</a:t>
            </a:r>
          </a:p>
          <a:p>
            <a:endParaRPr lang="en-US" dirty="0"/>
          </a:p>
          <a:p>
            <a:r>
              <a:rPr lang="en-US" dirty="0"/>
              <a:t>4. </a:t>
            </a:r>
            <a:r>
              <a:rPr lang="ru-RU" b="1" dirty="0"/>
              <a:t>Утилита </a:t>
            </a:r>
            <a:r>
              <a:rPr lang="en-US" b="1" dirty="0" err="1"/>
              <a:t>VEXos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ru-RU" dirty="0"/>
              <a:t>Для обновления прошивки контроллера)</a:t>
            </a:r>
            <a:r>
              <a:rPr lang="en-US" dirty="0"/>
              <a:t> - </a:t>
            </a:r>
            <a:r>
              <a:rPr lang="en-US" dirty="0">
                <a:hlinkClick r:id="rId5"/>
              </a:rPr>
              <a:t>https://link.vex.com/vexiq/downloads/vexos-utility-setup</a:t>
            </a:r>
            <a:r>
              <a:rPr lang="en-US" dirty="0"/>
              <a:t> </a:t>
            </a:r>
          </a:p>
          <a:p>
            <a:pPr marL="342900" indent="-342900">
              <a:buFontTx/>
              <a:buAutoNum type="arabicPeriod"/>
            </a:pPr>
            <a:endParaRPr lang="en-US" dirty="0"/>
          </a:p>
          <a:p>
            <a:r>
              <a:rPr lang="ru-RU" b="1" dirty="0"/>
              <a:t>3. </a:t>
            </a:r>
            <a:r>
              <a:rPr lang="en-US" b="1" dirty="0" err="1"/>
              <a:t>RobotC</a:t>
            </a:r>
            <a:r>
              <a:rPr lang="en-US" b="1" dirty="0"/>
              <a:t> </a:t>
            </a:r>
            <a:r>
              <a:rPr lang="en-US" dirty="0"/>
              <a:t>-  </a:t>
            </a:r>
            <a:r>
              <a:rPr lang="en-US" dirty="0">
                <a:hlinkClick r:id="rId6"/>
              </a:rPr>
              <a:t>https://www.robotc.net/files/download/vex/ROBOTCforVEXRobotics_456Release.exe</a:t>
            </a:r>
            <a:endParaRPr lang="ru-RU" dirty="0"/>
          </a:p>
          <a:p>
            <a:r>
              <a:rPr lang="en-US" dirty="0"/>
              <a:t> </a:t>
            </a:r>
            <a:endParaRPr lang="ru-RU" dirty="0"/>
          </a:p>
          <a:p>
            <a:r>
              <a:rPr lang="ru-RU" b="1" dirty="0"/>
              <a:t>Программирование</a:t>
            </a:r>
            <a:r>
              <a:rPr lang="ru-RU" dirty="0"/>
              <a:t> – графические блоки, текстовое программирование на языке </a:t>
            </a:r>
            <a:r>
              <a:rPr lang="en-US" dirty="0"/>
              <a:t>C</a:t>
            </a:r>
            <a:r>
              <a:rPr lang="ru-RU" dirty="0"/>
              <a:t>и.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878431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62227" y="2647253"/>
            <a:ext cx="11057168" cy="9843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+mj-l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732129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Aktiv Grotesk"/>
        <a:ea typeface=""/>
        <a:cs typeface=""/>
      </a:majorFont>
      <a:minorFont>
        <a:latin typeface="Aktiv Grotes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3219</TotalTime>
  <Words>118</Words>
  <Application>Microsoft Office PowerPoint</Application>
  <PresentationFormat>Произвольный</PresentationFormat>
  <Paragraphs>29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VEX IQ - конструирование и программирование роботов</vt:lpstr>
      <vt:lpstr>Методические ресурсы</vt:lpstr>
      <vt:lpstr>Методические ресурсы</vt:lpstr>
      <vt:lpstr>Знакомство с VEX IQ</vt:lpstr>
      <vt:lpstr>ПО VEX IQ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Magan Preas</dc:creator>
  <cp:lastModifiedBy>Ленка Без Супер Маг</cp:lastModifiedBy>
  <cp:revision>98</cp:revision>
  <dcterms:created xsi:type="dcterms:W3CDTF">2015-08-31T19:00:15Z</dcterms:created>
  <dcterms:modified xsi:type="dcterms:W3CDTF">2023-12-14T16:07:44Z</dcterms:modified>
</cp:coreProperties>
</file>