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Default Extension="bin" ContentType="audio/unknown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9" r:id="rId5"/>
  </p:sldMasterIdLst>
  <p:notesMasterIdLst>
    <p:notesMasterId r:id="rId45"/>
  </p:notesMasterIdLst>
  <p:sldIdLst>
    <p:sldId id="256" r:id="rId6"/>
    <p:sldId id="260" r:id="rId7"/>
    <p:sldId id="268" r:id="rId8"/>
    <p:sldId id="270" r:id="rId9"/>
    <p:sldId id="271" r:id="rId10"/>
    <p:sldId id="266" r:id="rId11"/>
    <p:sldId id="286" r:id="rId12"/>
    <p:sldId id="287" r:id="rId13"/>
    <p:sldId id="288" r:id="rId14"/>
    <p:sldId id="289" r:id="rId15"/>
    <p:sldId id="290" r:id="rId16"/>
    <p:sldId id="292" r:id="rId17"/>
    <p:sldId id="293" r:id="rId18"/>
    <p:sldId id="294" r:id="rId19"/>
    <p:sldId id="295" r:id="rId20"/>
    <p:sldId id="276" r:id="rId21"/>
    <p:sldId id="274" r:id="rId22"/>
    <p:sldId id="275" r:id="rId23"/>
    <p:sldId id="297" r:id="rId24"/>
    <p:sldId id="298" r:id="rId25"/>
    <p:sldId id="285" r:id="rId26"/>
    <p:sldId id="282" r:id="rId27"/>
    <p:sldId id="277" r:id="rId28"/>
    <p:sldId id="263" r:id="rId29"/>
    <p:sldId id="305" r:id="rId30"/>
    <p:sldId id="299" r:id="rId31"/>
    <p:sldId id="300" r:id="rId32"/>
    <p:sldId id="261" r:id="rId33"/>
    <p:sldId id="262" r:id="rId34"/>
    <p:sldId id="278" r:id="rId35"/>
    <p:sldId id="279" r:id="rId36"/>
    <p:sldId id="283" r:id="rId37"/>
    <p:sldId id="284" r:id="rId38"/>
    <p:sldId id="280" r:id="rId39"/>
    <p:sldId id="303" r:id="rId40"/>
    <p:sldId id="306" r:id="rId41"/>
    <p:sldId id="301" r:id="rId42"/>
    <p:sldId id="302" r:id="rId43"/>
    <p:sldId id="25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1C870-BEC2-4597-8348-ECDF601BD434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71306-C7A9-44AA-8FA5-195ECDBB86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5F232-FBFD-4018-9C74-5795BEF2CBFD}" type="slidenum">
              <a:rPr lang="ru-RU"/>
              <a:pPr/>
              <a:t>25</a:t>
            </a:fld>
            <a:endParaRPr lang="ru-RU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Каждый шаг алгоритма написания буквы  запускается кликом мыши.</a:t>
            </a:r>
          </a:p>
          <a:p>
            <a:r>
              <a:rPr lang="ru-RU"/>
              <a:t>Автор работы: Марабаева Л.А., учитель начальных классов ГОУ СОШ №1207 г. Москва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5F232-FBFD-4018-9C74-5795BEF2CBFD}" type="slidenum">
              <a:rPr lang="ru-RU"/>
              <a:pPr/>
              <a:t>36</a:t>
            </a:fld>
            <a:endParaRPr lang="ru-RU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Каждый шаг алгоритма написания буквы  запускается кликом мыши.</a:t>
            </a:r>
          </a:p>
          <a:p>
            <a:r>
              <a:rPr lang="ru-RU"/>
              <a:t>Автор работы: Марабаева Л.А., учитель начальных классов ГОУ СОШ №1207 г. Москва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B2090-C843-4B78-B322-94E4CB64F9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D5798-F2AA-4050-AD9A-953724841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FC7D0-A4CE-438C-8C97-F50264D07B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0A01F-DD2A-456B-9337-409BD9A309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367D2-6D64-4207-AA83-7AB7ABE79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62F75-8636-4DCF-ACFC-EA4A8DE6E4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15615-241D-4E19-86F7-0337AEBD60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4010F-199F-4C5C-8B1F-31314E8A91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82D8E-4DFA-418F-B490-AA1F4BBD5C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2D841-5F1C-4990-BEB9-3B507B1000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21C4B-C242-4C1C-B15D-AE4F74725A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F56C1-DFCC-4D5A-9ABA-60BA9E3627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04A8E-8C5F-4512-868D-24BFB6B4DA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66CC5-5FB1-463F-8981-B0C9B92BE9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57219-5FA8-4DC7-96BB-8D457BA566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58000-D847-4F96-A480-AE45F4A9CE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73390-54A9-4A97-9C51-5D46E98311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5B8F-F8F4-4E31-8042-9BFEA636E9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DCCCE-0003-491B-B264-F86BF70FAE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09962-4C52-41BD-98B9-FFBA209FA0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A000F-D2CA-415A-BC2F-FA154EF24A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3D216-65C2-4CEC-B296-7D0F74DE93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09B7F-6110-429E-93F0-F8C38A78DB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A254E04-7F65-4278-B686-CA405F8A42F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EE497-8DCF-40C0-B785-A52B5665669D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439C2-940A-4AB4-8662-20AFD738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637B7D-D943-4542-8044-169681953C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4CBD83-774E-4B80-8875-050202C890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8BC4779-9DF2-48EE-9CB0-FE27DB8BB966}" type="datetimeFigureOut">
              <a:rPr lang="ru-RU" smtClean="0">
                <a:solidFill>
                  <a:srgbClr val="438086"/>
                </a:solidFill>
              </a:rPr>
              <a:pPr/>
              <a:t>14.12.2023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A254E04-7F65-4278-B686-CA405F8A4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EE497-8DCF-40C0-B785-A52B566566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439C2-940A-4AB4-8662-20AFD73800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3;&#1072;&#1090;&#1072;&#1083;&#1100;&#1103;\Desktop\&#1053;&#1072;&#1090;&#1072;&#1083;&#1100;&#1103;\1%20rkfcc\1%20&#1095;&#1077;&#1090;&#1074;&#1077;&#1088;&#1090;&#1100;\26.10\&#1041;&#1059;&#1050;&#1042;&#1040;%20&#1056;\&#1073;&#1091;&#1082;&#1074;&#1072;%20&#1088;.wmv" TargetMode="Externa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veinternet.ru/users/1862061/" TargetMode="External"/><Relationship Id="rId13" Type="http://schemas.openxmlformats.org/officeDocument/2006/relationships/hyperlink" Target="http://www.nature-home.ru/ogorod/news.p...item.4.1" TargetMode="External"/><Relationship Id="rId3" Type="http://schemas.openxmlformats.org/officeDocument/2006/relationships/hyperlink" Target="http://www.razvitierebenka.com/2010/03/..._22.html" TargetMode="External"/><Relationship Id="rId7" Type="http://schemas.openxmlformats.org/officeDocument/2006/relationships/hyperlink" Target="http://www.stihi.ru/2008/11/24/2295" TargetMode="External"/><Relationship Id="rId12" Type="http://schemas.openxmlformats.org/officeDocument/2006/relationships/hyperlink" Target="http://www.liveinternet.ru/showjournal....=12367" TargetMode="External"/><Relationship Id="rId2" Type="http://schemas.openxmlformats.org/officeDocument/2006/relationships/hyperlink" Target="http://www.solnet.ee/sol/019/a_015.html" TargetMode="External"/><Relationship Id="rId16" Type="http://schemas.openxmlformats.org/officeDocument/2006/relationships/hyperlink" Target="http://www.zastavki.com/rus/People/Chil...2768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olgvardia.ru/nextday/2010/0...01/14647" TargetMode="External"/><Relationship Id="rId11" Type="http://schemas.openxmlformats.org/officeDocument/2006/relationships/hyperlink" Target="http://www.solnet.ee/gallery/knk118.html" TargetMode="External"/><Relationship Id="rId5" Type="http://schemas.openxmlformats.org/officeDocument/2006/relationships/hyperlink" Target="http://www.embgallery.com/Yucca-01" TargetMode="External"/><Relationship Id="rId15" Type="http://schemas.openxmlformats.org/officeDocument/2006/relationships/hyperlink" Target="http://clipartcorel.narod.ru/index.html" TargetMode="External"/><Relationship Id="rId10" Type="http://schemas.openxmlformats.org/officeDocument/2006/relationships/hyperlink" Target="http://www.ozbuentwaldkirch.ch/webquest...dex.html" TargetMode="External"/><Relationship Id="rId4" Type="http://schemas.openxmlformats.org/officeDocument/2006/relationships/hyperlink" Target="http://www.raskraska.com/raskraski/270/15.html" TargetMode="External"/><Relationship Id="rId9" Type="http://schemas.openxmlformats.org/officeDocument/2006/relationships/hyperlink" Target="http://www.lenagold.ru/" TargetMode="External"/><Relationship Id="rId14" Type="http://schemas.openxmlformats.org/officeDocument/2006/relationships/hyperlink" Target="http://rusedu.ru/detail_4447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" Target="slide1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09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28555"/>
            <a:ext cx="9144000" cy="68865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3108" y="2285992"/>
            <a:ext cx="5159618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УЧИМ БУКВЫ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4000504"/>
            <a:ext cx="3247812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БУКВА Р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т</a:t>
            </a:r>
            <a:endParaRPr lang="ru-RU" sz="8800" b="1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8" name="Овал 7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t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dirty="0" smtClean="0">
                  <a:ln w="11430"/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кликните по слайду</a:t>
              </a:r>
              <a:endParaRPr lang="ru-RU" sz="2400" b="1" dirty="0">
                <a:ln w="11430"/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ы</a:t>
              </a:r>
            </a:p>
          </p:txBody>
        </p:sp>
        <p:sp>
          <p:nvSpPr>
            <p:cNvPr id="10" name="Овал 9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64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80000" tIns="72000" rIns="0" bIns="252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а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101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л</a:t>
            </a:r>
            <a:endParaRPr lang="ru-RU" sz="8800" b="1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8" name="Овал 7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t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dirty="0" smtClean="0">
                  <a:ln w="11430"/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кликните по слайду</a:t>
              </a:r>
              <a:endParaRPr lang="ru-RU" sz="2400" b="1" dirty="0">
                <a:ln w="11430"/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ы</a:t>
              </a:r>
            </a:p>
          </p:txBody>
        </p:sp>
        <p:sp>
          <p:nvSpPr>
            <p:cNvPr id="10" name="Овал 9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64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80000" tIns="72000" rIns="0" bIns="252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а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708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13" name="Овал 12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н</a:t>
              </a:r>
            </a:p>
          </p:txBody>
        </p:sp>
        <p:sp>
          <p:nvSpPr>
            <p:cNvPr id="23" name="Овал 22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р</a:t>
              </a:r>
            </a:p>
          </p:txBody>
        </p:sp>
        <p:sp>
          <p:nvSpPr>
            <p:cNvPr id="24" name="Овал 23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т</a:t>
              </a:r>
            </a:p>
          </p:txBody>
        </p:sp>
        <p:sp>
          <p:nvSpPr>
            <p:cNvPr id="25" name="Овал 24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</a:t>
              </a:r>
            </a:p>
          </p:txBody>
        </p:sp>
        <p:sp>
          <p:nvSpPr>
            <p:cNvPr id="26" name="Овал 25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46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</a:t>
              </a:r>
            </a:p>
          </p:txBody>
        </p:sp>
        <p:sp>
          <p:nvSpPr>
            <p:cNvPr id="27" name="Овал 26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44000" tIns="72000" rIns="0" bIns="396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л</a:t>
              </a:r>
            </a:p>
          </p:txBody>
        </p:sp>
      </p:grpSp>
      <p:sp>
        <p:nvSpPr>
          <p:cNvPr id="28" name="Стрелка вправо 27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3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13" name="Овал 12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н</a:t>
              </a:r>
            </a:p>
          </p:txBody>
        </p:sp>
        <p:sp>
          <p:nvSpPr>
            <p:cNvPr id="23" name="Овал 22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р</a:t>
              </a:r>
            </a:p>
          </p:txBody>
        </p:sp>
        <p:sp>
          <p:nvSpPr>
            <p:cNvPr id="24" name="Овал 23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т</a:t>
              </a:r>
            </a:p>
          </p:txBody>
        </p:sp>
        <p:sp>
          <p:nvSpPr>
            <p:cNvPr id="25" name="Овал 24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</a:t>
              </a:r>
            </a:p>
          </p:txBody>
        </p:sp>
        <p:sp>
          <p:nvSpPr>
            <p:cNvPr id="26" name="Овал 25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46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</a:t>
              </a:r>
            </a:p>
          </p:txBody>
        </p:sp>
        <p:sp>
          <p:nvSpPr>
            <p:cNvPr id="27" name="Овал 26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44000" tIns="72000" rIns="0" bIns="396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л</a:t>
              </a:r>
            </a:p>
          </p:txBody>
        </p:sp>
      </p:grpSp>
      <p:sp>
        <p:nvSpPr>
          <p:cNvPr id="28" name="Стрелка вправо 27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348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13" name="Овал 12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н</a:t>
              </a:r>
            </a:p>
          </p:txBody>
        </p:sp>
        <p:sp>
          <p:nvSpPr>
            <p:cNvPr id="23" name="Овал 22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р</a:t>
              </a:r>
            </a:p>
          </p:txBody>
        </p:sp>
        <p:sp>
          <p:nvSpPr>
            <p:cNvPr id="24" name="Овал 23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т</a:t>
              </a:r>
            </a:p>
          </p:txBody>
        </p:sp>
        <p:sp>
          <p:nvSpPr>
            <p:cNvPr id="25" name="Овал 24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</a:t>
              </a:r>
            </a:p>
          </p:txBody>
        </p:sp>
        <p:sp>
          <p:nvSpPr>
            <p:cNvPr id="26" name="Овал 25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46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</a:t>
              </a:r>
            </a:p>
          </p:txBody>
        </p:sp>
        <p:sp>
          <p:nvSpPr>
            <p:cNvPr id="27" name="Овал 26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44000" tIns="72000" rIns="0" bIns="396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л</a:t>
              </a:r>
            </a:p>
          </p:txBody>
        </p:sp>
      </p:grpSp>
      <p:sp>
        <p:nvSpPr>
          <p:cNvPr id="28" name="Стрелка вправо 27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42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13" name="Овал 12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н</a:t>
              </a:r>
            </a:p>
          </p:txBody>
        </p:sp>
        <p:sp>
          <p:nvSpPr>
            <p:cNvPr id="23" name="Овал 22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р</a:t>
              </a:r>
            </a:p>
          </p:txBody>
        </p:sp>
        <p:sp>
          <p:nvSpPr>
            <p:cNvPr id="24" name="Овал 23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т</a:t>
              </a:r>
            </a:p>
          </p:txBody>
        </p:sp>
        <p:sp>
          <p:nvSpPr>
            <p:cNvPr id="25" name="Овал 24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</a:t>
              </a:r>
            </a:p>
          </p:txBody>
        </p:sp>
        <p:sp>
          <p:nvSpPr>
            <p:cNvPr id="26" name="Овал 25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46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с</a:t>
              </a:r>
            </a:p>
          </p:txBody>
        </p:sp>
        <p:sp>
          <p:nvSpPr>
            <p:cNvPr id="27" name="Овал 26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4EE8F8">
                    <a:alpha val="25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44000" tIns="72000" rIns="0" bIns="396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л</a:t>
              </a:r>
            </a:p>
          </p:txBody>
        </p:sp>
      </p:grpSp>
      <p:sp>
        <p:nvSpPr>
          <p:cNvPr id="28" name="Стрелка вправо 27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209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357166"/>
          <a:ext cx="7215238" cy="5286412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357322"/>
                <a:gridCol w="1214446"/>
                <a:gridCol w="1214446"/>
                <a:gridCol w="1143008"/>
                <a:gridCol w="1143008"/>
                <a:gridCol w="1143008"/>
              </a:tblGrid>
              <a:tr h="714380"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У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Ы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881074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СА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СО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СУ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СЫ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СИ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Н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НА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НО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НУ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НЫ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НИ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Л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ЛА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ЛУ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ЛО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ЛЫ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ЛИ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Т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ТА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ТУ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ТО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ТЫ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ТИ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КА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КУ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КО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КЫ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КИ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1571612"/>
            <a:ext cx="5643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по учебнику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с. 65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4" y="1500174"/>
          <a:ext cx="7470378" cy="2786083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245063"/>
                <a:gridCol w="1245063"/>
                <a:gridCol w="1245063"/>
                <a:gridCol w="1245063"/>
                <a:gridCol w="1245063"/>
                <a:gridCol w="1245063"/>
              </a:tblGrid>
              <a:tr h="1346783"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У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Ы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43930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Р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РА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РО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РУ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РЫ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bg1"/>
                          </a:solidFill>
                        </a:rPr>
                        <a:t>РИ</a:t>
                      </a:r>
                      <a:endParaRPr lang="ru-RU" sz="4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</a:t>
            </a: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8" name="Овал 7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t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dirty="0" smtClean="0">
                  <a:ln w="11430"/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кликните по слайду</a:t>
              </a:r>
              <a:endParaRPr lang="ru-RU" sz="2400" b="1" dirty="0">
                <a:ln w="11430"/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ы</a:t>
              </a:r>
            </a:p>
          </p:txBody>
        </p:sp>
        <p:sp>
          <p:nvSpPr>
            <p:cNvPr id="10" name="Овал 9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64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80000" tIns="72000" rIns="0" bIns="252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а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52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уква р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09750" y="1358900"/>
            <a:ext cx="5521325" cy="414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5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77048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Ира     Кира </a:t>
            </a:r>
          </a:p>
          <a:p>
            <a:pPr algn="ctr"/>
            <a:r>
              <a:rPr lang="ru-RU" sz="8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Арина     Ирина</a:t>
            </a:r>
          </a:p>
          <a:p>
            <a:pPr algn="ctr"/>
            <a:r>
              <a:rPr lang="ru-RU" sz="8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Алла     Артур</a:t>
            </a:r>
          </a:p>
        </p:txBody>
      </p:sp>
    </p:spTree>
    <p:extLst>
      <p:ext uri="{BB962C8B-B14F-4D97-AF65-F5344CB8AC3E}">
        <p14:creationId xmlns="" xmlns:p14="http://schemas.microsoft.com/office/powerpoint/2010/main" val="41164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Helen\Desktop\ель\шаблоны мои\2011-10-14_181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32656"/>
            <a:ext cx="8018774" cy="6118992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8313" y="0"/>
            <a:ext cx="79200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2060"/>
                </a:solidFill>
              </a:rPr>
              <a:t>Работа с иллюстрацией </a:t>
            </a:r>
          </a:p>
          <a:p>
            <a:pPr algn="ctr"/>
            <a:endParaRPr lang="ru-RU" sz="2400" b="1" i="1"/>
          </a:p>
          <a:p>
            <a:pPr algn="ctr"/>
            <a:endParaRPr lang="ru-RU" sz="2400" b="1" i="1"/>
          </a:p>
          <a:p>
            <a:pPr algn="ctr"/>
            <a:r>
              <a:rPr lang="ru-RU" sz="2400" b="1" i="1"/>
              <a:t>к сказке А.С.Пушкина «О рыбаке и рыбке» </a:t>
            </a:r>
            <a:r>
              <a:rPr lang="ru-RU" sz="3600" b="1" i="1"/>
              <a:t> </a:t>
            </a:r>
            <a:r>
              <a:rPr lang="ru-RU" sz="3600"/>
              <a:t>с. 64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333375"/>
            <a:ext cx="5903913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60350"/>
            <a:ext cx="8642350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323850" y="5008563"/>
            <a:ext cx="84963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9050" eaLnBrk="0" hangingPunct="0"/>
            <a:r>
              <a:rPr lang="ru-RU" sz="2400"/>
              <a:t>–</a:t>
            </a:r>
            <a:r>
              <a:rPr lang="ru-RU" sz="2400">
                <a:latin typeface="Times New Roman" pitchFamily="18" charset="0"/>
              </a:rPr>
              <a:t> Кто изображен на картинке?</a:t>
            </a:r>
            <a:endParaRPr lang="ru-RU" sz="2400"/>
          </a:p>
          <a:p>
            <a:pPr indent="19050" eaLnBrk="0" hangingPunct="0"/>
            <a:r>
              <a:rPr lang="ru-RU" sz="2400"/>
              <a:t>–</a:t>
            </a:r>
            <a:r>
              <a:rPr lang="ru-RU" sz="2400">
                <a:latin typeface="Times New Roman" pitchFamily="18" charset="0"/>
              </a:rPr>
              <a:t> Что волшебного в этой сказке?</a:t>
            </a:r>
            <a:endParaRPr lang="ru-RU" sz="2400"/>
          </a:p>
          <a:p>
            <a:pPr indent="19050" eaLnBrk="0" hangingPunct="0"/>
            <a:r>
              <a:rPr lang="ru-RU" sz="2400"/>
              <a:t>–</a:t>
            </a:r>
            <a:r>
              <a:rPr lang="ru-RU" sz="2400">
                <a:latin typeface="Times New Roman" pitchFamily="18" charset="0"/>
              </a:rPr>
              <a:t> Сколько желаний выполнила рыбка?</a:t>
            </a:r>
          </a:p>
          <a:p>
            <a:pPr indent="19050" eaLnBrk="0" hangingPunct="0"/>
            <a:r>
              <a:rPr lang="ru-RU" sz="2400"/>
              <a:t>–</a:t>
            </a:r>
            <a:r>
              <a:rPr lang="ru-RU" sz="2400">
                <a:latin typeface="Times New Roman" pitchFamily="18" charset="0"/>
              </a:rPr>
              <a:t> Почему рыбка не выполнила последнее желание старухи?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Многозначные слова</a:t>
            </a:r>
            <a:endParaRPr lang="ru-RU" dirty="0"/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3071834" cy="352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3" name="Picture 11" descr="https://ozon-st.cdn.ngenix.net/multimedia/10198646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000240"/>
            <a:ext cx="3409557" cy="36433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868" y="3357562"/>
            <a:ext cx="17604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</a:rPr>
              <a:t>КРАН</a:t>
            </a:r>
            <a:endParaRPr lang="ru-RU" sz="4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флешка\фоны\bv1023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4544" y="-457200"/>
            <a:ext cx="9753600" cy="7315200"/>
          </a:xfrm>
          <a:prstGeom prst="rect">
            <a:avLst/>
          </a:prstGeom>
          <a:noFill/>
        </p:spPr>
      </p:pic>
      <p:pic>
        <p:nvPicPr>
          <p:cNvPr id="7" name="Рисунок 6" descr="d:\Мои документы\Desktop\ОПАСНО нетрогайте\дев коса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28575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Мои документы\Desktop\ОПАСНО нетрогайте\коса орудие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90440" y="0"/>
            <a:ext cx="435356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Мои документы\Desktop\ОПАСНО нетрогайте\8073516_Eisk_v02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63888" y="4077072"/>
            <a:ext cx="35909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79512" y="4509120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КОСА – </a:t>
            </a:r>
            <a:r>
              <a:rPr lang="ru-RU" dirty="0" smtClean="0"/>
              <a:t>СПЛЕТЕННЫЕ  В ВИДЕ ЖГУТА  НЕСКОЛЬКО ДЛИННЫХ ПРЯДЕЙ ВОЛОС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3968" y="292494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КОСА –  </a:t>
            </a:r>
            <a:r>
              <a:rPr lang="ru-RU" dirty="0" smtClean="0"/>
              <a:t>ИЗОГНУТЫЙ НОЖ НА ДЛИННОЙ РУКОЯТКЕ ДЛЯ СРЕЗАНИЯ ТРАВЫ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68344" y="4221088"/>
            <a:ext cx="14756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КОСА –  </a:t>
            </a:r>
            <a:r>
              <a:rPr lang="ru-RU" dirty="0" smtClean="0"/>
              <a:t>ИДУЩАЯ ОТ БЕРЕГА НИЗКАЯ И УЗКАЯ ПОЛОСА ЗЕМЛИ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Line 3"/>
          <p:cNvSpPr>
            <a:spLocks noChangeShapeType="1"/>
          </p:cNvSpPr>
          <p:nvPr/>
        </p:nvSpPr>
        <p:spPr bwMode="auto">
          <a:xfrm flipH="1">
            <a:off x="4419600" y="0"/>
            <a:ext cx="2808288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H="1">
            <a:off x="1116013" y="0"/>
            <a:ext cx="2808287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0" y="4495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0" y="2590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H="1">
            <a:off x="5651500" y="0"/>
            <a:ext cx="2808288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1514" name="Picture 10" descr="D:\Буквы\img0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41" t="20515" r="28204" b="15367"/>
          <a:stretch>
            <a:fillRect/>
          </a:stretch>
        </p:blipFill>
        <p:spPr bwMode="auto">
          <a:xfrm>
            <a:off x="0" y="304800"/>
            <a:ext cx="1811338" cy="1828800"/>
          </a:xfrm>
          <a:prstGeom prst="rect">
            <a:avLst/>
          </a:prstGeom>
          <a:noFill/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492875" y="2590800"/>
            <a:ext cx="873125" cy="731838"/>
            <a:chOff x="3782" y="2152"/>
            <a:chExt cx="681" cy="461"/>
          </a:xfrm>
        </p:grpSpPr>
        <p:sp>
          <p:nvSpPr>
            <p:cNvPr id="21516" name="Oval 12"/>
            <p:cNvSpPr>
              <a:spLocks noChangeArrowheads="1"/>
            </p:cNvSpPr>
            <p:nvPr/>
          </p:nvSpPr>
          <p:spPr bwMode="auto">
            <a:xfrm rot="-213796">
              <a:off x="3850" y="2152"/>
              <a:ext cx="537" cy="385"/>
            </a:xfrm>
            <a:prstGeom prst="ellipse">
              <a:avLst/>
            </a:prstGeom>
            <a:noFill/>
            <a:ln w="1143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 rot="279408">
              <a:off x="3782" y="2288"/>
              <a:ext cx="681" cy="3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33" name="Oval 29"/>
          <p:cNvSpPr>
            <a:spLocks noChangeArrowheads="1"/>
          </p:cNvSpPr>
          <p:nvPr/>
        </p:nvSpPr>
        <p:spPr bwMode="auto">
          <a:xfrm rot="1937574">
            <a:off x="6802438" y="3568700"/>
            <a:ext cx="581025" cy="935038"/>
          </a:xfrm>
          <a:prstGeom prst="ellipse">
            <a:avLst/>
          </a:prstGeom>
          <a:noFill/>
          <a:ln w="114300">
            <a:solidFill>
              <a:srgbClr val="33CC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 rot="12019435" flipV="1">
            <a:off x="6597650" y="3498850"/>
            <a:ext cx="11525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35" name="Line 31"/>
          <p:cNvSpPr>
            <a:spLocks noChangeShapeType="1"/>
          </p:cNvSpPr>
          <p:nvPr/>
        </p:nvSpPr>
        <p:spPr bwMode="auto">
          <a:xfrm flipH="1">
            <a:off x="6781800" y="2806700"/>
            <a:ext cx="503238" cy="1308100"/>
          </a:xfrm>
          <a:prstGeom prst="line">
            <a:avLst/>
          </a:prstGeom>
          <a:noFill/>
          <a:ln w="1143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6" name="Line 32"/>
          <p:cNvSpPr>
            <a:spLocks noChangeShapeType="1"/>
          </p:cNvSpPr>
          <p:nvPr/>
        </p:nvSpPr>
        <p:spPr bwMode="auto">
          <a:xfrm flipH="1">
            <a:off x="7162800" y="3581400"/>
            <a:ext cx="838200" cy="779463"/>
          </a:xfrm>
          <a:prstGeom prst="line">
            <a:avLst/>
          </a:prstGeom>
          <a:noFill/>
          <a:ln w="114300">
            <a:solidFill>
              <a:srgbClr val="CC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7" name="Line 33"/>
          <p:cNvSpPr>
            <a:spLocks noChangeShapeType="1"/>
          </p:cNvSpPr>
          <p:nvPr/>
        </p:nvSpPr>
        <p:spPr bwMode="auto">
          <a:xfrm flipH="1">
            <a:off x="6172200" y="2662238"/>
            <a:ext cx="536575" cy="385762"/>
          </a:xfrm>
          <a:prstGeom prst="line">
            <a:avLst/>
          </a:prstGeom>
          <a:noFill/>
          <a:ln w="114300">
            <a:solidFill>
              <a:srgbClr val="CC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51" name="Line 47"/>
          <p:cNvSpPr>
            <a:spLocks noChangeShapeType="1"/>
          </p:cNvSpPr>
          <p:nvPr/>
        </p:nvSpPr>
        <p:spPr bwMode="auto">
          <a:xfrm flipH="1">
            <a:off x="4648200" y="2590800"/>
            <a:ext cx="1593850" cy="3810000"/>
          </a:xfrm>
          <a:prstGeom prst="line">
            <a:avLst/>
          </a:prstGeom>
          <a:noFill/>
          <a:ln w="1143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1552" name="Picture 48" descr="1-32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981200"/>
            <a:ext cx="666750" cy="752475"/>
          </a:xfrm>
          <a:prstGeom prst="rect">
            <a:avLst/>
          </a:prstGeom>
          <a:noFill/>
        </p:spPr>
      </p:pic>
      <p:sp>
        <p:nvSpPr>
          <p:cNvPr id="21553" name="Line 49"/>
          <p:cNvSpPr>
            <a:spLocks noChangeShapeType="1"/>
          </p:cNvSpPr>
          <p:nvPr/>
        </p:nvSpPr>
        <p:spPr bwMode="auto">
          <a:xfrm flipV="1">
            <a:off x="4724400" y="3048000"/>
            <a:ext cx="1447800" cy="3352800"/>
          </a:xfrm>
          <a:prstGeom prst="line">
            <a:avLst/>
          </a:prstGeom>
          <a:noFill/>
          <a:ln w="1270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7" name="Group 50"/>
          <p:cNvGrpSpPr>
            <a:grpSpLocks/>
          </p:cNvGrpSpPr>
          <p:nvPr/>
        </p:nvGrpSpPr>
        <p:grpSpPr bwMode="auto">
          <a:xfrm>
            <a:off x="5867400" y="2895600"/>
            <a:ext cx="503238" cy="360363"/>
            <a:chOff x="567" y="1026"/>
            <a:chExt cx="181" cy="136"/>
          </a:xfrm>
        </p:grpSpPr>
        <p:sp>
          <p:nvSpPr>
            <p:cNvPr id="21555" name="Line 51"/>
            <p:cNvSpPr>
              <a:spLocks noChangeShapeType="1"/>
            </p:cNvSpPr>
            <p:nvPr/>
          </p:nvSpPr>
          <p:spPr bwMode="auto">
            <a:xfrm>
              <a:off x="567" y="1026"/>
              <a:ext cx="180" cy="1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56" name="Line 52"/>
            <p:cNvSpPr>
              <a:spLocks noChangeShapeType="1"/>
            </p:cNvSpPr>
            <p:nvPr/>
          </p:nvSpPr>
          <p:spPr bwMode="auto">
            <a:xfrm flipH="1">
              <a:off x="567" y="1026"/>
              <a:ext cx="181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0" y="35814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9" name="AutoShape 35"/>
          <p:cNvSpPr>
            <a:spLocks noChangeArrowheads="1"/>
          </p:cNvSpPr>
          <p:nvPr/>
        </p:nvSpPr>
        <p:spPr bwMode="auto">
          <a:xfrm>
            <a:off x="6096000" y="2438400"/>
            <a:ext cx="215900" cy="215900"/>
          </a:xfrm>
          <a:prstGeom prst="flowChartConnector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6" name="Line 2"/>
          <p:cNvSpPr>
            <a:spLocks noChangeShapeType="1"/>
          </p:cNvSpPr>
          <p:nvPr/>
        </p:nvSpPr>
        <p:spPr bwMode="auto">
          <a:xfrm flipH="1">
            <a:off x="2627313" y="0"/>
            <a:ext cx="2808287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63" name="Text Box 59"/>
          <p:cNvSpPr txBox="1">
            <a:spLocks noChangeArrowheads="1"/>
          </p:cNvSpPr>
          <p:nvPr/>
        </p:nvSpPr>
        <p:spPr bwMode="auto">
          <a:xfrm>
            <a:off x="7924800" y="6629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 i="1"/>
              <a:t>Марабаева Л.А</a:t>
            </a:r>
            <a:r>
              <a:rPr lang="ru-RU" sz="800" i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 animBg="1"/>
      <p:bldP spid="21535" grpId="0" animBg="1"/>
      <p:bldP spid="21536" grpId="0" animBg="1"/>
      <p:bldP spid="21537" grpId="0" animBg="1"/>
      <p:bldP spid="21551" grpId="0" animBg="1"/>
      <p:bldP spid="21553" grpId="0" animBg="1"/>
      <p:bldP spid="215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esktop\флешка\чудо-пропись\Изображение 040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2683" t="16267" r="8419" b="38541"/>
          <a:stretch>
            <a:fillRect/>
          </a:stretch>
        </p:blipFill>
        <p:spPr bwMode="auto">
          <a:xfrm>
            <a:off x="285720" y="142852"/>
            <a:ext cx="8572560" cy="5998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esktop\флешка\чудо-пропись\Изображение 040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2683" t="59375" r="8419" b="7291"/>
          <a:stretch>
            <a:fillRect/>
          </a:stretch>
        </p:blipFill>
        <p:spPr bwMode="auto">
          <a:xfrm>
            <a:off x="285720" y="428604"/>
            <a:ext cx="8304668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934072" flipV="1">
            <a:off x="6443663" y="4581525"/>
            <a:ext cx="1944687" cy="511175"/>
          </a:xfrm>
          <a:prstGeom prst="rect">
            <a:avLst/>
          </a:prstGeom>
          <a:noFill/>
        </p:spPr>
      </p:pic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7643834" y="57150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20851 -0.64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3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1 -0.6457 C -0.21389 -0.62789 -0.2191 -0.61008 -0.22778 -0.58187 C -0.23646 -0.55365 -0.24896 -0.51179 -0.26059 -0.47594 C -0.27222 -0.4401 -0.28437 -0.4061 -0.29757 -0.36656 C -0.31076 -0.32701 -0.32483 -0.28607 -0.3401 -0.2389 C -0.35538 -0.19172 -0.3724 -0.13783 -0.38941 -0.08372 " pathEditMode="relative" rAng="0" ptsTypes="aaaaaA">
                                      <p:cBhvr>
                                        <p:cTn id="10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41 -0.08372 C -0.38941 -0.08372 -0.31893 -0.30713 -0.24792 -0.5303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792 -0.5303 C -0.23472 -0.54903 -0.22136 -0.56753 -0.20972 -0.58326 C -0.19809 -0.59898 -0.18906 -0.61355 -0.17813 -0.62511 C -0.16719 -0.63668 -0.15278 -0.64778 -0.14393 -0.65264 C -0.13507 -0.65749 -0.13021 -0.65518 -0.12466 -0.65449 C -0.1191 -0.65379 -0.11441 -0.65495 -0.11094 -0.64894 C -0.10747 -0.64292 -0.10261 -0.63252 -0.10417 -0.61795 C -0.10573 -0.60338 -0.11424 -0.58141 -0.12066 -0.56128 C -0.12709 -0.54116 -0.13663 -0.51573 -0.14254 -0.49746 C -0.14844 -0.47918 -0.15243 -0.46415 -0.15625 -0.4519 C -0.16007 -0.43964 -0.16441 -0.43224 -0.1658 -0.42461 C -0.16719 -0.41697 -0.16684 -0.41142 -0.16441 -0.40634 C -0.16198 -0.40125 -0.15781 -0.39292 -0.1507 -0.39338 C -0.14358 -0.39385 -0.13073 -0.4024 -0.12205 -0.4098 C -0.11337 -0.41721 -0.10452 -0.43131 -0.09861 -0.43733 C -0.09271 -0.44334 -0.08959 -0.44496 -0.08629 -0.44635 " pathEditMode="relative" rAng="0" ptsTypes="aaaaaaaaaaaaaaaA">
                                      <p:cBhvr>
                                        <p:cTn id="16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5724525" y="4221163"/>
            <a:ext cx="1223963" cy="21605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539750" y="436562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611188" y="630872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46084" name="Picture 4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20721" flipV="1">
            <a:off x="6443663" y="4508500"/>
            <a:ext cx="1944687" cy="511175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7858148" y="57150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11406 -0.467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-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06 -0.46739 C -0.12691 -0.42877 -0.13975 -0.39014 -0.15382 -0.3469 C -0.16788 -0.30365 -0.18159 -0.2611 -0.19895 -0.20814 C -0.21632 -0.15518 -0.24045 -0.07978 -0.25798 -0.02937 C -0.27552 0.02105 -0.28854 0.0636 -0.30451 0.09459 C -0.32048 0.12558 -0.34253 0.14408 -0.35382 0.1568 C -0.3651 0.16952 -0.36319 0.16582 -0.3717 0.17137 C -0.3802 0.17692 -0.39201 0.18687 -0.40451 0.18964 C -0.41701 0.19242 -0.43663 0.19196 -0.44705 0.18779 C -0.45746 0.18363 -0.46041 0.17276 -0.46753 0.16397 C -0.47465 0.15519 -0.48211 0.14501 -0.48941 0.13483 " pathEditMode="relative" rAng="0" ptsTypes="aaaaaaaaaaA">
                                      <p:cBhvr>
                                        <p:cTn id="10" dur="3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41 0.13482 C -0.48941 0.13529 -0.35695 -0.10361 -0.22431 -0.3413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3 -0.34135 C -0.2276 -0.33395 -0.23073 -0.32632 -0.23802 -0.31938 C -0.24531 -0.31244 -0.25902 -0.30319 -0.26805 -0.29949 C -0.27708 -0.29579 -0.28402 -0.29648 -0.2927 -0.29764 C -0.30139 -0.29879 -0.31267 -0.30088 -0.32014 -0.30666 C -0.3276 -0.31244 -0.33455 -0.32262 -0.33802 -0.33233 C -0.34149 -0.34204 -0.34149 -0.35222 -0.34062 -0.36517 C -0.33975 -0.37812 -0.34045 -0.39431 -0.33246 -0.41073 C -0.32448 -0.42715 -0.31145 -0.44819 -0.2927 -0.46369 C -0.27395 -0.47918 -0.2427 -0.49491 -0.22014 -0.5037 C -0.19757 -0.51249 -0.17639 -0.51387 -0.15711 -0.51665 C -0.13784 -0.51942 -0.12031 -0.52104 -0.10503 -0.52012 C -0.08975 -0.51919 -0.07708 -0.51503 -0.06527 -0.5111 C -0.05347 -0.50717 -0.04323 -0.503 -0.03385 -0.49653 C -0.02448 -0.49005 -0.01597 -0.48496 -0.0092 -0.47271 C -0.00243 -0.46045 0.00573 -0.4401 0.0073 -0.42345 C 0.00886 -0.4068 0.00591 -0.38529 0.00035 -0.37234 C -0.0052 -0.35939 -0.01614 -0.35199 -0.02569 -0.34505 C -0.03524 -0.33811 -0.04548 -0.33048 -0.05711 -0.33048 C -0.06875 -0.33048 -0.08628 -0.33904 -0.09548 -0.34505 C -0.10468 -0.35106 -0.10833 -0.35916 -0.11198 -0.36702 " pathEditMode="relative" rAng="0" ptsTypes="aaaaaaaaaaaaaaaaaaaaa">
                                      <p:cBhvr>
                                        <p:cTn id="16" dur="3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-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2000"/>
          </a:blip>
          <a:srcRect l="4985" t="-662" r="66379" b="41399"/>
          <a:stretch>
            <a:fillRect/>
          </a:stretch>
        </p:blipFill>
        <p:spPr bwMode="auto">
          <a:xfrm>
            <a:off x="4787900" y="333375"/>
            <a:ext cx="3810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5" name="WordArt 5"/>
          <p:cNvSpPr>
            <a:spLocks noChangeArrowheads="1" noChangeShapeType="1" noTextEdit="1"/>
          </p:cNvSpPr>
          <p:nvPr/>
        </p:nvSpPr>
        <p:spPr bwMode="auto">
          <a:xfrm>
            <a:off x="611188" y="765175"/>
            <a:ext cx="2808287" cy="4032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/>
              </a:rPr>
              <a:t>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ра-ра-ра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– начинается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ры-ры-ры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– у мальчиков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ро-ро-ро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 – у нас новое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ру-ру-ру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 – продолжаем мы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ре-ре-ре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 – стоит домик на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ри-ри-ри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– на ветках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ар-ар-ар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– кипит наш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ир-ир-ир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– мой папа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ра-ра-ра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 – у мышки есть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08104" y="692696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иг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ра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126876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ша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ры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184482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вед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ро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24208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иг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ру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306896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ре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3645024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снеги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ри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4221088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самов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ар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8064" y="4797152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бригад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ир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5373216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но</a:t>
            </a:r>
            <a:r>
              <a:rPr lang="ru-RU" sz="3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ра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60648"/>
            <a:ext cx="3357563" cy="6429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Прочитай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19" y="785793"/>
          <a:ext cx="8672515" cy="57921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761"/>
                <a:gridCol w="1714512"/>
                <a:gridCol w="1643074"/>
                <a:gridCol w="1785950"/>
                <a:gridCol w="2100218"/>
              </a:tblGrid>
              <a:tr h="981305"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Ра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ар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аро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рука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лист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1124180"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Ро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ор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ару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рак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рост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1281252"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РУ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ур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ора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Сорт</a:t>
                      </a:r>
                    </a:p>
                    <a:p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крот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1281252"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Ры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ыр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ору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торт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крыло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1124180"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Ри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err="1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ир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ори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рот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ирис</a:t>
                      </a:r>
                      <a:endParaRPr lang="ru-RU" sz="3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2924944"/>
            <a:ext cx="83306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gifok.net/images/2015/10/14/Aster_4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3000396" cy="3122702"/>
          </a:xfrm>
          <a:prstGeom prst="rect">
            <a:avLst/>
          </a:prstGeom>
          <a:noFill/>
        </p:spPr>
      </p:pic>
      <p:pic>
        <p:nvPicPr>
          <p:cNvPr id="26630" name="Picture 6" descr="http://www.playcast.ru/uploads/2016/05/21/187248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857232"/>
            <a:ext cx="2487903" cy="3535441"/>
          </a:xfrm>
          <a:prstGeom prst="rect">
            <a:avLst/>
          </a:prstGeom>
          <a:noFill/>
        </p:spPr>
      </p:pic>
      <p:pic>
        <p:nvPicPr>
          <p:cNvPr id="26634" name="Picture 10" descr="https://golka.com.ua/image/cache/data/articles/18257-o%C2%B7003-raspushchenniy-iris-orchidea-kanva-s-nanesennim-risunkom-1-800x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285860"/>
            <a:ext cx="3143272" cy="3143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5286388"/>
            <a:ext cx="777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Астра              Лилии                   Ирис </a:t>
            </a: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golka.com.ua/image/cache/data/articles/18257-o%C2%B7003-raspushchenniy-iris-orchidea-kanva-s-nanesennim-risunkom-1-80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3143272" cy="3143272"/>
          </a:xfrm>
          <a:prstGeom prst="rect">
            <a:avLst/>
          </a:prstGeom>
          <a:noFill/>
        </p:spPr>
      </p:pic>
      <p:pic>
        <p:nvPicPr>
          <p:cNvPr id="30724" name="Picture 4" descr="http://i5.otzovik.com/2017/01/25/4399754/img/351239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571876"/>
            <a:ext cx="5088028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9144000" cy="1192213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Буква потерялась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39750" y="2349500"/>
            <a:ext cx="2967038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chemeClr val="hlink"/>
                </a:solidFill>
                <a:latin typeface="Tahoma" pitchFamily="34" charset="0"/>
              </a:rPr>
              <a:t>С…Н</a:t>
            </a:r>
          </a:p>
          <a:p>
            <a:r>
              <a:rPr lang="ru-RU" sz="6600" b="1">
                <a:solidFill>
                  <a:schemeClr val="hlink"/>
                </a:solidFill>
                <a:latin typeface="Tahoma" pitchFamily="34" charset="0"/>
              </a:rPr>
              <a:t>С…Н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203575" y="4365625"/>
            <a:ext cx="352901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00FF"/>
                </a:solidFill>
                <a:latin typeface="Tahoma" pitchFamily="34" charset="0"/>
              </a:rPr>
              <a:t>С…К</a:t>
            </a:r>
          </a:p>
          <a:p>
            <a:r>
              <a:rPr lang="ru-RU" sz="6600" b="1">
                <a:solidFill>
                  <a:srgbClr val="0000FF"/>
                </a:solidFill>
                <a:latin typeface="Tahoma" pitchFamily="34" charset="0"/>
              </a:rPr>
              <a:t>С…К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011863" y="2492375"/>
            <a:ext cx="3132137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chemeClr val="hlink"/>
                </a:solidFill>
                <a:latin typeface="Tahoma" pitchFamily="34" charset="0"/>
              </a:rPr>
              <a:t>К…Т</a:t>
            </a:r>
          </a:p>
          <a:p>
            <a:r>
              <a:rPr lang="ru-RU" sz="6600" b="1">
                <a:solidFill>
                  <a:schemeClr val="hlink"/>
                </a:solidFill>
                <a:latin typeface="Tahoma" pitchFamily="34" charset="0"/>
              </a:rPr>
              <a:t>К…Т</a:t>
            </a:r>
          </a:p>
        </p:txBody>
      </p:sp>
      <p:pic>
        <p:nvPicPr>
          <p:cNvPr id="14341" name="Picture 12" descr="MCj042981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1557338"/>
            <a:ext cx="2376488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Line 3"/>
          <p:cNvSpPr>
            <a:spLocks noChangeShapeType="1"/>
          </p:cNvSpPr>
          <p:nvPr/>
        </p:nvSpPr>
        <p:spPr bwMode="auto">
          <a:xfrm flipH="1">
            <a:off x="4419600" y="0"/>
            <a:ext cx="2808288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H="1">
            <a:off x="1116013" y="0"/>
            <a:ext cx="2808287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0" y="4495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0" y="2590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H="1">
            <a:off x="5651500" y="0"/>
            <a:ext cx="2808288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1514" name="Picture 10" descr="D:\Буквы\img0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41" t="20515" r="28204" b="15367"/>
          <a:stretch>
            <a:fillRect/>
          </a:stretch>
        </p:blipFill>
        <p:spPr bwMode="auto">
          <a:xfrm>
            <a:off x="0" y="304800"/>
            <a:ext cx="1811338" cy="1828800"/>
          </a:xfrm>
          <a:prstGeom prst="rect">
            <a:avLst/>
          </a:prstGeom>
          <a:noFill/>
        </p:spPr>
      </p:pic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514600" y="3733800"/>
            <a:ext cx="1009650" cy="719138"/>
            <a:chOff x="567" y="2931"/>
            <a:chExt cx="726" cy="544"/>
          </a:xfrm>
        </p:grpSpPr>
        <p:sp>
          <p:nvSpPr>
            <p:cNvPr id="21519" name="Oval 15"/>
            <p:cNvSpPr>
              <a:spLocks noChangeArrowheads="1"/>
            </p:cNvSpPr>
            <p:nvPr/>
          </p:nvSpPr>
          <p:spPr bwMode="auto">
            <a:xfrm rot="1872103">
              <a:off x="567" y="2976"/>
              <a:ext cx="577" cy="499"/>
            </a:xfrm>
            <a:prstGeom prst="ellipse">
              <a:avLst/>
            </a:prstGeom>
            <a:noFill/>
            <a:ln w="1270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0" name="Rectangle 16"/>
            <p:cNvSpPr>
              <a:spLocks noChangeArrowheads="1"/>
            </p:cNvSpPr>
            <p:nvPr/>
          </p:nvSpPr>
          <p:spPr bwMode="auto">
            <a:xfrm rot="1471967">
              <a:off x="567" y="2931"/>
              <a:ext cx="726" cy="31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 flipH="1">
            <a:off x="4800600" y="685800"/>
            <a:ext cx="969963" cy="1143000"/>
            <a:chOff x="1338" y="527"/>
            <a:chExt cx="589" cy="725"/>
          </a:xfrm>
        </p:grpSpPr>
        <p:sp>
          <p:nvSpPr>
            <p:cNvPr id="21522" name="Oval 18"/>
            <p:cNvSpPr>
              <a:spLocks noChangeArrowheads="1"/>
            </p:cNvSpPr>
            <p:nvPr/>
          </p:nvSpPr>
          <p:spPr bwMode="auto">
            <a:xfrm>
              <a:off x="1338" y="572"/>
              <a:ext cx="544" cy="635"/>
            </a:xfrm>
            <a:prstGeom prst="ellipse">
              <a:avLst/>
            </a:prstGeom>
            <a:noFill/>
            <a:ln w="101600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3" name="Rectangle 19"/>
            <p:cNvSpPr>
              <a:spLocks noChangeArrowheads="1"/>
            </p:cNvSpPr>
            <p:nvPr/>
          </p:nvSpPr>
          <p:spPr bwMode="auto">
            <a:xfrm>
              <a:off x="1564" y="527"/>
              <a:ext cx="363" cy="7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24" name="Line 20"/>
          <p:cNvSpPr>
            <a:spLocks noChangeShapeType="1"/>
          </p:cNvSpPr>
          <p:nvPr/>
        </p:nvSpPr>
        <p:spPr bwMode="auto">
          <a:xfrm flipH="1">
            <a:off x="3276600" y="1219200"/>
            <a:ext cx="1371600" cy="3200400"/>
          </a:xfrm>
          <a:prstGeom prst="line">
            <a:avLst/>
          </a:prstGeom>
          <a:noFill/>
          <a:ln w="1111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4419600" y="990600"/>
            <a:ext cx="503238" cy="358775"/>
            <a:chOff x="567" y="1026"/>
            <a:chExt cx="181" cy="136"/>
          </a:xfrm>
        </p:grpSpPr>
        <p:sp>
          <p:nvSpPr>
            <p:cNvPr id="21527" name="Line 23"/>
            <p:cNvSpPr>
              <a:spLocks noChangeShapeType="1"/>
            </p:cNvSpPr>
            <p:nvPr/>
          </p:nvSpPr>
          <p:spPr bwMode="auto">
            <a:xfrm>
              <a:off x="567" y="1026"/>
              <a:ext cx="180" cy="1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28" name="Line 24"/>
            <p:cNvSpPr>
              <a:spLocks noChangeShapeType="1"/>
            </p:cNvSpPr>
            <p:nvPr/>
          </p:nvSpPr>
          <p:spPr bwMode="auto">
            <a:xfrm flipH="1">
              <a:off x="567" y="1026"/>
              <a:ext cx="181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29" name="AutoShape 25"/>
          <p:cNvSpPr>
            <a:spLocks noChangeArrowheads="1"/>
          </p:cNvSpPr>
          <p:nvPr/>
        </p:nvSpPr>
        <p:spPr bwMode="auto">
          <a:xfrm>
            <a:off x="4572000" y="1066800"/>
            <a:ext cx="215900" cy="215900"/>
          </a:xfrm>
          <a:prstGeom prst="flowChartConnector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2286000" y="3810000"/>
            <a:ext cx="503238" cy="358775"/>
            <a:chOff x="567" y="1026"/>
            <a:chExt cx="181" cy="136"/>
          </a:xfrm>
        </p:grpSpPr>
        <p:sp>
          <p:nvSpPr>
            <p:cNvPr id="21531" name="Line 27"/>
            <p:cNvSpPr>
              <a:spLocks noChangeShapeType="1"/>
            </p:cNvSpPr>
            <p:nvPr/>
          </p:nvSpPr>
          <p:spPr bwMode="auto">
            <a:xfrm>
              <a:off x="567" y="1026"/>
              <a:ext cx="180" cy="1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Line 28"/>
            <p:cNvSpPr>
              <a:spLocks noChangeShapeType="1"/>
            </p:cNvSpPr>
            <p:nvPr/>
          </p:nvSpPr>
          <p:spPr bwMode="auto">
            <a:xfrm flipH="1">
              <a:off x="567" y="1026"/>
              <a:ext cx="181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0" y="35814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3352800" y="685800"/>
            <a:ext cx="935038" cy="1143000"/>
            <a:chOff x="1338" y="527"/>
            <a:chExt cx="589" cy="725"/>
          </a:xfrm>
        </p:grpSpPr>
        <p:sp>
          <p:nvSpPr>
            <p:cNvPr id="21558" name="Oval 54"/>
            <p:cNvSpPr>
              <a:spLocks noChangeArrowheads="1"/>
            </p:cNvSpPr>
            <p:nvPr/>
          </p:nvSpPr>
          <p:spPr bwMode="auto">
            <a:xfrm>
              <a:off x="1338" y="572"/>
              <a:ext cx="544" cy="635"/>
            </a:xfrm>
            <a:prstGeom prst="ellipse">
              <a:avLst/>
            </a:prstGeom>
            <a:noFill/>
            <a:ln w="101600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9" name="Rectangle 55"/>
            <p:cNvSpPr>
              <a:spLocks noChangeArrowheads="1"/>
            </p:cNvSpPr>
            <p:nvPr/>
          </p:nvSpPr>
          <p:spPr bwMode="auto">
            <a:xfrm>
              <a:off x="1564" y="527"/>
              <a:ext cx="363" cy="7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3505200" y="1600200"/>
            <a:ext cx="503238" cy="360363"/>
            <a:chOff x="567" y="1026"/>
            <a:chExt cx="181" cy="136"/>
          </a:xfrm>
        </p:grpSpPr>
        <p:sp>
          <p:nvSpPr>
            <p:cNvPr id="21541" name="Line 37"/>
            <p:cNvSpPr>
              <a:spLocks noChangeShapeType="1"/>
            </p:cNvSpPr>
            <p:nvPr/>
          </p:nvSpPr>
          <p:spPr bwMode="auto">
            <a:xfrm>
              <a:off x="567" y="1026"/>
              <a:ext cx="180" cy="1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2" name="Line 38"/>
            <p:cNvSpPr>
              <a:spLocks noChangeShapeType="1"/>
            </p:cNvSpPr>
            <p:nvPr/>
          </p:nvSpPr>
          <p:spPr bwMode="auto">
            <a:xfrm flipH="1">
              <a:off x="567" y="1026"/>
              <a:ext cx="181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56"/>
          <p:cNvGrpSpPr>
            <a:grpSpLocks/>
          </p:cNvGrpSpPr>
          <p:nvPr/>
        </p:nvGrpSpPr>
        <p:grpSpPr bwMode="auto">
          <a:xfrm>
            <a:off x="5105400" y="1600200"/>
            <a:ext cx="503238" cy="360363"/>
            <a:chOff x="567" y="1026"/>
            <a:chExt cx="181" cy="136"/>
          </a:xfrm>
        </p:grpSpPr>
        <p:sp>
          <p:nvSpPr>
            <p:cNvPr id="21561" name="Line 57"/>
            <p:cNvSpPr>
              <a:spLocks noChangeShapeType="1"/>
            </p:cNvSpPr>
            <p:nvPr/>
          </p:nvSpPr>
          <p:spPr bwMode="auto">
            <a:xfrm>
              <a:off x="567" y="1026"/>
              <a:ext cx="180" cy="1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62" name="Line 58"/>
            <p:cNvSpPr>
              <a:spLocks noChangeShapeType="1"/>
            </p:cNvSpPr>
            <p:nvPr/>
          </p:nvSpPr>
          <p:spPr bwMode="auto">
            <a:xfrm flipH="1">
              <a:off x="567" y="1026"/>
              <a:ext cx="181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06" name="Line 2"/>
          <p:cNvSpPr>
            <a:spLocks noChangeShapeType="1"/>
          </p:cNvSpPr>
          <p:nvPr/>
        </p:nvSpPr>
        <p:spPr bwMode="auto">
          <a:xfrm flipH="1">
            <a:off x="2627313" y="0"/>
            <a:ext cx="2808287" cy="6858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25" name="Line 21"/>
          <p:cNvSpPr>
            <a:spLocks noChangeShapeType="1"/>
          </p:cNvSpPr>
          <p:nvPr/>
        </p:nvSpPr>
        <p:spPr bwMode="auto">
          <a:xfrm>
            <a:off x="3657600" y="762000"/>
            <a:ext cx="1752600" cy="0"/>
          </a:xfrm>
          <a:prstGeom prst="line">
            <a:avLst/>
          </a:prstGeom>
          <a:noFill/>
          <a:ln w="101600">
            <a:solidFill>
              <a:srgbClr val="CC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38" name="AutoShape 34"/>
          <p:cNvSpPr>
            <a:spLocks noChangeArrowheads="1"/>
          </p:cNvSpPr>
          <p:nvPr/>
        </p:nvSpPr>
        <p:spPr bwMode="auto">
          <a:xfrm>
            <a:off x="3657600" y="1676400"/>
            <a:ext cx="215900" cy="215900"/>
          </a:xfrm>
          <a:prstGeom prst="flowChartConnector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63" name="Text Box 59"/>
          <p:cNvSpPr txBox="1">
            <a:spLocks noChangeArrowheads="1"/>
          </p:cNvSpPr>
          <p:nvPr/>
        </p:nvSpPr>
        <p:spPr bwMode="auto">
          <a:xfrm>
            <a:off x="7924800" y="6629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 i="1"/>
              <a:t>Марабаева Л.А</a:t>
            </a:r>
            <a:r>
              <a:rPr lang="ru-RU" sz="800" i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 animBg="1"/>
      <p:bldP spid="21529" grpId="0" animBg="1"/>
      <p:bldP spid="21525" grpId="0" animBg="1"/>
      <p:bldP spid="2153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талья\Desktop\флешка\чудо-пропись\Изображение 041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6985" t="15625" r="2683" b="36458"/>
          <a:stretch>
            <a:fillRect/>
          </a:stretch>
        </p:blipFill>
        <p:spPr bwMode="auto">
          <a:xfrm>
            <a:off x="500034" y="214290"/>
            <a:ext cx="8215370" cy="5998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талья\Desktop\флешка\чудо-пропись\Изображение 041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6985" t="54167" r="2683" b="7291"/>
          <a:stretch>
            <a:fillRect/>
          </a:stretch>
        </p:blipFill>
        <p:spPr bwMode="auto">
          <a:xfrm>
            <a:off x="357158" y="285728"/>
            <a:ext cx="8514637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45354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http://www.solnet.ee/sol/019/a_015.html</a:t>
            </a:r>
            <a:r>
              <a:rPr lang="en-US" sz="1200" dirty="0" smtClean="0"/>
              <a:t> - </a:t>
            </a:r>
            <a:r>
              <a:rPr lang="ru-RU" sz="1200" dirty="0" smtClean="0"/>
              <a:t>рисунок, стихотворение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00042"/>
            <a:ext cx="37698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3"/>
              </a:rPr>
              <a:t>www.razvitierebenka.com/2010/03/..._</a:t>
            </a:r>
            <a:r>
              <a:rPr lang="en-US" sz="1200" dirty="0" smtClean="0">
                <a:hlinkClick r:id="rId3"/>
              </a:rPr>
              <a:t>22.html</a:t>
            </a:r>
            <a:r>
              <a:rPr lang="ru-RU" sz="1200" dirty="0" smtClean="0"/>
              <a:t> – буква </a:t>
            </a:r>
            <a:r>
              <a:rPr lang="ru-RU" sz="1200" dirty="0" err="1" smtClean="0"/>
              <a:t>р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785794"/>
            <a:ext cx="8572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http://www.raskraska.com/raskraski/270/15.html</a:t>
            </a:r>
            <a:r>
              <a:rPr lang="ru-RU" sz="1200" dirty="0" smtClean="0"/>
              <a:t> - раскраска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71546"/>
            <a:ext cx="30877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5"/>
              </a:rPr>
              <a:t>http://www.embgallery.com/Yucca-01</a:t>
            </a:r>
            <a:r>
              <a:rPr lang="ru-RU" sz="1200" dirty="0" smtClean="0"/>
              <a:t> - буквы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357298"/>
            <a:ext cx="70723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www.molgvardia.ru/nextday/2010/0...</a:t>
            </a:r>
            <a:r>
              <a:rPr lang="en-US" sz="1200" dirty="0" smtClean="0">
                <a:hlinkClick r:id="rId6"/>
              </a:rPr>
              <a:t>01/14647</a:t>
            </a:r>
            <a:r>
              <a:rPr lang="ru-RU" sz="1200" dirty="0" smtClean="0"/>
              <a:t> - фото парада Победы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643050"/>
            <a:ext cx="2577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7"/>
              </a:rPr>
              <a:t>www.stihi.ru/2008/11/24/2295</a:t>
            </a:r>
            <a:r>
              <a:rPr lang="ru-RU" sz="1200" dirty="0" smtClean="0"/>
              <a:t> - роза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857364"/>
            <a:ext cx="34431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dp.ric.ua/index.php%3Fnewsid%3D478390</a:t>
            </a:r>
            <a:r>
              <a:rPr lang="ru-RU" sz="1200" dirty="0" smtClean="0"/>
              <a:t> – ракета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3116"/>
            <a:ext cx="29763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8"/>
              </a:rPr>
              <a:t>www.liveinternet.ru/users/1862061</a:t>
            </a:r>
            <a:r>
              <a:rPr lang="en-US" sz="1200" dirty="0" smtClean="0">
                <a:hlinkClick r:id="rId8"/>
              </a:rPr>
              <a:t>/</a:t>
            </a:r>
            <a:r>
              <a:rPr lang="ru-RU" sz="1200" dirty="0" smtClean="0"/>
              <a:t> - сквер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428868"/>
            <a:ext cx="23309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9"/>
              </a:rPr>
              <a:t>www.lenagold.ru</a:t>
            </a:r>
            <a:r>
              <a:rPr lang="en-US" sz="1200" dirty="0" smtClean="0"/>
              <a:t> – </a:t>
            </a:r>
            <a:r>
              <a:rPr lang="ru-RU" sz="1200" dirty="0" smtClean="0"/>
              <a:t>лиса, мальчик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2714620"/>
            <a:ext cx="69294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10"/>
              </a:rPr>
              <a:t>www.ozbuentwaldkirch.ch/webquest...</a:t>
            </a:r>
            <a:r>
              <a:rPr lang="en-US" sz="1200" dirty="0" err="1" smtClean="0">
                <a:hlinkClick r:id="rId10"/>
              </a:rPr>
              <a:t>dex.html</a:t>
            </a:r>
            <a:r>
              <a:rPr lang="ru-RU" sz="1200" dirty="0" smtClean="0"/>
              <a:t> - сапожник</a:t>
            </a:r>
            <a:endParaRPr lang="ru-RU" sz="12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364331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1"/>
              </a:rPr>
              <a:t>www.solnet.ee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1"/>
              </a:rPr>
              <a:t>/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1"/>
              </a:rPr>
              <a:t>gallery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1"/>
              </a:rPr>
              <a:t>/knk118.html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Карабас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Барабас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www.sadgarden.ru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 - огурцы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2"/>
              </a:rPr>
              <a:t>www.liveinternet.ru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2"/>
              </a:rPr>
              <a:t>/showjournal....%3D12367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розы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flower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onego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lukov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dahlia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html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георгины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samsebelekar.ru/index/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kartofel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/0-506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картофель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www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nature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-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home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ru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ogorod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/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news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p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...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item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.4.1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перец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ru.wikipedia.org/wiki/%25D0%25A4...2432.jpg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паровоз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moyhutor.net/novost6.php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корова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samsay.ru/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narodrecepty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/6189-kak-...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iya.html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простокваша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vk-info.ru/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kultura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/1055-posle-pr...ery.html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дети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костюмах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wallpaper.zoda.ru/nature/wpnys.html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парк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4786322"/>
            <a:ext cx="2989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На 5 слайде стихотворение из Б. </a:t>
            </a:r>
            <a:r>
              <a:rPr lang="ru-RU" sz="1200" dirty="0" err="1" smtClean="0"/>
              <a:t>Заходера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5072074"/>
            <a:ext cx="6073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14"/>
              </a:rPr>
              <a:t>http://rusedu.ru/detail_4447.html</a:t>
            </a:r>
            <a:r>
              <a:rPr lang="ru-RU" sz="1200" dirty="0" smtClean="0"/>
              <a:t> - презентация «Письменные буквы русского алфавита», </a:t>
            </a:r>
          </a:p>
          <a:p>
            <a:r>
              <a:rPr lang="ru-RU" sz="1200" dirty="0" smtClean="0"/>
              <a:t>автор – </a:t>
            </a:r>
            <a:r>
              <a:rPr lang="ru-RU" sz="1200" dirty="0" err="1" smtClean="0"/>
              <a:t>Чулихина</a:t>
            </a:r>
            <a:r>
              <a:rPr lang="ru-RU" sz="1200" dirty="0" smtClean="0"/>
              <a:t> Е. А.</a:t>
            </a: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214282" y="5500702"/>
            <a:ext cx="3153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rId9"/>
              </a:rPr>
              <a:t>www.lenagold.ru</a:t>
            </a:r>
            <a:r>
              <a:rPr lang="en-US" sz="1200" dirty="0" smtClean="0"/>
              <a:t> – </a:t>
            </a:r>
            <a:r>
              <a:rPr lang="ru-RU" sz="1200" dirty="0" smtClean="0"/>
              <a:t>ракушка, ромашка, рояль.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5786455"/>
            <a:ext cx="75009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/>
              <a:t>Аудиофайл</a:t>
            </a:r>
            <a:r>
              <a:rPr lang="ru-RU" sz="1200" dirty="0" smtClean="0"/>
              <a:t> для ролика взят с сайта </a:t>
            </a:r>
            <a:r>
              <a:rPr lang="en-US" sz="1200" dirty="0" smtClean="0"/>
              <a:t>http://alphabook.ru</a:t>
            </a:r>
            <a:endParaRPr lang="ru-RU" sz="12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6072207"/>
            <a:ext cx="59293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5"/>
              </a:rPr>
              <a:t>http://clipartcorel.narod.ru/index.html</a:t>
            </a:r>
            <a:r>
              <a:rPr lang="ru-RU" sz="1200" dirty="0" smtClean="0"/>
              <a:t> - рамка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6357958"/>
            <a:ext cx="6572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6"/>
              </a:rPr>
              <a:t>www.zastavki.com/rus/People/Chil...2768.htm</a:t>
            </a:r>
            <a:r>
              <a:rPr lang="en-US" sz="1200" dirty="0" smtClean="0"/>
              <a:t> - </a:t>
            </a:r>
            <a:r>
              <a:rPr lang="ru-RU" sz="1200" dirty="0" smtClean="0"/>
              <a:t>руки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589588"/>
            <a:ext cx="8153400" cy="503237"/>
          </a:xfrm>
        </p:spPr>
        <p:txBody>
          <a:bodyPr>
            <a:normAutofit fontScale="90000"/>
          </a:bodyPr>
          <a:lstStyle/>
          <a:p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3600">
                <a:latin typeface="Arial Black" pitchFamily="34" charset="0"/>
              </a:rPr>
              <a:t>оет землю се</a:t>
            </a:r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3600">
                <a:latin typeface="Arial Black" pitchFamily="34" charset="0"/>
              </a:rPr>
              <a:t>ый к</a:t>
            </a:r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3600">
                <a:latin typeface="Arial Black" pitchFamily="34" charset="0"/>
              </a:rPr>
              <a:t>от -</a:t>
            </a:r>
            <a:br>
              <a:rPr lang="ru-RU" sz="3600">
                <a:latin typeface="Arial Black" pitchFamily="34" charset="0"/>
              </a:rPr>
            </a:br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3600">
                <a:latin typeface="Arial Black" pitchFamily="34" charset="0"/>
              </a:rPr>
              <a:t>азо</a:t>
            </a:r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3600">
                <a:latin typeface="Arial Black" pitchFamily="34" charset="0"/>
              </a:rPr>
              <a:t>яет ого</a:t>
            </a:r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3600">
                <a:latin typeface="Arial Black" pitchFamily="34" charset="0"/>
              </a:rPr>
              <a:t>од.</a:t>
            </a:r>
            <a:r>
              <a:rPr lang="ru-RU" sz="4000"/>
              <a:t>                                                            </a:t>
            </a:r>
          </a:p>
        </p:txBody>
      </p:sp>
      <p:sp>
        <p:nvSpPr>
          <p:cNvPr id="180227" name="WordArt 3" descr="Коричневый мрамор"/>
          <p:cNvSpPr>
            <a:spLocks noChangeArrowheads="1" noChangeShapeType="1" noTextEdit="1"/>
          </p:cNvSpPr>
          <p:nvPr/>
        </p:nvSpPr>
        <p:spPr bwMode="auto">
          <a:xfrm>
            <a:off x="6300788" y="228600"/>
            <a:ext cx="2543175" cy="3128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19"/>
              </a:avLst>
            </a:prstTxWarp>
          </a:bodyPr>
          <a:lstStyle/>
          <a:p>
            <a:pPr algn="ctr"/>
            <a:r>
              <a:rPr lang="ru-RU" sz="4800" b="1" kern="10">
                <a:ln w="9525">
                  <a:noFill/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:rPr>
              <a:t>Р</a:t>
            </a:r>
          </a:p>
        </p:txBody>
      </p:sp>
      <p:pic>
        <p:nvPicPr>
          <p:cNvPr id="180232" name="Picture 8" descr="Роет землю серый кро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3"/>
              </a:clrFrom>
              <a:clrTo>
                <a:srgbClr val="EDEDE3">
                  <a:alpha val="0"/>
                </a:srgbClr>
              </a:clrTo>
            </a:clrChange>
            <a:lum bright="12000" contrast="24000"/>
          </a:blip>
          <a:srcRect r="3294" b="18367"/>
          <a:stretch>
            <a:fillRect/>
          </a:stretch>
        </p:blipFill>
        <p:spPr bwMode="auto">
          <a:xfrm>
            <a:off x="323850" y="333375"/>
            <a:ext cx="3756025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786454"/>
            <a:ext cx="714380" cy="71438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7429520" y="1643050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28604"/>
            <a:ext cx="4143404" cy="5570576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29190" y="1857364"/>
            <a:ext cx="1794250" cy="10252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6380" y="571480"/>
            <a:ext cx="1005403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р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58016" y="571480"/>
            <a:ext cx="118333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р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  <p:pic>
        <p:nvPicPr>
          <p:cNvPr id="9" name="Рисунок 8" descr="Рисунок8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786314" y="3714752"/>
            <a:ext cx="3000396" cy="22502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аталья\1 rkfcc\русский язык\обучение грамоте\азбука картинки\1263137675_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772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</a:t>
            </a: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8" name="Овал 7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t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dirty="0" smtClean="0">
                  <a:ln w="11430"/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кликните по слайду</a:t>
              </a:r>
              <a:endParaRPr lang="ru-RU" sz="2400" b="1" dirty="0">
                <a:ln w="11430"/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ы</a:t>
              </a:r>
            </a:p>
          </p:txBody>
        </p:sp>
        <p:sp>
          <p:nvSpPr>
            <p:cNvPr id="10" name="Овал 9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64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80000" tIns="72000" rIns="0" bIns="252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а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585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</a:t>
            </a:r>
            <a:endParaRPr lang="ru-RU" sz="8800" b="1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8" name="Овал 7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t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dirty="0" smtClean="0">
                  <a:ln w="11430"/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кликните по слайду</a:t>
              </a:r>
              <a:endParaRPr lang="ru-RU" sz="2400" b="1" dirty="0">
                <a:ln w="11430"/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ы</a:t>
              </a:r>
            </a:p>
          </p:txBody>
        </p:sp>
        <p:sp>
          <p:nvSpPr>
            <p:cNvPr id="10" name="Овал 9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64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80000" tIns="72000" rIns="0" bIns="252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а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885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040420" y="2885326"/>
            <a:ext cx="1098923" cy="1141276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324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</a:t>
            </a:r>
            <a:endParaRPr lang="ru-RU" sz="8800" b="1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1547813" y="615950"/>
            <a:ext cx="6110287" cy="5662613"/>
            <a:chOff x="1529783" y="588937"/>
            <a:chExt cx="6109925" cy="5662534"/>
          </a:xfrm>
        </p:grpSpPr>
        <p:sp>
          <p:nvSpPr>
            <p:cNvPr id="8" name="Овал 7"/>
            <p:cNvSpPr/>
            <p:nvPr/>
          </p:nvSpPr>
          <p:spPr>
            <a:xfrm>
              <a:off x="5121462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t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dirty="0" smtClean="0">
                  <a:ln w="11430"/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кликните по слайду</a:t>
              </a:r>
              <a:endParaRPr lang="ru-RU" sz="2400" b="1" dirty="0">
                <a:ln w="11430"/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284405">
              <a:off x="2374193" y="11495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ы</a:t>
              </a:r>
            </a:p>
          </p:txBody>
        </p:sp>
        <p:sp>
          <p:nvSpPr>
            <p:cNvPr id="10" name="Овал 9"/>
            <p:cNvSpPr/>
            <p:nvPr/>
          </p:nvSpPr>
          <p:spPr>
            <a:xfrm rot="7451279">
              <a:off x="2341407" y="427761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88000" rIns="0" bIns="360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</a:t>
              </a:r>
            </a:p>
          </p:txBody>
        </p:sp>
        <p:sp>
          <p:nvSpPr>
            <p:cNvPr id="11" name="Овал 10"/>
            <p:cNvSpPr/>
            <p:nvPr/>
          </p:nvSpPr>
          <p:spPr>
            <a:xfrm rot="18226257">
              <a:off x="4255121" y="118165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bIns="28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</a:p>
          </p:txBody>
        </p:sp>
        <p:sp>
          <p:nvSpPr>
            <p:cNvPr id="12" name="Овал 11"/>
            <p:cNvSpPr/>
            <p:nvPr/>
          </p:nvSpPr>
          <p:spPr>
            <a:xfrm rot="10800000">
              <a:off x="1529783" y="2730493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216000" tIns="36000" rIns="36000" bIns="648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</a:t>
              </a:r>
            </a:p>
          </p:txBody>
        </p:sp>
        <p:sp>
          <p:nvSpPr>
            <p:cNvPr id="13" name="Овал 12"/>
            <p:cNvSpPr/>
            <p:nvPr/>
          </p:nvSpPr>
          <p:spPr>
            <a:xfrm rot="3304976">
              <a:off x="4269241" y="4293841"/>
              <a:ext cx="2518246" cy="1397014"/>
            </a:xfrm>
            <a:prstGeom prst="ellipse">
              <a:avLst/>
            </a:prstGeom>
            <a:gradFill>
              <a:gsLst>
                <a:gs pos="100000">
                  <a:srgbClr val="00B0F0">
                    <a:alpha val="11000"/>
                  </a:srgbClr>
                </a:gs>
                <a:gs pos="100000">
                  <a:schemeClr val="accent5">
                    <a:shade val="93000"/>
                    <a:satMod val="130000"/>
                  </a:schemeClr>
                </a:gs>
                <a:gs pos="100000">
                  <a:srgbClr val="00B0F0">
                    <a:alpha val="55000"/>
                  </a:srgbClr>
                </a:gs>
              </a:gsLst>
            </a:gra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180000" tIns="72000" rIns="0" bIns="25200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88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а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5004048" y="3342178"/>
            <a:ext cx="360040" cy="24493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98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Другая 9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556</Words>
  <Application>Microsoft Office PowerPoint</Application>
  <PresentationFormat>Экран (4:3)</PresentationFormat>
  <Paragraphs>231</Paragraphs>
  <Slides>39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Тема Office</vt:lpstr>
      <vt:lpstr>1_Тема Office</vt:lpstr>
      <vt:lpstr>Городская</vt:lpstr>
      <vt:lpstr>2_Тема Office</vt:lpstr>
      <vt:lpstr>3_Тема Office</vt:lpstr>
      <vt:lpstr>Слайд 1</vt:lpstr>
      <vt:lpstr>Слайд 2</vt:lpstr>
      <vt:lpstr>Слайд 3</vt:lpstr>
      <vt:lpstr>Роет землю серый крот - Разоряет огород.                                                         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Многозначные слова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Прочитай</vt:lpstr>
      <vt:lpstr>Слайд 32</vt:lpstr>
      <vt:lpstr>Слайд 33</vt:lpstr>
      <vt:lpstr>Буква потерялась</vt:lpstr>
      <vt:lpstr>Слайд 35</vt:lpstr>
      <vt:lpstr>Слайд 36</vt:lpstr>
      <vt:lpstr>Слайд 37</vt:lpstr>
      <vt:lpstr>Слайд 38</vt:lpstr>
      <vt:lpstr>Слайд 39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Буква Р</dc:title>
  <dc:creator>Бойкова О. В.</dc:creator>
  <cp:lastModifiedBy>Наталья</cp:lastModifiedBy>
  <cp:revision>58</cp:revision>
  <dcterms:created xsi:type="dcterms:W3CDTF">2010-07-25T11:08:44Z</dcterms:created>
  <dcterms:modified xsi:type="dcterms:W3CDTF">2023-12-14T16:06:13Z</dcterms:modified>
</cp:coreProperties>
</file>