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8" r:id="rId2"/>
    <p:sldId id="256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4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ладошкі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6701" y="2095500"/>
            <a:ext cx="3581400" cy="3657600"/>
          </a:xfrm>
        </p:spPr>
      </p:pic>
      <p:pic>
        <p:nvPicPr>
          <p:cNvPr id="7" name="Рисунок 6" descr="depositphotos_64714365-stock-photo-child-hand-on-whit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0" y="2120900"/>
            <a:ext cx="368300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6179" y="63274"/>
            <a:ext cx="7898923" cy="14201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6179" y="173173"/>
            <a:ext cx="7643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Чаще всего один и тот же вид входит в несколько пищевых цепей, в результате образуются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сети питания.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275" y="1638200"/>
            <a:ext cx="6938513" cy="50998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376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цепочкі пітані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57212"/>
            <a:ext cx="8572500" cy="57435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1966" y="183233"/>
            <a:ext cx="4649637" cy="6556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2927" y="320054"/>
            <a:ext cx="4347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Непищевые взаимодействия</a:t>
            </a:r>
            <a:endParaRPr lang="ru-RU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81" y="1139232"/>
            <a:ext cx="4288265" cy="2857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117" y="1554945"/>
            <a:ext cx="2758701" cy="3448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85" y="664234"/>
            <a:ext cx="3644915" cy="24299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32" y="4748266"/>
            <a:ext cx="2926080" cy="1950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052" y="4245933"/>
            <a:ext cx="3714623" cy="24530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32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48" y="156244"/>
            <a:ext cx="3349123" cy="21869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221" y="118992"/>
            <a:ext cx="3396850" cy="2261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5" y="2660700"/>
            <a:ext cx="3578569" cy="26900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592" y="2620416"/>
            <a:ext cx="4008408" cy="2505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65" y="3803994"/>
            <a:ext cx="4006962" cy="31488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22521" y="2793032"/>
            <a:ext cx="4191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mic Sans MS" panose="030F0702030302020204" pitchFamily="66" charset="0"/>
              </a:rPr>
              <a:t>Домашнее задание:параграф19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Сообщества живых организмов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e-BY" dirty="0" smtClean="0"/>
              <a:t>6 класс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1" y="414069"/>
            <a:ext cx="4508838" cy="61075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304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Сказка</a:t>
            </a:r>
            <a:endParaRPr lang="ru-RU" dirty="0"/>
          </a:p>
        </p:txBody>
      </p:sp>
      <p:pic>
        <p:nvPicPr>
          <p:cNvPr id="4" name="Содержимое 3" descr="сказка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3300" y="1638300"/>
            <a:ext cx="7797800" cy="475813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1097">
            <a:off x="671877" y="4589271"/>
            <a:ext cx="1945166" cy="1662233"/>
          </a:xfrm>
        </p:spPr>
      </p:pic>
      <p:sp>
        <p:nvSpPr>
          <p:cNvPr id="4" name="Прямоугольник 3"/>
          <p:cNvSpPr/>
          <p:nvPr/>
        </p:nvSpPr>
        <p:spPr>
          <a:xfrm>
            <a:off x="1962654" y="1759789"/>
            <a:ext cx="7914906" cy="2674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72263" y="1934949"/>
            <a:ext cx="7139033" cy="224676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Совокупность организмов разных видов, совместно обитающих на одной территории, составляет </a:t>
            </a:r>
            <a:r>
              <a:rPr lang="ru-RU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сообщество живых организмов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, или </a:t>
            </a:r>
            <a:r>
              <a:rPr lang="ru-RU" sz="2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биоценоз.</a:t>
            </a:r>
            <a:endParaRPr lang="ru-RU" sz="28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7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83477">
            <a:off x="9731196" y="123922"/>
            <a:ext cx="2008719" cy="1716542"/>
          </a:xfrm>
        </p:spPr>
      </p:pic>
      <p:pic>
        <p:nvPicPr>
          <p:cNvPr id="8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15326">
            <a:off x="9573376" y="353578"/>
            <a:ext cx="1945166" cy="1662233"/>
          </a:xfrm>
        </p:spPr>
      </p:pic>
    </p:spTree>
    <p:extLst>
      <p:ext uri="{BB962C8B-B14F-4D97-AF65-F5344CB8AC3E}">
        <p14:creationId xmlns="" xmlns:p14="http://schemas.microsoft.com/office/powerpoint/2010/main" val="70310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451" y="147017"/>
            <a:ext cx="4088921" cy="7836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112228" y="941436"/>
            <a:ext cx="2027207" cy="83812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/>
          <p:nvPr/>
        </p:nvCxnSpPr>
        <p:spPr>
          <a:xfrm>
            <a:off x="6145179" y="926829"/>
            <a:ext cx="1690778" cy="8527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887277" y="1820656"/>
            <a:ext cx="2522668" cy="6728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5841" y="1820656"/>
            <a:ext cx="2639683" cy="72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819594" y="222770"/>
            <a:ext cx="3804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Segoe Print" panose="02000600000000000000" pitchFamily="2" charset="0"/>
              </a:rPr>
              <a:t>Связи между организмами в сообществе</a:t>
            </a:r>
            <a:endParaRPr lang="ru-RU" sz="2000" b="1" dirty="0">
              <a:latin typeface="Segoe Print" panose="020006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7277" y="1951969"/>
            <a:ext cx="2242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Segoe Print" panose="02000600000000000000" pitchFamily="2" charset="0"/>
              </a:rPr>
              <a:t>пищевые</a:t>
            </a:r>
            <a:endParaRPr lang="ru-RU" sz="2000" b="1" dirty="0">
              <a:latin typeface="Segoe Print" panose="020006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5213" y="1998180"/>
            <a:ext cx="2398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непищевые</a:t>
            </a:r>
            <a:endParaRPr lang="ru-RU" b="1" dirty="0">
              <a:latin typeface="Segoe Print" panose="02000600000000000000" pitchFamily="2" charset="0"/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rot="16200000" flipH="1">
            <a:off x="2574204" y="2580334"/>
            <a:ext cx="446320" cy="316860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559557" y="2940838"/>
            <a:ext cx="1820174" cy="5906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Соединительная линия уступом 11"/>
          <p:cNvCxnSpPr/>
          <p:nvPr/>
        </p:nvCxnSpPr>
        <p:spPr>
          <a:xfrm rot="16200000" flipH="1">
            <a:off x="1305342" y="3370146"/>
            <a:ext cx="2456275" cy="785201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638934" y="4990884"/>
            <a:ext cx="1805402" cy="650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266613" y="3011030"/>
            <a:ext cx="1959637" cy="6089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 rot="5400000">
            <a:off x="7879279" y="3111288"/>
            <a:ext cx="2239239" cy="1188920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rot="5400000">
            <a:off x="7873462" y="4040752"/>
            <a:ext cx="3295885" cy="42478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234014" y="5983608"/>
            <a:ext cx="2126722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631261" y="2913009"/>
            <a:ext cx="1530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Segoe Print" panose="02000600000000000000" pitchFamily="2" charset="0"/>
              </a:rPr>
              <a:t>ц</a:t>
            </a:r>
            <a:r>
              <a:rPr lang="ru-RU" b="1" dirty="0" smtClean="0">
                <a:latin typeface="Segoe Print" panose="02000600000000000000" pitchFamily="2" charset="0"/>
              </a:rPr>
              <a:t>епи питания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5158" y="5031976"/>
            <a:ext cx="1571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Segoe Print" panose="02000600000000000000" pitchFamily="2" charset="0"/>
              </a:rPr>
              <a:t>с</a:t>
            </a:r>
            <a:r>
              <a:rPr lang="ru-RU" b="1" dirty="0" smtClean="0">
                <a:latin typeface="Segoe Print" panose="02000600000000000000" pitchFamily="2" charset="0"/>
              </a:rPr>
              <a:t>ети питания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48519" y="3105087"/>
            <a:ext cx="1901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опыление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51201" y="4808851"/>
            <a:ext cx="1979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Segoe Print" panose="02000600000000000000" pitchFamily="2" charset="0"/>
              </a:rPr>
              <a:t>с</a:t>
            </a:r>
            <a:r>
              <a:rPr lang="ru-RU" sz="1600" b="1" dirty="0" smtClean="0">
                <a:latin typeface="Segoe Print" panose="02000600000000000000" pitchFamily="2" charset="0"/>
              </a:rPr>
              <a:t>троительство</a:t>
            </a:r>
            <a:r>
              <a:rPr lang="ru-RU" b="1" dirty="0" smtClean="0">
                <a:latin typeface="Segoe Print" panose="02000600000000000000" pitchFamily="2" charset="0"/>
              </a:rPr>
              <a:t> гнёзд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66613" y="6125848"/>
            <a:ext cx="1959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рыхление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201416" y="4835363"/>
            <a:ext cx="2024834" cy="6511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335482" y="4912786"/>
            <a:ext cx="1814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Segoe Print" panose="02000600000000000000" pitchFamily="2" charset="0"/>
              </a:rPr>
              <a:t>с</a:t>
            </a:r>
            <a:r>
              <a:rPr lang="ru-RU" sz="1400" b="1" dirty="0" smtClean="0">
                <a:latin typeface="Segoe Print" panose="02000600000000000000" pitchFamily="2" charset="0"/>
              </a:rPr>
              <a:t>троительство гнёзд</a:t>
            </a:r>
            <a:endParaRPr lang="ru-RU" sz="1400" b="1" dirty="0">
              <a:latin typeface="Segoe Print" panose="02000600000000000000" pitchFamily="2" charset="0"/>
            </a:endParaRPr>
          </a:p>
        </p:txBody>
      </p:sp>
      <p:cxnSp>
        <p:nvCxnSpPr>
          <p:cNvPr id="28" name="Соединительная линия уступом 27"/>
          <p:cNvCxnSpPr/>
          <p:nvPr/>
        </p:nvCxnSpPr>
        <p:spPr>
          <a:xfrm rot="5400000">
            <a:off x="8949445" y="2604255"/>
            <a:ext cx="404763" cy="305855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5068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3525" y="1447338"/>
            <a:ext cx="7884543" cy="25811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Цепь питания </a:t>
            </a:r>
            <a:r>
              <a:rPr lang="ru-RU" sz="2800" dirty="0" smtClean="0">
                <a:latin typeface="Comic Sans MS" panose="030F0702030302020204" pitchFamily="66" charset="0"/>
              </a:rPr>
              <a:t>- это </a:t>
            </a:r>
            <a:r>
              <a:rPr lang="ru-RU" sz="2800" dirty="0">
                <a:latin typeface="Comic Sans MS" panose="030F0702030302020204" pitchFamily="66" charset="0"/>
              </a:rPr>
              <a:t>последовательность того, кто кого ест в биологическом сообществе </a:t>
            </a:r>
            <a:r>
              <a:rPr lang="ru-RU" sz="2800" dirty="0" smtClean="0">
                <a:latin typeface="Comic Sans MS" panose="030F0702030302020204" pitchFamily="66" charset="0"/>
              </a:rPr>
              <a:t>для </a:t>
            </a:r>
            <a:r>
              <a:rPr lang="ru-RU" sz="2800" dirty="0">
                <a:latin typeface="Comic Sans MS" panose="030F0702030302020204" pitchFamily="66" charset="0"/>
              </a:rPr>
              <a:t>получения питательных веществ и энергии, поддерживающих жизнедеятельность.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73524" y="1447338"/>
            <a:ext cx="7884543" cy="25811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Цепь питания </a:t>
            </a:r>
            <a:r>
              <a:rPr lang="ru-RU" sz="2800" dirty="0" smtClean="0">
                <a:latin typeface="Comic Sans MS" panose="030F0702030302020204" pitchFamily="66" charset="0"/>
              </a:rPr>
              <a:t>- это </a:t>
            </a:r>
            <a:r>
              <a:rPr lang="ru-RU" sz="2800" dirty="0">
                <a:latin typeface="Comic Sans MS" panose="030F0702030302020204" pitchFamily="66" charset="0"/>
              </a:rPr>
              <a:t>последовательность того, кто кого ест в биологическом сообществе </a:t>
            </a:r>
            <a:r>
              <a:rPr lang="ru-RU" sz="2800" dirty="0" smtClean="0">
                <a:latin typeface="Comic Sans MS" panose="030F0702030302020204" pitchFamily="66" charset="0"/>
              </a:rPr>
              <a:t>для </a:t>
            </a:r>
            <a:r>
              <a:rPr lang="ru-RU" sz="2800" dirty="0">
                <a:latin typeface="Comic Sans MS" panose="030F0702030302020204" pitchFamily="66" charset="0"/>
              </a:rPr>
              <a:t>получения питательных веществ и энергии, поддерживающих жизнедеятельность.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6065"/>
            <a:ext cx="3938903" cy="3275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58720">
            <a:off x="8425132" y="345092"/>
            <a:ext cx="3938903" cy="32759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83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837461" y="1077508"/>
            <a:ext cx="5771072" cy="8281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948219" y="1282986"/>
            <a:ext cx="5641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Общая схема цепи питания</a:t>
            </a:r>
            <a:endParaRPr lang="ru-RU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6939" y="2993462"/>
            <a:ext cx="2286000" cy="6486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759767" y="2982971"/>
            <a:ext cx="2286000" cy="6486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012463" y="2993462"/>
            <a:ext cx="2286000" cy="6486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/>
          <p:cNvCxnSpPr>
            <a:stCxn id="16" idx="3"/>
            <a:endCxn id="17" idx="1"/>
          </p:cNvCxnSpPr>
          <p:nvPr/>
        </p:nvCxnSpPr>
        <p:spPr>
          <a:xfrm flipV="1">
            <a:off x="3112939" y="3307314"/>
            <a:ext cx="1646828" cy="104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7" idx="3"/>
            <a:endCxn id="18" idx="1"/>
          </p:cNvCxnSpPr>
          <p:nvPr/>
        </p:nvCxnSpPr>
        <p:spPr>
          <a:xfrm>
            <a:off x="7045767" y="3307314"/>
            <a:ext cx="1966696" cy="104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5005" y="3107259"/>
            <a:ext cx="2225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Производители</a:t>
            </a:r>
            <a:endParaRPr lang="ru-RU" sz="2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3033" y="3074835"/>
            <a:ext cx="2013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Потребители</a:t>
            </a:r>
            <a:endParaRPr lang="ru-RU" sz="2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12463" y="3117750"/>
            <a:ext cx="2117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Разрушители</a:t>
            </a:r>
            <a:endParaRPr lang="ru-RU" sz="2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6" y="3966491"/>
            <a:ext cx="3640346" cy="242689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472" y="3956001"/>
            <a:ext cx="3249851" cy="243738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433" y="3956000"/>
            <a:ext cx="3669426" cy="24373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763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77390" y="1086181"/>
            <a:ext cx="8567878" cy="1096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22725" y="1086181"/>
            <a:ext cx="8477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Производители</a:t>
            </a:r>
            <a:r>
              <a:rPr lang="ru-RU" sz="2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– организмы, создающие органические вещества из неорганических с использованием солнечной энергии (растения, фотосинтезирующие протисты, </a:t>
            </a:r>
            <a:r>
              <a:rPr lang="ru-RU" sz="2000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цианобактерии</a:t>
            </a:r>
            <a:r>
              <a:rPr lang="ru-RU" sz="2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).</a:t>
            </a:r>
            <a:endParaRPr lang="ru-RU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77390" y="2873356"/>
            <a:ext cx="8503087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Потребители</a:t>
            </a:r>
            <a:r>
              <a:rPr lang="ru-RU" sz="2000" dirty="0" smtClean="0">
                <a:latin typeface="Comic Sans MS" panose="030F0702030302020204" pitchFamily="66" charset="0"/>
              </a:rPr>
              <a:t> – организмы, потребляющие готовые органические вещества (животные, грибы, гетеротрофные протисты).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77391" y="4559268"/>
            <a:ext cx="8503087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840769" y="4662525"/>
            <a:ext cx="8220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Разрушители</a:t>
            </a:r>
            <a:r>
              <a:rPr lang="ru-RU" sz="2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– организмы, разрушающие органические вещества до минеральных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(бактерии, грибы, некоторые животные).</a:t>
            </a:r>
            <a:endParaRPr lang="ru-RU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903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86746" y="423351"/>
            <a:ext cx="3769743" cy="7677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4022" y="576395"/>
            <a:ext cx="7065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Пример цепи питания:</a:t>
            </a:r>
            <a:endParaRPr lang="ru-RU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966158" y="2126001"/>
            <a:ext cx="1419802" cy="87599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5" name="Прямая со стрелкой 4"/>
          <p:cNvCxnSpPr>
            <a:stCxn id="4" idx="6"/>
          </p:cNvCxnSpPr>
          <p:nvPr/>
        </p:nvCxnSpPr>
        <p:spPr>
          <a:xfrm flipV="1">
            <a:off x="2385960" y="2563996"/>
            <a:ext cx="702297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525352" y="2556834"/>
            <a:ext cx="566177" cy="58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74590" y="2325040"/>
            <a:ext cx="1558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дерево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113461" y="2107845"/>
            <a:ext cx="1419802" cy="87599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83618" y="2104378"/>
            <a:ext cx="1419802" cy="87599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054025" y="2107845"/>
            <a:ext cx="1419802" cy="87599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503420" y="2564634"/>
            <a:ext cx="566177" cy="58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9024182" y="2118838"/>
            <a:ext cx="1419802" cy="87599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8458005" y="2535793"/>
            <a:ext cx="566177" cy="58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183147" y="2325040"/>
            <a:ext cx="1181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гусеница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09874" y="2325040"/>
            <a:ext cx="106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синица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13772" y="2319191"/>
            <a:ext cx="118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ястреб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69503" y="2180691"/>
            <a:ext cx="1113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б</a:t>
            </a:r>
            <a:r>
              <a:rPr lang="ru-RU" dirty="0" smtClean="0">
                <a:solidFill>
                  <a:schemeClr val="bg1"/>
                </a:solidFill>
              </a:rPr>
              <a:t>актерии гниения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011" y="3333088"/>
            <a:ext cx="1378682" cy="162378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6" y="3433517"/>
            <a:ext cx="2110207" cy="140680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808" y="3437158"/>
            <a:ext cx="2011847" cy="139760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814" y="3446177"/>
            <a:ext cx="2132658" cy="137956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774" y="3463491"/>
            <a:ext cx="2044462" cy="1362974"/>
          </a:xfrm>
          <a:prstGeom prst="rect">
            <a:avLst/>
          </a:prstGeom>
        </p:spPr>
      </p:pic>
      <p:cxnSp>
        <p:nvCxnSpPr>
          <p:cNvPr id="23" name="Прямая со стрелкой 22"/>
          <p:cNvCxnSpPr>
            <a:stCxn id="19" idx="3"/>
            <a:endCxn id="18" idx="1"/>
          </p:cNvCxnSpPr>
          <p:nvPr/>
        </p:nvCxnSpPr>
        <p:spPr>
          <a:xfrm>
            <a:off x="2182483" y="4136920"/>
            <a:ext cx="533528" cy="80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8" idx="3"/>
            <a:endCxn id="20" idx="1"/>
          </p:cNvCxnSpPr>
          <p:nvPr/>
        </p:nvCxnSpPr>
        <p:spPr>
          <a:xfrm flipV="1">
            <a:off x="4094693" y="4135960"/>
            <a:ext cx="694115" cy="90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0" idx="3"/>
            <a:endCxn id="22" idx="1"/>
          </p:cNvCxnSpPr>
          <p:nvPr/>
        </p:nvCxnSpPr>
        <p:spPr>
          <a:xfrm>
            <a:off x="6800655" y="4135960"/>
            <a:ext cx="635119" cy="90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2" idx="3"/>
            <a:endCxn id="21" idx="1"/>
          </p:cNvCxnSpPr>
          <p:nvPr/>
        </p:nvCxnSpPr>
        <p:spPr>
          <a:xfrm flipV="1">
            <a:off x="9480236" y="4135959"/>
            <a:ext cx="473578" cy="90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525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Небесная</Template>
  <TotalTime>1337</TotalTime>
  <Words>183</Words>
  <Application>Microsoft Office PowerPoint</Application>
  <PresentationFormat>Произвольный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Небеса</vt:lpstr>
      <vt:lpstr>Слайд 1</vt:lpstr>
      <vt:lpstr>Сообщества живых организмов</vt:lpstr>
      <vt:lpstr>Сказка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Сообщества живых организмов</dc:title>
  <dc:creator>Lenovo</dc:creator>
  <cp:lastModifiedBy>user</cp:lastModifiedBy>
  <cp:revision>8</cp:revision>
  <dcterms:created xsi:type="dcterms:W3CDTF">2022-02-22T13:19:36Z</dcterms:created>
  <dcterms:modified xsi:type="dcterms:W3CDTF">2022-03-16T16:46:18Z</dcterms:modified>
</cp:coreProperties>
</file>