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sldIdLst>
    <p:sldId id="260" r:id="rId2"/>
    <p:sldId id="261" r:id="rId3"/>
    <p:sldId id="256" r:id="rId4"/>
    <p:sldId id="262" r:id="rId5"/>
    <p:sldId id="263" r:id="rId6"/>
    <p:sldId id="264" r:id="rId7"/>
    <p:sldId id="265" r:id="rId8"/>
    <p:sldId id="258" r:id="rId9"/>
    <p:sldId id="266" r:id="rId10"/>
    <p:sldId id="267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20" d="100"/>
          <a:sy n="120" d="100"/>
        </p:scale>
        <p:origin x="198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D3680C-EE39-4E24-AB5D-77977F9840F1}" type="datetimeFigureOut">
              <a:rPr lang="ru-RU" smtClean="0"/>
              <a:t>21.10.2023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6ACAD2-630C-48D0-B6BA-62AB52C4E909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58655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D3680C-EE39-4E24-AB5D-77977F9840F1}" type="datetimeFigureOut">
              <a:rPr lang="ru-RU" smtClean="0"/>
              <a:t>21.10.2023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6ACAD2-630C-48D0-B6BA-62AB52C4E90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83877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D3680C-EE39-4E24-AB5D-77977F9840F1}" type="datetimeFigureOut">
              <a:rPr lang="ru-RU" smtClean="0"/>
              <a:t>21.10.2023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6ACAD2-630C-48D0-B6BA-62AB52C4E90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654077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D3680C-EE39-4E24-AB5D-77977F9840F1}" type="datetimeFigureOut">
              <a:rPr lang="ru-RU" smtClean="0"/>
              <a:t>21.10.2023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6ACAD2-630C-48D0-B6BA-62AB52C4E909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61257171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D3680C-EE39-4E24-AB5D-77977F9840F1}" type="datetimeFigureOut">
              <a:rPr lang="ru-RU" smtClean="0"/>
              <a:t>21.10.2023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6ACAD2-630C-48D0-B6BA-62AB52C4E90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324411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D3680C-EE39-4E24-AB5D-77977F9840F1}" type="datetimeFigureOut">
              <a:rPr lang="ru-RU" smtClean="0"/>
              <a:t>21.10.2023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6ACAD2-630C-48D0-B6BA-62AB52C4E909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27362786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D3680C-EE39-4E24-AB5D-77977F9840F1}" type="datetimeFigureOut">
              <a:rPr lang="ru-RU" smtClean="0"/>
              <a:t>21.10.2023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6ACAD2-630C-48D0-B6BA-62AB52C4E90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521467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D3680C-EE39-4E24-AB5D-77977F9840F1}" type="datetimeFigureOut">
              <a:rPr lang="ru-RU" smtClean="0"/>
              <a:t>21.10.2023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6ACAD2-630C-48D0-B6BA-62AB52C4E90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369402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D3680C-EE39-4E24-AB5D-77977F9840F1}" type="datetimeFigureOut">
              <a:rPr lang="ru-RU" smtClean="0"/>
              <a:t>21.10.2023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6ACAD2-630C-48D0-B6BA-62AB52C4E90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55665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D3680C-EE39-4E24-AB5D-77977F9840F1}" type="datetimeFigureOut">
              <a:rPr lang="ru-RU" smtClean="0"/>
              <a:t>21.10.2023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6ACAD2-630C-48D0-B6BA-62AB52C4E90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58963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D3680C-EE39-4E24-AB5D-77977F9840F1}" type="datetimeFigureOut">
              <a:rPr lang="ru-RU" smtClean="0"/>
              <a:t>21.10.2023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6ACAD2-630C-48D0-B6BA-62AB52C4E90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33787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D3680C-EE39-4E24-AB5D-77977F9840F1}" type="datetimeFigureOut">
              <a:rPr lang="ru-RU" smtClean="0"/>
              <a:t>21.10.2023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6ACAD2-630C-48D0-B6BA-62AB52C4E90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05739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D3680C-EE39-4E24-AB5D-77977F9840F1}" type="datetimeFigureOut">
              <a:rPr lang="ru-RU" smtClean="0"/>
              <a:t>21.10.2023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6ACAD2-630C-48D0-B6BA-62AB52C4E90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50781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D3680C-EE39-4E24-AB5D-77977F9840F1}" type="datetimeFigureOut">
              <a:rPr lang="ru-RU" smtClean="0"/>
              <a:t>21.10.2023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6ACAD2-630C-48D0-B6BA-62AB52C4E90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46752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D3680C-EE39-4E24-AB5D-77977F9840F1}" type="datetimeFigureOut">
              <a:rPr lang="ru-RU" smtClean="0"/>
              <a:t>21.10.2023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6ACAD2-630C-48D0-B6BA-62AB52C4E90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14438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D3680C-EE39-4E24-AB5D-77977F9840F1}" type="datetimeFigureOut">
              <a:rPr lang="ru-RU" smtClean="0"/>
              <a:t>21.10.2023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6ACAD2-630C-48D0-B6BA-62AB52C4E90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52277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D3680C-EE39-4E24-AB5D-77977F9840F1}" type="datetimeFigureOut">
              <a:rPr lang="ru-RU" smtClean="0"/>
              <a:t>21.10.2023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6ACAD2-630C-48D0-B6BA-62AB52C4E90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35722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90D3680C-EE39-4E24-AB5D-77977F9840F1}" type="datetimeFigureOut">
              <a:rPr lang="ru-RU" smtClean="0"/>
              <a:t>21.10.2023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6E6ACAD2-630C-48D0-B6BA-62AB52C4E90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303882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  <p:sldLayoutId id="2147483690" r:id="rId13"/>
    <p:sldLayoutId id="2147483691" r:id="rId14"/>
    <p:sldLayoutId id="2147483692" r:id="rId15"/>
    <p:sldLayoutId id="2147483693" r:id="rId16"/>
    <p:sldLayoutId id="2147483694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Русский язык. 5 класс. Учебник (для обучающихся с интеллектуальными нарушениями)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5192202" cy="683428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534108" y="151075"/>
            <a:ext cx="6204003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>
                <a:solidFill>
                  <a:srgbClr val="002060"/>
                </a:solidFill>
                <a:latin typeface="Tahoma" panose="020B0604030504040204" pitchFamily="34" charset="0"/>
              </a:rPr>
              <a:t>Деловое письмо. </a:t>
            </a:r>
            <a:endParaRPr lang="ru-RU" sz="4400" b="1" dirty="0" smtClean="0">
              <a:solidFill>
                <a:srgbClr val="002060"/>
              </a:solidFill>
              <a:latin typeface="Tahoma" panose="020B0604030504040204" pitchFamily="34" charset="0"/>
            </a:endParaRPr>
          </a:p>
          <a:p>
            <a:pPr algn="ctr"/>
            <a:r>
              <a:rPr lang="ru-RU" sz="4400" b="1" dirty="0" smtClean="0">
                <a:solidFill>
                  <a:srgbClr val="002060"/>
                </a:solidFill>
                <a:latin typeface="Tahoma" panose="020B0604030504040204" pitchFamily="34" charset="0"/>
              </a:rPr>
              <a:t>Адрес </a:t>
            </a:r>
            <a:r>
              <a:rPr lang="ru-RU" sz="4400" b="1" dirty="0">
                <a:solidFill>
                  <a:srgbClr val="002060"/>
                </a:solidFill>
                <a:latin typeface="Tahoma" panose="020B0604030504040204" pitchFamily="34" charset="0"/>
              </a:rPr>
              <a:t>на конверте.</a:t>
            </a:r>
            <a:endParaRPr lang="ru-RU" sz="4400" dirty="0">
              <a:solidFill>
                <a:srgbClr val="002060"/>
              </a:solidFill>
            </a:endParaRPr>
          </a:p>
        </p:txBody>
      </p:sp>
      <p:pic>
        <p:nvPicPr>
          <p:cNvPr id="1028" name="Picture 4" descr="https://avatars.mds.yandex.net/get-pdb/1920690/c6d39e5e-acf4-4867-bb60-881040c6abae/s1200?webp=fals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9136" y="3268524"/>
            <a:ext cx="5718975" cy="3455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8138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73894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94198" y="0"/>
            <a:ext cx="11672515" cy="1015663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67000"/>
                </a:schemeClr>
              </a:gs>
              <a:gs pos="48000">
                <a:schemeClr val="accent3">
                  <a:lumMod val="97000"/>
                  <a:lumOff val="3000"/>
                </a:schemeClr>
              </a:gs>
              <a:gs pos="100000">
                <a:schemeClr val="accent3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6000" b="1" dirty="0" smtClean="0">
                <a:solidFill>
                  <a:schemeClr val="tx1">
                    <a:lumMod val="95000"/>
                  </a:schemeClr>
                </a:solidFill>
              </a:rPr>
              <a:t>Загадки.</a:t>
            </a:r>
            <a:endParaRPr lang="ru-RU" sz="6000" b="1" dirty="0">
              <a:solidFill>
                <a:schemeClr val="tx1">
                  <a:lumMod val="95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94198" y="1408408"/>
            <a:ext cx="1036850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Без </a:t>
            </a:r>
            <a:r>
              <a:rPr lang="ru-RU" sz="3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крыльев, а летит, </a:t>
            </a:r>
            <a:endParaRPr lang="ru-RU" sz="32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Без </a:t>
            </a:r>
            <a:r>
              <a:rPr lang="ru-RU" sz="3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языка, а </a:t>
            </a:r>
            <a:r>
              <a:rPr lang="ru-RU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говорит</a:t>
            </a:r>
            <a:endParaRPr lang="ru-RU" sz="32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529885" y="2878372"/>
            <a:ext cx="396770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(письмо</a:t>
            </a:r>
            <a:r>
              <a:rPr lang="ru-RU" sz="40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94198" y="3331597"/>
            <a:ext cx="5748793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Весть </a:t>
            </a:r>
            <a:r>
              <a:rPr lang="ru-RU" sz="3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доставит без труда</a:t>
            </a:r>
            <a:br>
              <a:rPr lang="ru-RU" sz="3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Наш дружок бумажный</a:t>
            </a:r>
            <a:br>
              <a:rPr lang="ru-RU" sz="3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адресом – кому, куда,</a:t>
            </a:r>
            <a:br>
              <a:rPr lang="ru-RU" sz="3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маркой – очень важной.</a:t>
            </a:r>
            <a:br>
              <a:rPr lang="ru-RU" sz="3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Облетит один весь свет</a:t>
            </a:r>
            <a:br>
              <a:rPr lang="ru-RU" sz="3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Смелый  маленький  . . 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442421" y="5693134"/>
            <a:ext cx="387228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(конверт)</a:t>
            </a:r>
            <a:endParaRPr lang="ru-RU" sz="3600" b="1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745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ako.ru/upload/iblock/77c/z5irjnsbvf5vee3w169fbks7dgsrcxy2/%D0%97%D0%B0%D0%B4%D0%BD%D0%B8%D0%BA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62662" y="1414156"/>
            <a:ext cx="7455050" cy="52263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65761" y="190831"/>
            <a:ext cx="1133856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Люди 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пишут </a:t>
            </a:r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друг другу письма, но 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чтобы </a:t>
            </a:r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письмо дошло, </a:t>
            </a:r>
            <a:endParaRPr lang="ru-RU" sz="28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необходимо </a:t>
            </a:r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его запечатать в конверт и правильно указать адрес.</a:t>
            </a:r>
          </a:p>
        </p:txBody>
      </p:sp>
    </p:spTree>
    <p:extLst>
      <p:ext uri="{BB962C8B-B14F-4D97-AF65-F5344CB8AC3E}">
        <p14:creationId xmlns:p14="http://schemas.microsoft.com/office/powerpoint/2010/main" val="441206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29371" y="143124"/>
            <a:ext cx="11274950" cy="54476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solidFill>
                  <a:schemeClr val="accent6">
                    <a:lumMod val="75000"/>
                  </a:schemeClr>
                </a:solidFill>
              </a:rPr>
              <a:t> </a:t>
            </a:r>
            <a:r>
              <a:rPr lang="ru-RU" sz="3600" b="1" u="sng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Словарная </a:t>
            </a:r>
            <a:r>
              <a:rPr lang="ru-RU" sz="3600" b="1" u="sng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работа</a:t>
            </a:r>
            <a:r>
              <a:rPr lang="ru-RU" sz="3600" u="sng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 </a:t>
            </a:r>
          </a:p>
          <a:p>
            <a:endParaRPr lang="ru-RU" sz="2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i="1" u="sng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Адрес 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это местожительство лица или местонахождения учреждения, предприятия.</a:t>
            </a:r>
          </a:p>
          <a:p>
            <a:r>
              <a:rPr lang="ru-RU" sz="2400" b="1" i="1" u="sng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Конверт 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оболочка 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вкладывания, хранения и пересылки бумаг или плоских предметов.</a:t>
            </a:r>
          </a:p>
          <a:p>
            <a:r>
              <a:rPr lang="ru-RU" sz="2400" b="1" i="1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2400" b="1" i="1" u="sng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очтовое отделение </a:t>
            </a:r>
            <a:r>
              <a:rPr lang="ru-RU" sz="2400" i="1" u="sng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объект почтовой связи, осуществляющий приёмку, сортировку, отправку, обработку и доставку почты.</a:t>
            </a:r>
          </a:p>
          <a:p>
            <a:r>
              <a:rPr lang="ru-RU" sz="2400" b="1" i="1" u="sng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Индекс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это цифровое обозначение отделения почты. Он облегчает процедуру сортировки корреспонденции и ускоряет процесс ее доставки. Почтовые индексы России состоят из 6 знаков. Первые три цифры – это код города, остальные – номер отделения почты. Большие населенные пункты могут иметь несколько кодов города.</a:t>
            </a:r>
          </a:p>
          <a:p>
            <a:r>
              <a:rPr lang="ru-RU" sz="2400" b="1" i="1" u="sng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Адресат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это 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получатель.</a:t>
            </a:r>
            <a:endParaRPr lang="ru-RU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i="1" u="sng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Адресант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это 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отправитель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2400" b="1" i="1" u="sng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Инициалы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начальные буквы имени, отчества, 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фамилии.</a:t>
            </a:r>
            <a:endParaRPr lang="ru-RU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09332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25718" y="111318"/>
            <a:ext cx="1018562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u="sng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Правила оформления конверта для отправления по почте.</a:t>
            </a:r>
            <a:endParaRPr lang="ru-RU" sz="2800" b="1" u="sng" dirty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33955" y="978010"/>
            <a:ext cx="11529391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 правильного написания реквизитов адреса зависит скорость доставки почтовых отправлений. Соблюдать правила написания адреса и индекса важно особенно сегодня, когда Почта России внедряет новые автоматизированные технологии сортировки почты</a:t>
            </a: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ru-RU" sz="20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Адрес адресата пишется в правой нижней части почтового отправления, а адрес отправителя - в левой верхней части. Адрес пишется четко и без исправлений, в нем не должно быть знаков, не относящихся к адресу, и сокращенных названий</a:t>
            </a: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ru-RU" sz="20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Почтовый индекс является неотъемлемой частью адресных данных. Если </a:t>
            </a: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 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знаете или не уверены в точности индекса места назначения, уточните его в отделении почтовой связи</a:t>
            </a: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ru-RU" sz="20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Обратите внимание, что на письмах и почтовых карточках с кодовым штампом индекс адресата заполняется стилизованными цифрами чернилами любого цвета, за исключением красного, желтого и зеленого</a:t>
            </a: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0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2" name="Picture 4" descr="http://dm-pechkin.ru/upl/articles/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89844" y="5607165"/>
            <a:ext cx="3673502" cy="9314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94479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dm-pechkin.ru/upl/articles/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818" y="107991"/>
            <a:ext cx="5625024" cy="34545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://dm-pechkin.ru/upl/articles/3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062" y="3632542"/>
            <a:ext cx="6211639" cy="3144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740842" y="278296"/>
            <a:ext cx="6241774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пустых конвертах, где нет обозначенных полей для заполнения адреса, порядок написания адреса сохраняется.</a:t>
            </a:r>
          </a:p>
        </p:txBody>
      </p:sp>
      <p:sp>
        <p:nvSpPr>
          <p:cNvPr id="3" name="Стрелка вниз 2"/>
          <p:cNvSpPr/>
          <p:nvPr/>
        </p:nvSpPr>
        <p:spPr>
          <a:xfrm>
            <a:off x="10702457" y="1979875"/>
            <a:ext cx="826934" cy="1503195"/>
          </a:xfrm>
          <a:prstGeom prst="downArrow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7390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44056" y="246491"/>
            <a:ext cx="1055138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u="sng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Проверь себя.</a:t>
            </a:r>
            <a:endParaRPr lang="ru-RU" sz="3600" b="1" u="sng" dirty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08883" y="1399430"/>
            <a:ext cx="10925093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 следует </a:t>
            </a: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писать адрес на конверте и почему это важно?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</a:t>
            </a: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чего служит индекс?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Почему </a:t>
            </a: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нужно обязательно указывать индекс?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 указывают три последние цифры индекса?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Почему </a:t>
            </a: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написании адреса слова нужно сокращать?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 </a:t>
            </a: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мы будем писать в графе «Кому»?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 </a:t>
            </a: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мы будем писать в графе «От кого»?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 </a:t>
            </a: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следует писать адрес отправителя? Почему?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Кто </a:t>
            </a: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такой «адресат»? Как по другому можно сказать?</a:t>
            </a:r>
          </a:p>
        </p:txBody>
      </p:sp>
    </p:spTree>
    <p:extLst>
      <p:ext uri="{BB962C8B-B14F-4D97-AF65-F5344CB8AC3E}">
        <p14:creationId xmlns:p14="http://schemas.microsoft.com/office/powerpoint/2010/main" val="476155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fhd.multiurok.ru/0/a/f/0af762a6b7e9b46586a1fd5183692658eddc1418/img1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7624" y="135740"/>
            <a:ext cx="8582097" cy="64365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91886" y="326571"/>
            <a:ext cx="875211" cy="63709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</a:p>
          <a:p>
            <a:r>
              <a:rPr lang="ru-RU" sz="2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</a:t>
            </a:r>
          </a:p>
          <a:p>
            <a:r>
              <a:rPr lang="ru-RU" sz="2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</a:t>
            </a:r>
          </a:p>
          <a:p>
            <a:r>
              <a:rPr lang="ru-RU" sz="2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</a:t>
            </a:r>
          </a:p>
          <a:p>
            <a:r>
              <a:rPr lang="ru-RU" sz="2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</a:p>
          <a:p>
            <a:endParaRPr lang="ru-RU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</a:t>
            </a:r>
          </a:p>
          <a:p>
            <a:r>
              <a:rPr lang="ru-RU" sz="2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</a:p>
          <a:p>
            <a:endParaRPr lang="ru-RU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</a:t>
            </a:r>
          </a:p>
          <a:p>
            <a:r>
              <a:rPr lang="ru-RU" sz="2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</a:p>
          <a:p>
            <a:r>
              <a:rPr lang="ru-RU" sz="2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</a:t>
            </a:r>
          </a:p>
          <a:p>
            <a:r>
              <a:rPr lang="ru-RU" sz="2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</a:p>
          <a:p>
            <a:r>
              <a:rPr lang="ru-RU" sz="2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</a:t>
            </a:r>
          </a:p>
          <a:p>
            <a:r>
              <a:rPr lang="ru-RU" sz="2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</a:t>
            </a:r>
          </a:p>
          <a:p>
            <a:r>
              <a:rPr lang="ru-RU" sz="2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</a:t>
            </a:r>
          </a:p>
          <a:p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0646230" y="326571"/>
            <a:ext cx="943842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i="1" dirty="0" smtClean="0">
                <a:solidFill>
                  <a:srgbClr val="C00000"/>
                </a:solidFill>
              </a:rPr>
              <a:t>П</a:t>
            </a:r>
          </a:p>
          <a:p>
            <a:r>
              <a:rPr lang="ru-RU" sz="6000" b="1" i="1" dirty="0" smtClean="0">
                <a:solidFill>
                  <a:srgbClr val="C00000"/>
                </a:solidFill>
              </a:rPr>
              <a:t>И</a:t>
            </a:r>
          </a:p>
          <a:p>
            <a:r>
              <a:rPr lang="ru-RU" sz="6000" b="1" i="1" dirty="0" smtClean="0">
                <a:solidFill>
                  <a:srgbClr val="C00000"/>
                </a:solidFill>
              </a:rPr>
              <a:t>С</a:t>
            </a:r>
          </a:p>
          <a:p>
            <a:r>
              <a:rPr lang="ru-RU" sz="6000" b="1" i="1" dirty="0" smtClean="0">
                <a:solidFill>
                  <a:srgbClr val="C00000"/>
                </a:solidFill>
              </a:rPr>
              <a:t>Ь</a:t>
            </a:r>
          </a:p>
          <a:p>
            <a:r>
              <a:rPr lang="ru-RU" sz="6000" b="1" i="1" dirty="0" smtClean="0">
                <a:solidFill>
                  <a:srgbClr val="C00000"/>
                </a:solidFill>
              </a:rPr>
              <a:t>М</a:t>
            </a:r>
          </a:p>
          <a:p>
            <a:r>
              <a:rPr lang="ru-RU" sz="6000" b="1" i="1" dirty="0">
                <a:solidFill>
                  <a:srgbClr val="C00000"/>
                </a:solidFill>
              </a:rPr>
              <a:t>О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367624" y="135741"/>
            <a:ext cx="858209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2060"/>
                </a:solidFill>
              </a:rPr>
              <a:t>Самостоятельная </a:t>
            </a:r>
            <a:r>
              <a:rPr lang="ru-RU" sz="3600" b="1" dirty="0">
                <a:solidFill>
                  <a:srgbClr val="002060"/>
                </a:solidFill>
              </a:rPr>
              <a:t>запись адреса на конверте.</a:t>
            </a:r>
          </a:p>
        </p:txBody>
      </p:sp>
    </p:spTree>
    <p:extLst>
      <p:ext uri="{BB962C8B-B14F-4D97-AF65-F5344CB8AC3E}">
        <p14:creationId xmlns:p14="http://schemas.microsoft.com/office/powerpoint/2010/main" val="2315619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smayl-aplodismenty-animatsionnaya-kartinka-0027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01398" y="322685"/>
            <a:ext cx="2173992" cy="15453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 rot="9625469" flipV="1">
            <a:off x="6388824" y="2282099"/>
            <a:ext cx="408751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b="1" i="1" u="sng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Урок окончен!</a:t>
            </a:r>
            <a:endParaRPr lang="ru-RU" sz="7200" b="1" i="1" u="sng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2" descr="https://cdn.culture.ru/images/659b1f7d-3897-56fa-abac-5ce652fbcfee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76" t="36187" r="48224" b="4434"/>
          <a:stretch/>
        </p:blipFill>
        <p:spPr bwMode="auto">
          <a:xfrm>
            <a:off x="0" y="1935268"/>
            <a:ext cx="5317030" cy="492273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94823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Сектор">
  <a:themeElements>
    <a:clrScheme name="Сектор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Сектор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ектор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85</TotalTime>
  <Words>319</Words>
  <Application>Microsoft Office PowerPoint</Application>
  <PresentationFormat>Широкоэкранный</PresentationFormat>
  <Paragraphs>63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6" baseType="lpstr">
      <vt:lpstr>Arial</vt:lpstr>
      <vt:lpstr>Century Gothic</vt:lpstr>
      <vt:lpstr>Tahoma</vt:lpstr>
      <vt:lpstr>Times New Roman</vt:lpstr>
      <vt:lpstr>Wingdings 3</vt:lpstr>
      <vt:lpstr>Сектор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admin</cp:lastModifiedBy>
  <cp:revision>14</cp:revision>
  <dcterms:created xsi:type="dcterms:W3CDTF">2023-10-02T17:19:23Z</dcterms:created>
  <dcterms:modified xsi:type="dcterms:W3CDTF">2023-10-21T14:35:38Z</dcterms:modified>
</cp:coreProperties>
</file>