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75" r:id="rId4"/>
    <p:sldId id="277" r:id="rId5"/>
    <p:sldId id="259" r:id="rId6"/>
    <p:sldId id="278" r:id="rId7"/>
    <p:sldId id="260" r:id="rId8"/>
    <p:sldId id="262" r:id="rId9"/>
    <p:sldId id="269" r:id="rId10"/>
    <p:sldId id="270" r:id="rId11"/>
    <p:sldId id="279" r:id="rId12"/>
    <p:sldId id="272" r:id="rId13"/>
    <p:sldId id="273" r:id="rId14"/>
    <p:sldId id="276" r:id="rId15"/>
    <p:sldId id="263" r:id="rId16"/>
    <p:sldId id="282" r:id="rId17"/>
    <p:sldId id="285" r:id="rId18"/>
    <p:sldId id="283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50021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823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6431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192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83370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5778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8628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2479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29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95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3616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758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680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770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3321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294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2757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231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017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2976" y="85723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муниципальное бюджетное дошкольное образовательной учреждение 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детский сад «Золушка» г.Волгодонска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857364"/>
            <a:ext cx="640871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Краткосрочный проект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</a:t>
            </a:r>
            <a:r>
              <a:rPr lang="ru-RU" sz="2800" dirty="0" smtClean="0"/>
              <a:t> </a:t>
            </a:r>
            <a:r>
              <a:rPr lang="ru-RU" sz="2400" dirty="0" smtClean="0"/>
              <a:t>использованием ТРИЗ технологий</a:t>
            </a:r>
            <a:endParaRPr lang="ru-RU" sz="2400" dirty="0" smtClean="0"/>
          </a:p>
          <a:p>
            <a:pPr algn="ctr"/>
            <a:r>
              <a:rPr lang="ru-RU" sz="2400" dirty="0" smtClean="0"/>
              <a:t>в группе раннего возраста (1,5-3 лет)</a:t>
            </a:r>
          </a:p>
          <a:p>
            <a:pPr algn="ctr"/>
            <a:r>
              <a:rPr lang="ru-RU" sz="2400" dirty="0" smtClean="0"/>
              <a:t>№</a:t>
            </a:r>
            <a:r>
              <a:rPr lang="ru-RU" sz="2400" dirty="0" smtClean="0"/>
              <a:t>1 «Ромашки»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 </a:t>
            </a:r>
            <a:r>
              <a:rPr lang="ru-RU" sz="2400" b="1" dirty="0" smtClean="0"/>
              <a:t>«</a:t>
            </a:r>
            <a:r>
              <a:rPr lang="ru-RU" sz="3200" dirty="0" smtClean="0"/>
              <a:t>Дары осени</a:t>
            </a:r>
            <a:r>
              <a:rPr lang="ru-RU" sz="2400" b="1" dirty="0" smtClean="0"/>
              <a:t>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5214950"/>
            <a:ext cx="306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Подготовили воспитатели: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Дзус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Оскана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Васильевна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Янко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Ирина Николаевна 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6381328"/>
            <a:ext cx="640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г. Волгодонск, 2023г.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857232"/>
            <a:ext cx="6318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8" name="Рисунок 7" descr="00002IMG_00002_BURST202312081036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428736"/>
            <a:ext cx="3071802" cy="2303852"/>
          </a:xfrm>
          <a:prstGeom prst="rect">
            <a:avLst/>
          </a:prstGeom>
        </p:spPr>
      </p:pic>
      <p:pic>
        <p:nvPicPr>
          <p:cNvPr id="13" name="Рисунок 12" descr="IMG_20231208_103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393017"/>
            <a:ext cx="3143272" cy="2357454"/>
          </a:xfrm>
          <a:prstGeom prst="rect">
            <a:avLst/>
          </a:prstGeom>
        </p:spPr>
      </p:pic>
      <p:pic>
        <p:nvPicPr>
          <p:cNvPr id="14" name="Рисунок 13" descr="IMG_20231208_1038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4000504"/>
            <a:ext cx="3071802" cy="2303852"/>
          </a:xfrm>
          <a:prstGeom prst="rect">
            <a:avLst/>
          </a:prstGeom>
        </p:spPr>
      </p:pic>
      <p:pic>
        <p:nvPicPr>
          <p:cNvPr id="15" name="Рисунок 14" descr="IMG_20231208_1038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4018362"/>
            <a:ext cx="3214678" cy="241100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357554" y="57148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Сказка «Репка»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85794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НОД Лепка «Разноцветные яблоки»</a:t>
            </a:r>
            <a:endParaRPr lang="ru-RU" dirty="0"/>
          </a:p>
        </p:txBody>
      </p:sp>
      <p:pic>
        <p:nvPicPr>
          <p:cNvPr id="11" name="Рисунок 10" descr="IMG-20231207-WA01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1500174"/>
            <a:ext cx="3716991" cy="4500570"/>
          </a:xfrm>
          <a:prstGeom prst="rect">
            <a:avLst/>
          </a:prstGeom>
        </p:spPr>
      </p:pic>
      <p:pic>
        <p:nvPicPr>
          <p:cNvPr id="12" name="Рисунок 11" descr="IMG-20231207-WA017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928802"/>
            <a:ext cx="3965678" cy="40063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86314" y="928670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НОД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рисование «Фрукты и овощи»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57158" y="357166"/>
            <a:ext cx="24679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Дидактическая игра «Круг </a:t>
            </a:r>
            <a:r>
              <a:rPr lang="ru-RU" b="1" dirty="0" err="1" smtClean="0"/>
              <a:t>Луллия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4098" name="Picture 2" descr="IMG-20231201-WA02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27527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IMG-20231201-WA02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143248"/>
            <a:ext cx="2705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357818" y="500042"/>
            <a:ext cx="24288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«Цветной коробок»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2" name="Picture 6" descr="IMG-20231201-WA02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857628"/>
            <a:ext cx="2114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IMG-20231201-WA027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1214422"/>
            <a:ext cx="3162305" cy="237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6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Дидактическая игра «Волшебный мешочек»</a:t>
            </a:r>
            <a:endParaRPr lang="ru-RU" dirty="0"/>
          </a:p>
        </p:txBody>
      </p:sp>
      <p:pic>
        <p:nvPicPr>
          <p:cNvPr id="10241" name="Picture 1" descr="IMG-20231201-WA02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28003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143504" y="357166"/>
            <a:ext cx="30718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«Варим суп», «Варим компот».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 descr="IMG_20231122_102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071942"/>
            <a:ext cx="3286148" cy="248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IMG_20231122_1022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142984"/>
            <a:ext cx="4143404" cy="312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3029412" cy="1453159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Дидактическая игра «Что растет на грядке, что на дереве».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>
              <a:latin typeface="Georgia" panose="02040502050405020303" pitchFamily="18" charset="0"/>
            </a:endParaRPr>
          </a:p>
        </p:txBody>
      </p:sp>
      <p:pic>
        <p:nvPicPr>
          <p:cNvPr id="9217" name="Picture 1" descr="IMG_20231122_1021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571900" cy="2700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IMG_20231122_102056 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71942"/>
            <a:ext cx="3500462" cy="262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143504" y="500042"/>
            <a:ext cx="3429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«Найди тень».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IMG_20231208_0915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500438"/>
            <a:ext cx="2143140" cy="288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IMG_20231208_0914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1142984"/>
            <a:ext cx="2428892" cy="324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10375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34" y="285728"/>
            <a:ext cx="20717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«Прищепки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IMG_20231205_1615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82601"/>
            <a:ext cx="3214710" cy="240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IMG_20231205_1617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20764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143372" y="714356"/>
            <a:ext cx="4714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конструктор «Овощи на липучках»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8" name="Picture 6" descr="IMG_20231122_1018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285860"/>
            <a:ext cx="3000396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IMG_20231122_1017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571876"/>
            <a:ext cx="3786214" cy="284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000232" y="785794"/>
            <a:ext cx="5399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Развлекательный досуг «В гостях у </a:t>
            </a:r>
            <a:r>
              <a:rPr lang="ru-RU" dirty="0" err="1" smtClean="0"/>
              <a:t>Витаминки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145" name="Picture 1" descr="IMG-20231207-WA01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142984"/>
            <a:ext cx="3786214" cy="504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35716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Заключительный этап</a:t>
            </a:r>
            <a:endParaRPr lang="ru-RU" dirty="0"/>
          </a:p>
        </p:txBody>
      </p:sp>
      <p:pic>
        <p:nvPicPr>
          <p:cNvPr id="6" name="Рисунок 5" descr="IMG_20231201_160144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4333907" cy="3250430"/>
          </a:xfrm>
          <a:prstGeom prst="rect">
            <a:avLst/>
          </a:prstGeom>
        </p:spPr>
      </p:pic>
      <p:pic>
        <p:nvPicPr>
          <p:cNvPr id="7" name="Рисунок 6" descr="IMG-20231128-WA02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285728"/>
            <a:ext cx="2009987" cy="4357694"/>
          </a:xfrm>
          <a:prstGeom prst="rect">
            <a:avLst/>
          </a:prstGeom>
        </p:spPr>
      </p:pic>
      <p:pic>
        <p:nvPicPr>
          <p:cNvPr id="8" name="Рисунок 7" descr="IMG-20231201-WA02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214818"/>
            <a:ext cx="1714494" cy="2285992"/>
          </a:xfrm>
          <a:prstGeom prst="rect">
            <a:avLst/>
          </a:prstGeom>
        </p:spPr>
      </p:pic>
      <p:pic>
        <p:nvPicPr>
          <p:cNvPr id="9" name="Рисунок 8" descr="IMG-20231129-WA02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857232"/>
            <a:ext cx="2000246" cy="2666995"/>
          </a:xfrm>
          <a:prstGeom prst="rect">
            <a:avLst/>
          </a:prstGeom>
        </p:spPr>
      </p:pic>
      <p:pic>
        <p:nvPicPr>
          <p:cNvPr id="10" name="Рисунок 9" descr="IMG-20231129-WA02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714752"/>
            <a:ext cx="2357436" cy="3143248"/>
          </a:xfrm>
          <a:prstGeom prst="rect">
            <a:avLst/>
          </a:prstGeom>
        </p:spPr>
      </p:pic>
      <p:pic>
        <p:nvPicPr>
          <p:cNvPr id="11" name="Рисунок 10" descr="IMG-20231128-WA049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3857628"/>
            <a:ext cx="2143122" cy="28574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-20231122-WA04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71480"/>
            <a:ext cx="2357436" cy="3143248"/>
          </a:xfrm>
          <a:prstGeom prst="rect">
            <a:avLst/>
          </a:prstGeom>
        </p:spPr>
      </p:pic>
      <p:pic>
        <p:nvPicPr>
          <p:cNvPr id="10" name="Рисунок 9" descr="IMG-20231122-WA04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3714752"/>
            <a:ext cx="2161000" cy="2881333"/>
          </a:xfrm>
          <a:prstGeom prst="rect">
            <a:avLst/>
          </a:prstGeom>
        </p:spPr>
      </p:pic>
      <p:pic>
        <p:nvPicPr>
          <p:cNvPr id="11" name="Рисунок 10" descr="IMG-20231122-WA0503.jpg"/>
          <p:cNvPicPr>
            <a:picLocks noChangeAspect="1"/>
          </p:cNvPicPr>
          <p:nvPr/>
        </p:nvPicPr>
        <p:blipFill>
          <a:blip r:embed="rId4"/>
          <a:srcRect t="27083" r="5555"/>
          <a:stretch>
            <a:fillRect/>
          </a:stretch>
        </p:blipFill>
        <p:spPr>
          <a:xfrm>
            <a:off x="5286380" y="214290"/>
            <a:ext cx="3053444" cy="3143248"/>
          </a:xfrm>
          <a:prstGeom prst="rect">
            <a:avLst/>
          </a:prstGeom>
        </p:spPr>
      </p:pic>
      <p:pic>
        <p:nvPicPr>
          <p:cNvPr id="12" name="Рисунок 11" descr="IMG-20231122-WA04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3429000"/>
            <a:ext cx="2143122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2976" y="85723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муниципальное бюджетное дошкольное образовательной учреждение 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детский сад «Золушка» г.Волгодонска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857364"/>
            <a:ext cx="640871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Краткосрочный проект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</a:t>
            </a:r>
            <a:r>
              <a:rPr lang="ru-RU" sz="2800" dirty="0" smtClean="0"/>
              <a:t> </a:t>
            </a:r>
            <a:r>
              <a:rPr lang="ru-RU" sz="2400" dirty="0" smtClean="0"/>
              <a:t>использованием ТРИЗ технологий</a:t>
            </a:r>
            <a:endParaRPr lang="ru-RU" sz="2400" dirty="0" smtClean="0"/>
          </a:p>
          <a:p>
            <a:pPr algn="ctr"/>
            <a:r>
              <a:rPr lang="ru-RU" sz="2400" dirty="0" smtClean="0"/>
              <a:t>в группе раннего возраста (1,5-3 лет)</a:t>
            </a:r>
          </a:p>
          <a:p>
            <a:pPr algn="ctr"/>
            <a:r>
              <a:rPr lang="ru-RU" sz="2400" dirty="0" smtClean="0"/>
              <a:t>№</a:t>
            </a:r>
            <a:r>
              <a:rPr lang="ru-RU" sz="2400" dirty="0" smtClean="0"/>
              <a:t>1 «Ромашки»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 </a:t>
            </a:r>
            <a:r>
              <a:rPr lang="ru-RU" sz="2400" b="1" dirty="0" smtClean="0"/>
              <a:t>«</a:t>
            </a:r>
            <a:r>
              <a:rPr lang="ru-RU" sz="3200" dirty="0" smtClean="0"/>
              <a:t>Дары осени</a:t>
            </a:r>
            <a:r>
              <a:rPr lang="ru-RU" sz="2400" b="1" dirty="0" smtClean="0"/>
              <a:t>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5214950"/>
            <a:ext cx="306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Подготовили воспитатели: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Дзус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Оскана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Васильевна</a:t>
            </a:r>
          </a:p>
          <a:p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Янко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Ирина Николаевна 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6381328"/>
            <a:ext cx="640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г. Волгодонск, 2023г.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71600" y="785794"/>
            <a:ext cx="688654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1700" b="1" u="sng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УЧАСТНИКИ ПРОЕКТА</a:t>
            </a:r>
            <a:r>
              <a:rPr lang="en-US" altLang="ru-RU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:</a:t>
            </a:r>
            <a:r>
              <a:rPr lang="ru-RU" altLang="en-US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 воспитатели</a:t>
            </a:r>
            <a:r>
              <a:rPr lang="en-US" altLang="ru-RU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,</a:t>
            </a:r>
            <a:r>
              <a:rPr lang="ru-RU" altLang="en-US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 дети и родители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  группы раннего возраста  №</a:t>
            </a:r>
            <a:r>
              <a:rPr lang="en-US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1“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Ромашки</a:t>
            </a:r>
            <a:r>
              <a:rPr lang="en-US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”</a:t>
            </a: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r>
              <a:rPr lang="ru-RU" altLang="en-US" sz="1700" b="1" u="sng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МЕСТО ПРОВЕДЕНИЯ</a:t>
            </a:r>
            <a:r>
              <a:rPr lang="en-US" altLang="ru-RU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:</a:t>
            </a:r>
            <a:r>
              <a:rPr lang="ru-RU" altLang="en-US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 МБДОУ ДС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“Золушка” г</a:t>
            </a:r>
            <a:r>
              <a:rPr lang="en-US" altLang="ru-RU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.</a:t>
            </a:r>
            <a:r>
              <a:rPr lang="ru-RU" altLang="en-US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Волгодонска</a:t>
            </a: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r>
              <a:rPr lang="ru-RU" altLang="en-US" sz="1700" b="1" u="sng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СРОК РЕАЛИЗАЦИИ</a:t>
            </a:r>
            <a:r>
              <a:rPr lang="en-US" altLang="ru-RU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:</a:t>
            </a:r>
            <a:r>
              <a:rPr lang="ru-RU" altLang="en-US" sz="1700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20 ноября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– </a:t>
            </a:r>
            <a:r>
              <a:rPr lang="ru-RU" altLang="en-US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1 декабря 2023г</a:t>
            </a:r>
            <a:r>
              <a:rPr lang="en-US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.</a:t>
            </a: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r>
              <a:rPr lang="ru-RU" altLang="en-US" sz="1700" b="1" u="sng" dirty="0">
                <a:solidFill>
                  <a:schemeClr val="tx2">
                    <a:lumMod val="30000"/>
                  </a:schemeClr>
                </a:solidFill>
                <a:latin typeface="Georgia"/>
              </a:rPr>
              <a:t>ВИД ПРОЕКТА</a:t>
            </a:r>
            <a:r>
              <a:rPr lang="en-US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:</a:t>
            </a:r>
            <a:r>
              <a:rPr lang="ru-RU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 </a:t>
            </a:r>
            <a:r>
              <a:rPr lang="ru-RU" sz="1600" dirty="0" smtClean="0">
                <a:latin typeface="Georgia" pitchFamily="18" charset="0"/>
              </a:rPr>
              <a:t>познавательно – игровой</a:t>
            </a:r>
            <a:r>
              <a:rPr lang="en-US" altLang="ru-RU" sz="1700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.</a:t>
            </a:r>
            <a:endParaRPr lang="ru-RU" altLang="ru-RU" sz="1700" dirty="0" smtClean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endParaRPr lang="ru-RU" altLang="ru-RU" sz="1700" dirty="0" smtClean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 fontAlgn="base"/>
            <a:r>
              <a:rPr lang="ru-RU" b="1" u="sng" dirty="0" smtClean="0"/>
              <a:t>Актуальность темы:</a:t>
            </a:r>
            <a:r>
              <a:rPr lang="ru-RU" dirty="0" smtClean="0"/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Одним из важнейших направлений в работе с детьми раннего возраста, является развитие их познавательной сферы, что способствует расширению, уточнению чувств, отношений, знаний.</a:t>
            </a:r>
          </a:p>
          <a:p>
            <a:pPr fontAlgn="base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расширить и обогатить знания детей по лексическим темам: «Овощи», «Фрукты».</a:t>
            </a:r>
          </a:p>
          <a:p>
            <a:pPr>
              <a:defRPr/>
            </a:pPr>
            <a:endParaRPr lang="en-US" altLang="ru-RU" sz="1700" dirty="0">
              <a:solidFill>
                <a:schemeClr val="tx2">
                  <a:lumMod val="30000"/>
                </a:schemeClr>
              </a:solidFill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28662" y="285728"/>
            <a:ext cx="7559078" cy="64294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200" b="1" dirty="0"/>
              <a:t>Задачи проекта:</a:t>
            </a:r>
          </a:p>
          <a:p>
            <a:pPr lvl="0" fontAlgn="base"/>
            <a:r>
              <a:rPr lang="ru-RU" sz="1400" dirty="0" smtClean="0"/>
              <a:t>расширить </a:t>
            </a:r>
            <a:r>
              <a:rPr lang="ru-RU" sz="1400" dirty="0" smtClean="0"/>
              <a:t>представление о многообразии и пользе овощей и фруктов их полезными свойствами, формировать представления детей о правильном и здоровом питании, полезных продуктах, стремиться к здоровому образу жизни в целом;</a:t>
            </a:r>
          </a:p>
          <a:p>
            <a:pPr lvl="0" fontAlgn="base"/>
            <a:r>
              <a:rPr lang="ru-RU" sz="1400" dirty="0" smtClean="0"/>
              <a:t>познакомить с понятием «витамины», их ролью в жизни человека;</a:t>
            </a:r>
          </a:p>
          <a:p>
            <a:pPr lvl="0" fontAlgn="base"/>
            <a:r>
              <a:rPr lang="ru-RU" sz="1400" dirty="0" smtClean="0"/>
              <a:t>расширить словарный запас за счёт слов обозначающих признаки предметов;</a:t>
            </a:r>
          </a:p>
          <a:p>
            <a:pPr lvl="0" fontAlgn="base"/>
            <a:r>
              <a:rPr lang="ru-RU" sz="1400" dirty="0" smtClean="0"/>
              <a:t>формировать у детей умение вести наблюдения за объектами живой и неживой природы.</a:t>
            </a:r>
          </a:p>
          <a:p>
            <a:pPr lvl="0" fontAlgn="base"/>
            <a:r>
              <a:rPr lang="ru-RU" sz="1400" dirty="0" smtClean="0"/>
              <a:t>развивать </a:t>
            </a:r>
            <a:r>
              <a:rPr lang="ru-RU" sz="1400" dirty="0" smtClean="0"/>
              <a:t>интерес у детей к наблюдениям, умение замечать изменения, происходящие в природе;</a:t>
            </a:r>
          </a:p>
          <a:p>
            <a:pPr lvl="0" fontAlgn="base"/>
            <a:r>
              <a:rPr lang="ru-RU" sz="1400" dirty="0" smtClean="0"/>
              <a:t>развивать диалогическую форму речи, вовлекать детей в разговор во время рассматривания картин;</a:t>
            </a:r>
          </a:p>
          <a:p>
            <a:pPr lvl="0" fontAlgn="base"/>
            <a:r>
              <a:rPr lang="ru-RU" sz="1400" dirty="0" smtClean="0"/>
              <a:t>формировать умение вести диалог с педагогом: слушать и понимать заданный вопрос, понятно отвечать на него;</a:t>
            </a:r>
          </a:p>
          <a:p>
            <a:pPr lvl="0" fontAlgn="base"/>
            <a:r>
              <a:rPr lang="ru-RU" sz="1400" dirty="0" smtClean="0"/>
              <a:t>развивать умение рассказывать наизусть небольшие стихотворения;</a:t>
            </a:r>
          </a:p>
          <a:p>
            <a:pPr lvl="0" fontAlgn="base"/>
            <a:r>
              <a:rPr lang="ru-RU" sz="1400" dirty="0" smtClean="0"/>
              <a:t>развивать умение драматизировать небольшие отрывки литературных произведений;</a:t>
            </a:r>
          </a:p>
          <a:p>
            <a:pPr lvl="0" fontAlgn="base"/>
            <a:r>
              <a:rPr lang="ru-RU" sz="1400" dirty="0" smtClean="0"/>
              <a:t>формировать эмоциональную отзывчивость к восприятию произведений искусства.</a:t>
            </a:r>
          </a:p>
          <a:p>
            <a:pPr lvl="0" fontAlgn="base"/>
            <a:r>
              <a:rPr lang="ru-RU" sz="1400" dirty="0" smtClean="0"/>
              <a:t>воспитывать </a:t>
            </a:r>
            <a:r>
              <a:rPr lang="ru-RU" sz="1400" dirty="0" smtClean="0"/>
              <a:t>у детей эмоциональное, положительное отношение к природе, умение видеть прекрасное в разное время года;</a:t>
            </a:r>
          </a:p>
          <a:p>
            <a:pPr lvl="0" fontAlgn="base"/>
            <a:r>
              <a:rPr lang="ru-RU" sz="1400" dirty="0" smtClean="0"/>
              <a:t>воспитывать стремление к здоровому образу жизни;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6680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500174"/>
            <a:ext cx="778674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ОЖИДАЕМЫЙ РЕЗУЛЬТАТ: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/>
            <a:r>
              <a:rPr lang="ru-RU" dirty="0" smtClean="0"/>
              <a:t>дети знают и называют овощи по внешнему виду, цвету, форме;</a:t>
            </a:r>
          </a:p>
          <a:p>
            <a:pPr lvl="0" fontAlgn="base"/>
            <a:r>
              <a:rPr lang="ru-RU" dirty="0" smtClean="0"/>
              <a:t>дети понимают, что овощи растут на огороде, на грядке, а фрукты в саду на дереве;</a:t>
            </a:r>
          </a:p>
          <a:p>
            <a:pPr lvl="0" fontAlgn="base"/>
            <a:r>
              <a:rPr lang="ru-RU" dirty="0" smtClean="0"/>
              <a:t>у детей сформированы представления о пользе витаминов;</a:t>
            </a:r>
          </a:p>
          <a:p>
            <a:pPr lvl="0" fontAlgn="base"/>
            <a:r>
              <a:rPr lang="ru-RU" dirty="0" smtClean="0"/>
              <a:t>развитие познавательно-исследовательских и творческих способностей детей;</a:t>
            </a:r>
          </a:p>
          <a:p>
            <a:pPr lvl="0" fontAlgn="base"/>
            <a:r>
              <a:rPr lang="ru-RU" dirty="0" smtClean="0"/>
              <a:t>повышение речевой активности, активизация словаря по теме «Овощи и фрукты»;</a:t>
            </a:r>
          </a:p>
          <a:p>
            <a:pPr lvl="0" fontAlgn="base"/>
            <a:r>
              <a:rPr lang="ru-RU" dirty="0" smtClean="0"/>
              <a:t>проявить желание у детей есть овощи и фрукты;</a:t>
            </a:r>
          </a:p>
          <a:p>
            <a:pPr lvl="0" fontAlgn="base"/>
            <a:r>
              <a:rPr lang="ru-RU" dirty="0" smtClean="0"/>
              <a:t>родители активно участвуют в реализации проекта, заинтересованы в развитии познавательной сферы детей.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631428"/>
            <a:ext cx="66247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sz="1700" b="1" u="sng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sz="1700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6174" y="914946"/>
            <a:ext cx="68401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ru-RU" sz="1700" b="1" u="sng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ЭТАПЫ РАБОТЫ НАД ПРОЕКТОМ</a:t>
            </a:r>
          </a:p>
          <a:p>
            <a:pPr algn="ctr">
              <a:defRPr/>
            </a:pPr>
            <a:endParaRPr lang="ru-RU" altLang="ru-RU" sz="500" dirty="0" smtClean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 algn="ctr">
              <a:defRPr/>
            </a:pPr>
            <a:endParaRPr lang="en-US" altLang="ru-RU" sz="500" dirty="0" smtClean="0">
              <a:solidFill>
                <a:schemeClr val="tx2">
                  <a:lumMod val="30000"/>
                </a:schemeClr>
              </a:solidFill>
              <a:latin typeface="Georgia"/>
            </a:endParaRPr>
          </a:p>
          <a:p>
            <a:pPr>
              <a:defRPr/>
            </a:pPr>
            <a:r>
              <a:rPr lang="en-US" altLang="ru-RU" sz="17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I</a:t>
            </a:r>
            <a:r>
              <a:rPr lang="en-US" altLang="ru-RU" sz="1700" b="1" dirty="0" smtClean="0">
                <a:solidFill>
                  <a:schemeClr val="tx2">
                    <a:lumMod val="30000"/>
                  </a:schemeClr>
                </a:solidFill>
                <a:latin typeface="Georgia"/>
              </a:rPr>
              <a:t> </a:t>
            </a:r>
            <a:r>
              <a:rPr lang="en-US" altLang="ru-RU" sz="17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ЭТАП – ПОДГОТОВИТЕЛЬНЫЙ</a:t>
            </a:r>
            <a:r>
              <a:rPr lang="en-US" altLang="ru-RU" sz="1700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:</a:t>
            </a:r>
          </a:p>
          <a:p>
            <a:pPr lvl="0" fontAlgn="base"/>
            <a:r>
              <a:rPr lang="ru-RU" dirty="0" smtClean="0"/>
              <a:t>составление плана совместной работы с детьми и родителями;</a:t>
            </a:r>
          </a:p>
          <a:p>
            <a:pPr lvl="0" fontAlgn="base"/>
            <a:r>
              <a:rPr lang="ru-RU" dirty="0" smtClean="0"/>
              <a:t>подбор материала и оборудования для НОД, бесед, игр с детьми, иллюстрации, стихи, загадки;</a:t>
            </a:r>
          </a:p>
          <a:p>
            <a:pPr lvl="0" fontAlgn="base"/>
            <a:r>
              <a:rPr lang="ru-RU" dirty="0" smtClean="0"/>
              <a:t>подготовка картотеки "Игры с использованием ТРИЗ технологий";</a:t>
            </a:r>
          </a:p>
          <a:p>
            <a:r>
              <a:rPr lang="ru-RU" dirty="0" smtClean="0"/>
              <a:t>сотрудничество с родителями: привлечение родителей к участию в выставке поделок совместно с детьми "Витамины для малышей"; разучивание стихотворений об овощах и фруктах.</a:t>
            </a:r>
            <a:endParaRPr lang="ru-RU" sz="2000" dirty="0" smtClean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42910" y="1000108"/>
            <a:ext cx="750099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II ЭТАП – ОСНОВНОЙ</a:t>
            </a:r>
            <a:r>
              <a:rPr lang="en-US" altLang="ru-RU" sz="2000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:</a:t>
            </a:r>
            <a:endParaRPr lang="ru-RU" altLang="ru-RU" sz="2000" dirty="0" smtClean="0">
              <a:solidFill>
                <a:schemeClr val="tx2">
                  <a:lumMod val="50000"/>
                </a:schemeClr>
              </a:solidFill>
              <a:latin typeface="Georgi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ru-RU" sz="2000" dirty="0" smtClean="0">
              <a:solidFill>
                <a:schemeClr val="tx2">
                  <a:lumMod val="50000"/>
                </a:schemeClr>
              </a:solidFill>
              <a:latin typeface="Georgia"/>
            </a:endParaRPr>
          </a:p>
          <a:p>
            <a:pPr lvl="0" fontAlgn="base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000" dirty="0" smtClean="0"/>
              <a:t>НОД; </a:t>
            </a:r>
            <a:r>
              <a:rPr lang="ru-RU" sz="2000" dirty="0" smtClean="0"/>
              <a:t>чтение </a:t>
            </a:r>
            <a:r>
              <a:rPr lang="ru-RU" sz="2000" dirty="0" smtClean="0"/>
              <a:t>художественной литературы; беседы; рассматривание иллюстраций;</a:t>
            </a:r>
          </a:p>
          <a:p>
            <a:pPr lvl="0" fontAlgn="base"/>
            <a:r>
              <a:rPr lang="ru-RU" sz="2000" dirty="0" smtClean="0"/>
              <a:t>дидактические, пальчиковые, подвижные игры;</a:t>
            </a:r>
          </a:p>
          <a:p>
            <a:pPr lvl="0" fontAlgn="base"/>
            <a:r>
              <a:rPr lang="ru-RU" sz="2000" dirty="0" smtClean="0"/>
              <a:t>игры с использованием ТРИЗ технологий;</a:t>
            </a:r>
          </a:p>
          <a:p>
            <a:pPr lvl="0" fontAlgn="base"/>
            <a:r>
              <a:rPr lang="ru-RU" sz="2000" dirty="0" smtClean="0"/>
              <a:t>инсценировка сказки;</a:t>
            </a:r>
          </a:p>
          <a:p>
            <a:pPr lvl="0" fontAlgn="base"/>
            <a:r>
              <a:rPr lang="ru-RU" sz="2000" dirty="0" smtClean="0"/>
              <a:t>рассматривание натуральных овощей и фруктов;</a:t>
            </a:r>
          </a:p>
          <a:p>
            <a:pPr lvl="0" fontAlgn="base"/>
            <a:r>
              <a:rPr lang="ru-RU" sz="2000" dirty="0" smtClean="0"/>
              <a:t>рисование; аппликация; лепка; конструирование.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III ЭТАП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Заключительный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(аналитический):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/>
              <a:t>Презентация проекта</a:t>
            </a:r>
            <a:r>
              <a:rPr lang="ru-RU" sz="2000" dirty="0" smtClean="0"/>
              <a:t>. Оформление </a:t>
            </a:r>
            <a:r>
              <a:rPr lang="ru-RU" sz="2000" dirty="0" smtClean="0"/>
              <a:t>фотовыставки  «Витамины для малышей»" (совместно с родителями).</a:t>
            </a:r>
          </a:p>
          <a:p>
            <a:r>
              <a:rPr lang="ru-RU" sz="2000" dirty="0" smtClean="0"/>
              <a:t>Родительское собрание</a:t>
            </a:r>
            <a:r>
              <a:rPr lang="ru-RU" sz="2000" dirty="0" smtClean="0"/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476672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800" b="1" dirty="0">
                <a:solidFill>
                  <a:schemeClr val="tx2">
                    <a:lumMod val="50000"/>
                  </a:schemeClr>
                </a:solidFill>
                <a:latin typeface="Georgia"/>
              </a:rPr>
              <a:t>ПОДГОТОВИТЕЛЬНЫЙ  </a:t>
            </a:r>
            <a:r>
              <a:rPr lang="ru-RU" altLang="en-US" sz="28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ЭТАП</a:t>
            </a:r>
          </a:p>
          <a:p>
            <a:pPr algn="ctr">
              <a:defRPr/>
            </a:pPr>
            <a:endParaRPr lang="ru-RU" altLang="en-US" sz="2800" b="1" dirty="0" smtClean="0">
              <a:solidFill>
                <a:schemeClr val="tx2">
                  <a:lumMod val="50000"/>
                </a:schemeClr>
              </a:solidFill>
              <a:latin typeface="Georgi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2786050" cy="309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:\Users\Lenovo\Downloads\триз\633518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857628"/>
            <a:ext cx="3476575" cy="245812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786190"/>
            <a:ext cx="2830950" cy="2333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500174"/>
            <a:ext cx="2723043" cy="22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214422"/>
            <a:ext cx="2665634" cy="219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785794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8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ОСНОВНОЙ  ЭТАП </a:t>
            </a:r>
            <a:r>
              <a:rPr lang="ru-RU" altLang="en-US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(работа с детьми)</a:t>
            </a:r>
            <a:endParaRPr lang="ru-RU" altLang="en-US" b="1" dirty="0">
              <a:solidFill>
                <a:schemeClr val="tx2">
                  <a:lumMod val="50000"/>
                </a:schemeClr>
              </a:solidFill>
              <a:latin typeface="Georgi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1214422"/>
            <a:ext cx="59293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Рассматривание </a:t>
            </a:r>
            <a:r>
              <a:rPr lang="ru-RU" dirty="0" smtClean="0"/>
              <a:t>овощей и фруктов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051" name="Picture 3" descr="C:\Users\Lenovo\Downloads\триз фото\IMG-20231205-WA0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3238437" cy="2428828"/>
          </a:xfrm>
          <a:prstGeom prst="rect">
            <a:avLst/>
          </a:prstGeom>
          <a:noFill/>
        </p:spPr>
      </p:pic>
      <p:pic>
        <p:nvPicPr>
          <p:cNvPr id="10" name="Рисунок 9" descr="IMG-20231205-WA05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4214818"/>
            <a:ext cx="3071802" cy="2303852"/>
          </a:xfrm>
          <a:prstGeom prst="rect">
            <a:avLst/>
          </a:prstGeom>
        </p:spPr>
      </p:pic>
      <p:pic>
        <p:nvPicPr>
          <p:cNvPr id="11" name="Рисунок 10" descr="IMG-20231207-WA01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1785926"/>
            <a:ext cx="3482603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7224" y="214290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НОД рисование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«Морковка у зайчика»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357166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НОД  Лепка «Репка на грядке»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2" name="Рисунок 11" descr="IMG_20231204_141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928670"/>
            <a:ext cx="2857520" cy="2143140"/>
          </a:xfrm>
          <a:prstGeom prst="rect">
            <a:avLst/>
          </a:prstGeom>
        </p:spPr>
      </p:pic>
      <p:pic>
        <p:nvPicPr>
          <p:cNvPr id="13" name="Рисунок 12" descr="IMG-20231207-WA01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184" y="1214422"/>
            <a:ext cx="3881260" cy="4604275"/>
          </a:xfrm>
          <a:prstGeom prst="rect">
            <a:avLst/>
          </a:prstGeom>
        </p:spPr>
      </p:pic>
      <p:pic>
        <p:nvPicPr>
          <p:cNvPr id="14" name="Рисунок 13" descr="IMG_20231204_141345.jpg"/>
          <p:cNvPicPr>
            <a:picLocks noChangeAspect="1"/>
          </p:cNvPicPr>
          <p:nvPr/>
        </p:nvPicPr>
        <p:blipFill>
          <a:blip r:embed="rId4" cstate="print"/>
          <a:srcRect t="8772" r="12280" b="9356"/>
          <a:stretch>
            <a:fillRect/>
          </a:stretch>
        </p:blipFill>
        <p:spPr>
          <a:xfrm>
            <a:off x="785786" y="4000504"/>
            <a:ext cx="3571900" cy="250033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4414" y="335756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НОД аппликация «Накорми ежа»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2526</TotalTime>
  <Words>605</Words>
  <Application>Microsoft Office PowerPoint</Application>
  <PresentationFormat>Экран (4:3)</PresentationFormat>
  <Paragraphs>99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Капля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Дидактическая игра «Что растет на грядке, что на дереве».  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Lenovo</cp:lastModifiedBy>
  <cp:revision>143</cp:revision>
  <dcterms:created xsi:type="dcterms:W3CDTF">2020-12-12T16:34:05Z</dcterms:created>
  <dcterms:modified xsi:type="dcterms:W3CDTF">2023-12-13T02:21:50Z</dcterms:modified>
</cp:coreProperties>
</file>