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9" r:id="rId5"/>
    <p:sldId id="258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1" r:id="rId15"/>
    <p:sldId id="272" r:id="rId16"/>
    <p:sldId id="274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  <c:pt idx="1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затрудняются ответить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0</c:v>
                </c:pt>
              </c:numCache>
            </c:numRef>
          </c:val>
        </c:ser>
        <c:shape val="box"/>
        <c:axId val="79598720"/>
        <c:axId val="79600256"/>
        <c:axId val="0"/>
      </c:bar3DChart>
      <c:catAx>
        <c:axId val="79598720"/>
        <c:scaling>
          <c:orientation val="minMax"/>
        </c:scaling>
        <c:axPos val="b"/>
        <c:tickLblPos val="nextTo"/>
        <c:crossAx val="79600256"/>
        <c:crosses val="autoZero"/>
        <c:auto val="1"/>
        <c:lblAlgn val="ctr"/>
        <c:lblOffset val="100"/>
      </c:catAx>
      <c:valAx>
        <c:axId val="79600256"/>
        <c:scaling>
          <c:orientation val="minMax"/>
        </c:scaling>
        <c:axPos val="l"/>
        <c:majorGridlines/>
        <c:numFmt formatCode="General" sourceLinked="1"/>
        <c:tickLblPos val="nextTo"/>
        <c:crossAx val="795987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</c:v>
                </c:pt>
                <c:pt idx="1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20</c:v>
                </c:pt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небольшая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val>
        </c:ser>
        <c:shape val="box"/>
        <c:axId val="102488320"/>
        <c:axId val="114081792"/>
        <c:axId val="0"/>
      </c:bar3DChart>
      <c:catAx>
        <c:axId val="102488320"/>
        <c:scaling>
          <c:orientation val="minMax"/>
        </c:scaling>
        <c:axPos val="b"/>
        <c:tickLblPos val="nextTo"/>
        <c:crossAx val="114081792"/>
        <c:crosses val="autoZero"/>
        <c:auto val="1"/>
        <c:lblAlgn val="ctr"/>
        <c:lblOffset val="100"/>
      </c:catAx>
      <c:valAx>
        <c:axId val="114081792"/>
        <c:scaling>
          <c:orientation val="minMax"/>
        </c:scaling>
        <c:axPos val="l"/>
        <c:majorGridlines/>
        <c:numFmt formatCode="General" sourceLinked="1"/>
        <c:tickLblPos val="nextTo"/>
        <c:crossAx val="1024883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15</c:v>
                </c:pt>
                <c:pt idx="1">
                  <c:v>2</c:v>
                </c:pt>
              </c:numCache>
            </c:numRef>
          </c:val>
        </c:ser>
        <c:shape val="box"/>
        <c:axId val="102477184"/>
        <c:axId val="102483072"/>
        <c:axId val="0"/>
      </c:bar3DChart>
      <c:catAx>
        <c:axId val="102477184"/>
        <c:scaling>
          <c:orientation val="minMax"/>
        </c:scaling>
        <c:axPos val="b"/>
        <c:tickLblPos val="nextTo"/>
        <c:crossAx val="102483072"/>
        <c:crosses val="autoZero"/>
        <c:auto val="1"/>
        <c:lblAlgn val="ctr"/>
        <c:lblOffset val="100"/>
      </c:catAx>
      <c:valAx>
        <c:axId val="102483072"/>
        <c:scaling>
          <c:orientation val="minMax"/>
        </c:scaling>
        <c:axPos val="l"/>
        <c:majorGridlines/>
        <c:numFmt formatCode="General" sourceLinked="1"/>
        <c:tickLblPos val="nextTo"/>
        <c:crossAx val="1024771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романы</c:v>
                </c:pt>
                <c:pt idx="1">
                  <c:v>разные</c:v>
                </c:pt>
                <c:pt idx="2">
                  <c:v>детективы</c:v>
                </c:pt>
                <c:pt idx="3">
                  <c:v>исторические</c:v>
                </c:pt>
                <c:pt idx="4">
                  <c:v>научные книги</c:v>
                </c:pt>
                <c:pt idx="5">
                  <c:v>приключения</c:v>
                </c:pt>
                <c:pt idx="6">
                  <c:v>духовная лит.</c:v>
                </c:pt>
                <c:pt idx="7">
                  <c:v>классич.лит.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651665937591144"/>
          <c:y val="8.7301587301587172E-2"/>
          <c:w val="0.53240740740740744"/>
          <c:h val="0.9126984126984143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литература</c:v>
                </c:pt>
              </c:strCache>
            </c:strRef>
          </c:tx>
          <c:explosion val="2"/>
          <c:cat>
            <c:strRef>
              <c:f>Лист1!$A$2:$A$11</c:f>
              <c:strCache>
                <c:ptCount val="10"/>
                <c:pt idx="0">
                  <c:v>Детская литература</c:v>
                </c:pt>
                <c:pt idx="1">
                  <c:v>Классич.лит.</c:v>
                </c:pt>
                <c:pt idx="2">
                  <c:v>Разные</c:v>
                </c:pt>
                <c:pt idx="3">
                  <c:v>Фантастика</c:v>
                </c:pt>
                <c:pt idx="4">
                  <c:v>Научная лит.</c:v>
                </c:pt>
                <c:pt idx="5">
                  <c:v>Романы</c:v>
                </c:pt>
                <c:pt idx="6">
                  <c:v>Приключенч.</c:v>
                </c:pt>
                <c:pt idx="7">
                  <c:v>Духовная лит.</c:v>
                </c:pt>
                <c:pt idx="8">
                  <c:v>Журналы</c:v>
                </c:pt>
                <c:pt idx="9">
                  <c:v>Детективы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12</c:v>
                </c:pt>
                <c:pt idx="1">
                  <c:v>7</c:v>
                </c:pt>
                <c:pt idx="2">
                  <c:v>7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15</c:v>
                </c:pt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сомневаются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</c:numCache>
            </c:numRef>
          </c:val>
        </c:ser>
        <c:axId val="114291072"/>
        <c:axId val="114292608"/>
      </c:barChart>
      <c:catAx>
        <c:axId val="114291072"/>
        <c:scaling>
          <c:orientation val="minMax"/>
        </c:scaling>
        <c:axPos val="b"/>
        <c:tickLblPos val="nextTo"/>
        <c:crossAx val="114292608"/>
        <c:crosses val="autoZero"/>
        <c:auto val="1"/>
        <c:lblAlgn val="ctr"/>
        <c:lblOffset val="100"/>
      </c:catAx>
      <c:valAx>
        <c:axId val="114292608"/>
        <c:scaling>
          <c:orientation val="minMax"/>
        </c:scaling>
        <c:axPos val="l"/>
        <c:majorGridlines/>
        <c:numFmt formatCode="General" sourceLinked="1"/>
        <c:tickLblPos val="nextTo"/>
        <c:crossAx val="1142910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cat>
            <c:strRef>
              <c:f>Лист1!$A$2:$A$15</c:f>
              <c:strCache>
                <c:ptCount val="14"/>
                <c:pt idx="0">
                  <c:v>Творчество</c:v>
                </c:pt>
                <c:pt idx="1">
                  <c:v>Кино</c:v>
                </c:pt>
                <c:pt idx="2">
                  <c:v>Помощь взрослым</c:v>
                </c:pt>
                <c:pt idx="3">
                  <c:v>Уроки</c:v>
                </c:pt>
                <c:pt idx="4">
                  <c:v>Спорт</c:v>
                </c:pt>
                <c:pt idx="5">
                  <c:v>Гуляю</c:v>
                </c:pt>
                <c:pt idx="6">
                  <c:v>Затрудняюсь ответить</c:v>
                </c:pt>
                <c:pt idx="7">
                  <c:v>Слушаю музыку</c:v>
                </c:pt>
                <c:pt idx="8">
                  <c:v>Телевизор</c:v>
                </c:pt>
                <c:pt idx="9">
                  <c:v>Ничем</c:v>
                </c:pt>
                <c:pt idx="10">
                  <c:v>Игры</c:v>
                </c:pt>
                <c:pt idx="11">
                  <c:v>Чтение незаменимо</c:v>
                </c:pt>
                <c:pt idx="12">
                  <c:v>Соц.сети</c:v>
                </c:pt>
                <c:pt idx="13">
                  <c:v>Аудиокнигой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7</c:v>
                </c:pt>
                <c:pt idx="1">
                  <c:v>7</c:v>
                </c:pt>
                <c:pt idx="2">
                  <c:v>7</c:v>
                </c:pt>
                <c:pt idx="3">
                  <c:v>6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Поиск новой книги</c:v>
                </c:pt>
                <c:pt idx="1">
                  <c:v>Творчество</c:v>
                </c:pt>
                <c:pt idx="2">
                  <c:v>Кино</c:v>
                </c:pt>
                <c:pt idx="3">
                  <c:v>Интернет</c:v>
                </c:pt>
                <c:pt idx="4">
                  <c:v>Ничем</c:v>
                </c:pt>
                <c:pt idx="5">
                  <c:v>Дом</c:v>
                </c:pt>
                <c:pt idx="6">
                  <c:v>Слушаю музыку</c:v>
                </c:pt>
                <c:pt idx="7">
                  <c:v>Работа</c:v>
                </c:pt>
                <c:pt idx="8">
                  <c:v>Телевизор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14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уже имею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взрослые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</c:ser>
        <c:shape val="cylinder"/>
        <c:axId val="114360704"/>
        <c:axId val="114362240"/>
        <c:axId val="0"/>
      </c:bar3DChart>
      <c:catAx>
        <c:axId val="114360704"/>
        <c:scaling>
          <c:orientation val="minMax"/>
        </c:scaling>
        <c:axPos val="b"/>
        <c:tickLblPos val="nextTo"/>
        <c:crossAx val="114362240"/>
        <c:crosses val="autoZero"/>
        <c:auto val="1"/>
        <c:lblAlgn val="ctr"/>
        <c:lblOffset val="100"/>
      </c:catAx>
      <c:valAx>
        <c:axId val="114362240"/>
        <c:scaling>
          <c:orientation val="minMax"/>
        </c:scaling>
        <c:axPos val="l"/>
        <c:majorGridlines/>
        <c:numFmt formatCode="General" sourceLinked="1"/>
        <c:tickLblPos val="nextTo"/>
        <c:crossAx val="1143607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42844" y="142852"/>
            <a:ext cx="8858312" cy="6572296"/>
          </a:xfrm>
          <a:prstGeom prst="round2DiagRect">
            <a:avLst>
              <a:gd name="adj1" fmla="val 16667"/>
              <a:gd name="adj2" fmla="val 849"/>
            </a:avLst>
          </a:prstGeom>
          <a:solidFill>
            <a:srgbClr val="60FAE8">
              <a:alpha val="31000"/>
            </a:srgbClr>
          </a:solidFill>
          <a:ln w="57150">
            <a:solidFill>
              <a:srgbClr val="C00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gorod002_l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0" y="5915012"/>
            <a:ext cx="1571636" cy="942988"/>
          </a:xfrm>
          <a:prstGeom prst="rect">
            <a:avLst/>
          </a:prstGeom>
        </p:spPr>
      </p:pic>
      <p:pic>
        <p:nvPicPr>
          <p:cNvPr id="11" name="Рисунок 10" descr="gorod005_l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001" b="11765"/>
          <a:stretch>
            <a:fillRect/>
          </a:stretch>
        </p:blipFill>
        <p:spPr>
          <a:xfrm>
            <a:off x="0" y="0"/>
            <a:ext cx="1571604" cy="1459351"/>
          </a:xfrm>
          <a:prstGeom prst="rect">
            <a:avLst/>
          </a:prstGeom>
        </p:spPr>
      </p:pic>
      <p:pic>
        <p:nvPicPr>
          <p:cNvPr id="12" name="Рисунок 11" descr="gorod002_l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4714876" y="5915012"/>
            <a:ext cx="1571636" cy="942988"/>
          </a:xfrm>
          <a:prstGeom prst="rect">
            <a:avLst/>
          </a:prstGeom>
        </p:spPr>
      </p:pic>
      <p:pic>
        <p:nvPicPr>
          <p:cNvPr id="13" name="Рисунок 12" descr="gorod002_l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6286512" y="5915012"/>
            <a:ext cx="1571636" cy="942988"/>
          </a:xfrm>
          <a:prstGeom prst="rect">
            <a:avLst/>
          </a:prstGeom>
        </p:spPr>
      </p:pic>
      <p:pic>
        <p:nvPicPr>
          <p:cNvPr id="14" name="Рисунок 13" descr="gorod002_l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3143240" y="5915012"/>
            <a:ext cx="1571636" cy="942988"/>
          </a:xfrm>
          <a:prstGeom prst="rect">
            <a:avLst/>
          </a:prstGeom>
        </p:spPr>
      </p:pic>
      <p:pic>
        <p:nvPicPr>
          <p:cNvPr id="15" name="Рисунок 14" descr="gorod002_l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1571604" y="5915012"/>
            <a:ext cx="1571636" cy="942988"/>
          </a:xfrm>
          <a:prstGeom prst="rect">
            <a:avLst/>
          </a:prstGeom>
        </p:spPr>
      </p:pic>
      <p:pic>
        <p:nvPicPr>
          <p:cNvPr id="16" name="Рисунок 15" descr="gorod002_l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184" b="25311"/>
          <a:stretch>
            <a:fillRect/>
          </a:stretch>
        </p:blipFill>
        <p:spPr>
          <a:xfrm>
            <a:off x="7858148" y="5915012"/>
            <a:ext cx="1285852" cy="9429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76468" y="0"/>
            <a:ext cx="11675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Рисунок 20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3832" y="5130198"/>
            <a:ext cx="1300168" cy="172780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 проекта: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«Читать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модно 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полезно»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933056"/>
            <a:ext cx="5861248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Шакенова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Сабина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Наставник: Еременко Татьяна Анатольевна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Сыграла ли книга какую-то роль в Вашей жизни?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вы заменяете чтение?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179512" y="836712"/>
          <a:ext cx="418420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4645025" y="980728"/>
          <a:ext cx="4041775" cy="5145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Хотите ли Вы получить в подарок </a:t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электронную книгу?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229600" cy="5073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Выводы по результатам анкеты: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выяснила, что ученики читают меньше, чем  взрослые. Чтению они предпочитают занятия творчеством, просмотры  кинофильмов, помогают родителям.  Взрослые читают больше, чем дети . В свободное время занимаются поиском новой книги, творчеством , просмотром кинофильмов.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же нужно сделать, чтобы подрастающее поколение проявило интерес к чтению?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Проанализировав все,  мы предлагаем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следующие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варианты решения данной проблемы: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1044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Библиотекарям и учителям на школьных собраниях проводить обзор детской литературы.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Родителям накапливать домашнюю  детскую библиотеку. Книги должны подходить ребенку по возрасту, соответствовать интересам.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Совместное чтение книг в семьях.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Посещение театральных постановок, музеев, выставок, экскурсии, детской библиотеки.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514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Я сделала вывод, что читать модно и полезно.  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10 причин почему читать книги полезно: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 Чтение книг увеличивает словарный запас.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 Чтение помогает общаться с людьми.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 Чтение добавляет уверенности.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 Чтение снижает стресс.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 Чтение развивает память и мышление.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 Чтение защищает от болезни Альцгеймера.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 Чтение делает моложе.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 Чтение делает нас более творческими.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9. Чтение улучшает концентрацию.</a:t>
            </a:r>
          </a:p>
          <a:p>
            <a:pPr>
              <a:lnSpc>
                <a:spcPct val="11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10.  Чтение улучшает сон.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пасибо за внима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404664"/>
            <a:ext cx="7052601" cy="528945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492941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“Хочу все знать!” (“Привычные вещи”). М.: Издательство “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Астрель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”, 1999 г.</a:t>
            </a:r>
          </a:p>
          <a:p>
            <a:pPr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А.И.Савенков “Я — исследователь”. Самара: Издательство “Учебная литература”, 2005 г.</a:t>
            </a:r>
          </a:p>
          <a:p>
            <a:pPr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Большая советская энциклопедия.</a:t>
            </a:r>
          </a:p>
          <a:p>
            <a:pPr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Абрамов К.И. История библиотечного дела. - М.: Книга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1970.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Бакун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Д. О временах давно минувших и теперешних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//Библиотека.- 1997.- №4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Большая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серия знаний. Под редакцией Зыковой Т.В.-Москва: Мир книги, 2007</a:t>
            </a:r>
          </a:p>
          <a:p>
            <a:pPr lvl="0"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Крайнова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Н.М. Страны и народы Европы и России.- Москва: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Мир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книги, 2006</a:t>
            </a:r>
          </a:p>
          <a:p>
            <a:pPr lvl="0">
              <a:lnSpc>
                <a:spcPct val="110000"/>
              </a:lnSpc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Медвецкая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О.В. Чудеса света.- Москва: Мир книги, 2006</a:t>
            </a:r>
          </a:p>
          <a:p>
            <a:pPr>
              <a:buNone/>
            </a:pPr>
            <a:r>
              <a:rPr lang="ru-RU" sz="3600" b="1" dirty="0" smtClean="0"/>
              <a:t> 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 проекта: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«Читать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модно 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полезно»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933056"/>
            <a:ext cx="5861248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Шакенова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Сабина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Наставник: Еременко Татьяна Анатольевна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416824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Исследовать современную проблему чтения, а также круг чтения детей и взрослых. Продвижение чтения как духовно-нравственной ценности.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пронаблюдать какую роль играют книги в жизни детей и взрослых;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привлечь внимание к чтению как к важному фактору социализации личности.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читающий человек.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 исследования: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значение книги и чтения для человечества.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Чтение литературы.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Анкетирование (социологический опрос).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r">
              <a:lnSpc>
                <a:spcPct val="12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«Люди перестают мыслить, когда перестают читать», – учит </a:t>
            </a:r>
          </a:p>
          <a:p>
            <a:pPr algn="r">
              <a:lnSpc>
                <a:spcPct val="12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французский писатель и философ-просветитель  Д. Дидро.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Интернет, компьютер, Всемирная паутина — вот что сегодня называют чудом эпохи. И не книга, а компьютерная игра стала лучшим подарком ко дню рождения. Монитор -  альтернатива книге, но только отчасти. Вы не замечали, что компьютер торопит: перед тобой открывается бездна, и хочется охватить как можно больше, в то время как чтение - сложное и увлекательное исследование, требующее неторопливого размышления?                                                                                                               Возникает тревожный вопрос: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вдруг с концом литературы настанет конец той цивилизации, которой сегодня мы так довольны? И до крайней точки недалеко? Как вернуть интерес к книге, к её героям, к авторам, создавшим неповторимый литературный мир?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6192688"/>
          </a:xfrm>
        </p:spPr>
        <p:txBody>
          <a:bodyPr>
            <a:normAutofit fontScale="32500" lnSpcReduction="20000"/>
          </a:bodyPr>
          <a:lstStyle/>
          <a:p>
            <a:pPr algn="r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dirty="0" smtClean="0"/>
          </a:p>
          <a:p>
            <a:pPr>
              <a:lnSpc>
                <a:spcPct val="120000"/>
              </a:lnSpc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Любить читать — это никогда не знать скуку, чтение доставляет максимум наслаждения.</a:t>
            </a:r>
          </a:p>
          <a:p>
            <a:pPr>
              <a:lnSpc>
                <a:spcPct val="120000"/>
              </a:lnSpc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Меня особо волнует вопрос: «Почему молодежь так мало читает?» Но задумавшись, я понимаю, что для многих это пустая трата времени. Но они обманывают себя, ведь читать — это не только модно, но приятно и полезно. </a:t>
            </a:r>
          </a:p>
          <a:p>
            <a:pPr>
              <a:lnSpc>
                <a:spcPct val="120000"/>
              </a:lnSpc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Как много доброго, человеческого и близкого нам в творчестве таких выдающихся поэтов, как Пушкин, Тургенев, Гоголь, Достоевский. Все эти писатели дарят нам понимание о жизни, заставляя задумываться над своим существованием. Жаль, что молодежь этого не понимает. </a:t>
            </a:r>
          </a:p>
          <a:p>
            <a:pPr>
              <a:lnSpc>
                <a:spcPct val="120000"/>
              </a:lnSpc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Появление Интернета повлекло за собой потерю интереса к книгам.  Интернет, на мой взгляд, потупляет ум человека.  Но среди молодого поколения есть те, которые любят читать, и это радует.</a:t>
            </a:r>
          </a:p>
          <a:p>
            <a:pPr>
              <a:lnSpc>
                <a:spcPct val="120000"/>
              </a:lnSpc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 В детстве меня учили, что книги — это лучшие друзья, и они были, есть и будут актуальны всегда. Чтение модно, потому что, читая, человек дает возможность развиваться своей памяти, воображению. Недаром многие интеллектуальные люди в нашем обществе носят с собой небольшую книжку. Чтение — это шанс любого получить хорошее образование, а также улучшить свой взгляд на жизнь. Книги рождают мечту, а также вдохновляют на интересную беседу.  </a:t>
            </a:r>
            <a:endParaRPr lang="ru-RU" sz="5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как к чтению книг относятся </a:t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нашей школе? </a:t>
            </a:r>
            <a:endParaRPr lang="ru-RU" sz="2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провела анкету среди учеников 5 -11 классов и взрослых.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в опросе участвовало 57 человек: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40 учеников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 взрослых.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068960"/>
            <a:ext cx="2830069" cy="2122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Любите ли вы читать?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ли у Вас дома библиотека?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ли у Вас любимая книга, которую Вы перечитываете?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книги Вы читаете?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Ученики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908720"/>
            <a:ext cx="4041775" cy="639762"/>
          </a:xfrm>
        </p:spPr>
        <p:txBody>
          <a:bodyPr/>
          <a:lstStyle/>
          <a:p>
            <a:pPr algn="ctr"/>
            <a:r>
              <a:rPr lang="ru-RU" dirty="0" smtClean="0"/>
              <a:t>Взрослые 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860032" y="1700808"/>
          <a:ext cx="3825751" cy="380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79512" y="1988840"/>
          <a:ext cx="432048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463</TotalTime>
  <Words>426</Words>
  <Application>Microsoft Office PowerPoint</Application>
  <PresentationFormat>Экран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Тема проекта: «Читать модно  и полезно» </vt:lpstr>
      <vt:lpstr> Цель проекта: Исследовать современную проблему чтения, а также круг чтения детей и взрослых. Продвижение чтения как духовно-нравственной ценности.</vt:lpstr>
      <vt:lpstr>Введение</vt:lpstr>
      <vt:lpstr>Слайд 4</vt:lpstr>
      <vt:lpstr> А как к чтению книг относятся  в нашей школе? </vt:lpstr>
      <vt:lpstr>Любите ли вы читать? </vt:lpstr>
      <vt:lpstr>Есть ли у Вас дома библиотека? </vt:lpstr>
      <vt:lpstr> Есть ли у Вас любимая книга, которую Вы перечитываете? </vt:lpstr>
      <vt:lpstr>Какие книги Вы читаете? </vt:lpstr>
      <vt:lpstr>Сыграла ли книга какую-то роль в Вашей жизни?</vt:lpstr>
      <vt:lpstr>Чем вы заменяете чтение?</vt:lpstr>
      <vt:lpstr>Хотите ли Вы получить в подарок  электронную книгу? </vt:lpstr>
      <vt:lpstr>Выводы по результатам анкеты:</vt:lpstr>
      <vt:lpstr> Проанализировав все,  мы предлагаем следующие  варианты решения данной проблемы: </vt:lpstr>
      <vt:lpstr>Заключение </vt:lpstr>
      <vt:lpstr>Слайд 16</vt:lpstr>
      <vt:lpstr>СПИСОК ИСПОЛЬЗОВАННОЙ ЛИТЕРАТУРЫ </vt:lpstr>
      <vt:lpstr>Тема проекта: «Читать модно  и полезно»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Читать модно – и полезно </dc:title>
  <dc:creator>Шакенова Лилия</dc:creator>
  <cp:lastModifiedBy>2012</cp:lastModifiedBy>
  <cp:revision>55</cp:revision>
  <dcterms:created xsi:type="dcterms:W3CDTF">2019-03-13T11:57:40Z</dcterms:created>
  <dcterms:modified xsi:type="dcterms:W3CDTF">2019-03-18T16:37:40Z</dcterms:modified>
</cp:coreProperties>
</file>