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69" r:id="rId1"/>
  </p:sldMasterIdLst>
  <p:notesMasterIdLst>
    <p:notesMasterId r:id="rId19"/>
  </p:notesMasterIdLst>
  <p:sldIdLst>
    <p:sldId id="257" r:id="rId2"/>
    <p:sldId id="258" r:id="rId3"/>
    <p:sldId id="276" r:id="rId4"/>
    <p:sldId id="259" r:id="rId5"/>
    <p:sldId id="260" r:id="rId6"/>
    <p:sldId id="261" r:id="rId7"/>
    <p:sldId id="275" r:id="rId8"/>
    <p:sldId id="262" r:id="rId9"/>
    <p:sldId id="266" r:id="rId10"/>
    <p:sldId id="264" r:id="rId11"/>
    <p:sldId id="272" r:id="rId12"/>
    <p:sldId id="267" r:id="rId13"/>
    <p:sldId id="274" r:id="rId14"/>
    <p:sldId id="268" r:id="rId15"/>
    <p:sldId id="269" r:id="rId16"/>
    <p:sldId id="273" r:id="rId17"/>
    <p:sldId id="271"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1402FE-0922-438B-BB59-481F66A0FCC4}" v="5" dt="2019-01-13T15:47:34.82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8" autoAdjust="0"/>
    <p:restoredTop sz="94660"/>
  </p:normalViewPr>
  <p:slideViewPr>
    <p:cSldViewPr snapToGrid="0">
      <p:cViewPr varScale="1">
        <p:scale>
          <a:sx n="77" d="100"/>
          <a:sy n="77" d="100"/>
        </p:scale>
        <p:origin x="108" y="64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E8A4F7-D80F-46F1-AEB7-DA7CBBE88B44}" type="datetimeFigureOut">
              <a:rPr lang="ru-RU" smtClean="0"/>
              <a:pPr/>
              <a:t>14.12.2023</a:t>
            </a:fld>
            <a:endParaRPr lang="ru-RU"/>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2F9C4BA-4D2A-4FF6-BE8B-B24F7C6E87CF}" type="slidenum">
              <a:rPr lang="ru-RU" smtClean="0"/>
              <a:pPr/>
              <a:t>‹#›</a:t>
            </a:fld>
            <a:endParaRPr lang="ru-RU"/>
          </a:p>
        </p:txBody>
      </p:sp>
    </p:spTree>
    <p:extLst>
      <p:ext uri="{BB962C8B-B14F-4D97-AF65-F5344CB8AC3E}">
        <p14:creationId xmlns:p14="http://schemas.microsoft.com/office/powerpoint/2010/main" val="22926780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ru-RU" dirty="0"/>
              <a:t>Образец заголовка</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dirty="0"/>
              <a:t>Образец подзаголовка</a:t>
            </a:r>
            <a:endParaRPr lang="en-US" dirty="0"/>
          </a:p>
        </p:txBody>
      </p:sp>
      <p:sp>
        <p:nvSpPr>
          <p:cNvPr id="4" name="Date Placeholder 3"/>
          <p:cNvSpPr>
            <a:spLocks noGrp="1"/>
          </p:cNvSpPr>
          <p:nvPr>
            <p:ph type="dt" sz="half" idx="10"/>
          </p:nvPr>
        </p:nvSpPr>
        <p:spPr/>
        <p:txBody>
          <a:bodyPr/>
          <a:lstStyle/>
          <a:p>
            <a:fld id="{838F1C1C-0404-437D-8514-F5F12294E780}" type="datetime1">
              <a:rPr lang="en-US" smtClean="0"/>
              <a:pPr/>
              <a:t>12/14/2023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4193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Образец заголовка</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dirty="0"/>
              <a:t>Вставка рисунка</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dirty="0"/>
              <a:t>Образец текста</a:t>
            </a:r>
          </a:p>
        </p:txBody>
      </p:sp>
      <p:sp>
        <p:nvSpPr>
          <p:cNvPr id="3" name="Date Placeholder 2"/>
          <p:cNvSpPr>
            <a:spLocks noGrp="1"/>
          </p:cNvSpPr>
          <p:nvPr>
            <p:ph type="dt" sz="half" idx="10"/>
          </p:nvPr>
        </p:nvSpPr>
        <p:spPr/>
        <p:txBody>
          <a:bodyPr/>
          <a:lstStyle/>
          <a:p>
            <a:fld id="{3B80AE0B-C56C-4935-9C42-7A2EDB2AF689}" type="datetime1">
              <a:rPr lang="en-US" smtClean="0"/>
              <a:pPr/>
              <a:t>12/14/2023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p14="http://schemas.microsoft.com/office/powerpoint/2010/main" val="3981018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ru-RU" dirty="0"/>
              <a:t>Образец заголовка</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dirty="0"/>
              <a:t>Образец текста</a:t>
            </a:r>
          </a:p>
        </p:txBody>
      </p:sp>
      <p:sp>
        <p:nvSpPr>
          <p:cNvPr id="4" name="Date Placeholder 3"/>
          <p:cNvSpPr>
            <a:spLocks noGrp="1"/>
          </p:cNvSpPr>
          <p:nvPr>
            <p:ph type="dt" sz="half" idx="10"/>
          </p:nvPr>
        </p:nvSpPr>
        <p:spPr/>
        <p:txBody>
          <a:bodyPr/>
          <a:lstStyle/>
          <a:p>
            <a:fld id="{CD772331-0A83-4D75-82D4-72E2B4C580DA}" type="datetime1">
              <a:rPr lang="en-US" smtClean="0"/>
              <a:pPr/>
              <a:t>12/14/2023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p14="http://schemas.microsoft.com/office/powerpoint/2010/main" val="31922222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ru-RU" dirty="0"/>
              <a:t>Образец заголовка</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dirty="0"/>
              <a:t>Образец текста</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dirty="0"/>
              <a:t>Образец текста</a:t>
            </a:r>
          </a:p>
        </p:txBody>
      </p:sp>
      <p:sp>
        <p:nvSpPr>
          <p:cNvPr id="4" name="Date Placeholder 3"/>
          <p:cNvSpPr>
            <a:spLocks noGrp="1"/>
          </p:cNvSpPr>
          <p:nvPr>
            <p:ph type="dt" sz="half" idx="10"/>
          </p:nvPr>
        </p:nvSpPr>
        <p:spPr/>
        <p:txBody>
          <a:bodyPr/>
          <a:lstStyle/>
          <a:p>
            <a:fld id="{F49348B4-2FA8-4881-87F4-67C9EF1BF62C}" type="datetime1">
              <a:rPr lang="en-US" smtClean="0"/>
              <a:pPr/>
              <a:t>12/14/2023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6941961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ru-RU" dirty="0"/>
              <a:t>Образец заголовка</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dirty="0"/>
              <a:t>Образец текста</a:t>
            </a:r>
          </a:p>
        </p:txBody>
      </p:sp>
      <p:sp>
        <p:nvSpPr>
          <p:cNvPr id="4" name="Date Placeholder 3"/>
          <p:cNvSpPr>
            <a:spLocks noGrp="1"/>
          </p:cNvSpPr>
          <p:nvPr>
            <p:ph type="dt" sz="half" idx="10"/>
          </p:nvPr>
        </p:nvSpPr>
        <p:spPr/>
        <p:txBody>
          <a:bodyPr/>
          <a:lstStyle/>
          <a:p>
            <a:fld id="{68AFEF83-5E98-4BDF-8750-E5119D0095BC}" type="datetime1">
              <a:rPr lang="en-US" smtClean="0"/>
              <a:pPr/>
              <a:t>12/14/2023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p14="http://schemas.microsoft.com/office/powerpoint/2010/main" val="22846056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ru-RU" dirty="0"/>
              <a:t>Образец заголовка</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dirty="0"/>
              <a:t>Образец текста</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dirty="0"/>
              <a:t>Образец текста</a:t>
            </a:r>
          </a:p>
        </p:txBody>
      </p:sp>
      <p:sp>
        <p:nvSpPr>
          <p:cNvPr id="4" name="Date Placeholder 3"/>
          <p:cNvSpPr>
            <a:spLocks noGrp="1"/>
          </p:cNvSpPr>
          <p:nvPr>
            <p:ph type="dt" sz="half" idx="10"/>
          </p:nvPr>
        </p:nvSpPr>
        <p:spPr/>
        <p:txBody>
          <a:bodyPr/>
          <a:lstStyle/>
          <a:p>
            <a:fld id="{623883DF-E49E-47A3-964A-3C385A435AA7}" type="datetime1">
              <a:rPr lang="en-US" smtClean="0"/>
              <a:pPr/>
              <a:t>12/14/2023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1524375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ru-RU" dirty="0"/>
              <a:t>Образец заголовка</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dirty="0"/>
              <a:t>Образец текста</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dirty="0"/>
              <a:t>Образец текста</a:t>
            </a:r>
          </a:p>
        </p:txBody>
      </p:sp>
      <p:sp>
        <p:nvSpPr>
          <p:cNvPr id="4" name="Date Placeholder 3"/>
          <p:cNvSpPr>
            <a:spLocks noGrp="1"/>
          </p:cNvSpPr>
          <p:nvPr>
            <p:ph type="dt" sz="half" idx="10"/>
          </p:nvPr>
        </p:nvSpPr>
        <p:spPr/>
        <p:txBody>
          <a:bodyPr/>
          <a:lstStyle/>
          <a:p>
            <a:fld id="{6366CE76-A2BC-48D8-8472-AC509DB88BD7}" type="datetime1">
              <a:rPr lang="en-US" smtClean="0"/>
              <a:pPr/>
              <a:t>12/14/2023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p14="http://schemas.microsoft.com/office/powerpoint/2010/main" val="24448043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ru-RU" dirty="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4" name="Date Placeholder 3"/>
          <p:cNvSpPr>
            <a:spLocks noGrp="1"/>
          </p:cNvSpPr>
          <p:nvPr>
            <p:ph type="dt" sz="half" idx="10"/>
          </p:nvPr>
        </p:nvSpPr>
        <p:spPr/>
        <p:txBody>
          <a:bodyPr/>
          <a:lstStyle/>
          <a:p>
            <a:fld id="{0DB9C290-5F75-4707-8576-AFDDE24B889B}" type="datetime1">
              <a:rPr lang="en-US" smtClean="0"/>
              <a:pPr/>
              <a:t>12/14/2023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p14="http://schemas.microsoft.com/office/powerpoint/2010/main" val="35671558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ru-RU" dirty="0"/>
              <a:t>Образец заголовка</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4" name="Date Placeholder 3"/>
          <p:cNvSpPr>
            <a:spLocks noGrp="1"/>
          </p:cNvSpPr>
          <p:nvPr>
            <p:ph type="dt" sz="half" idx="10"/>
          </p:nvPr>
        </p:nvSpPr>
        <p:spPr/>
        <p:txBody>
          <a:bodyPr/>
          <a:lstStyle/>
          <a:p>
            <a:fld id="{591E0B54-F2C6-46D6-BEC3-CC8CDA1496C7}" type="datetime1">
              <a:rPr lang="en-US" smtClean="0"/>
              <a:pPr/>
              <a:t>12/14/2023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p14="http://schemas.microsoft.com/office/powerpoint/2010/main" val="8257635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Образец заголовка</a:t>
            </a:r>
            <a:endParaRPr lang="en-US" dirty="0"/>
          </a:p>
        </p:txBody>
      </p:sp>
      <p:sp>
        <p:nvSpPr>
          <p:cNvPr id="3" name="Content Placeholder 2"/>
          <p:cNvSpPr>
            <a:spLocks noGrp="1"/>
          </p:cNvSpPr>
          <p:nvPr>
            <p:ph idx="1"/>
          </p:nvPr>
        </p:nvSpPr>
        <p:spPr/>
        <p:txBody>
          <a:bodyPr anchor="ct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4" name="Date Placeholder 3"/>
          <p:cNvSpPr>
            <a:spLocks noGrp="1"/>
          </p:cNvSpPr>
          <p:nvPr>
            <p:ph type="dt" sz="half" idx="10"/>
          </p:nvPr>
        </p:nvSpPr>
        <p:spPr>
          <a:xfrm>
            <a:off x="8756095" y="6225362"/>
            <a:ext cx="1600200" cy="365125"/>
          </a:xfrm>
        </p:spPr>
        <p:txBody>
          <a:bodyPr/>
          <a:lstStyle/>
          <a:p>
            <a:fld id="{8344769B-475A-41C9-A9AE-C43C473753B6}" type="datetime1">
              <a:rPr lang="en-US" smtClean="0"/>
              <a:pPr/>
              <a:t>12/14/2023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894828" y="6025044"/>
            <a:ext cx="1142245" cy="669925"/>
          </a:xfrm>
        </p:spPr>
        <p:txBody>
          <a:bodyPr/>
          <a:lstStyle/>
          <a:p>
            <a:fld id="{6D22F896-40B5-4ADD-8801-0D06FADFA095}" type="slidenum">
              <a:rPr lang="en-US" dirty="0"/>
              <a:pPr/>
              <a:t>‹#›</a:t>
            </a:fld>
            <a:endParaRPr lang="en-US" dirty="0"/>
          </a:p>
        </p:txBody>
      </p:sp>
    </p:spTree>
    <p:extLst>
      <p:ext uri="{BB962C8B-B14F-4D97-AF65-F5344CB8AC3E}">
        <p14:creationId xmlns:p14="http://schemas.microsoft.com/office/powerpoint/2010/main" val="6994120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ru-RU" dirty="0"/>
              <a:t>Образец заголовка</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dirty="0"/>
              <a:t>Образец текста</a:t>
            </a:r>
          </a:p>
        </p:txBody>
      </p:sp>
      <p:sp>
        <p:nvSpPr>
          <p:cNvPr id="4" name="Date Placeholder 3"/>
          <p:cNvSpPr>
            <a:spLocks noGrp="1"/>
          </p:cNvSpPr>
          <p:nvPr>
            <p:ph type="dt" sz="half" idx="10"/>
          </p:nvPr>
        </p:nvSpPr>
        <p:spPr/>
        <p:txBody>
          <a:bodyPr/>
          <a:lstStyle/>
          <a:p>
            <a:fld id="{6EAFD104-8173-4C2F-BC51-9106B2AC2CA0}" type="datetime1">
              <a:rPr lang="en-US" smtClean="0"/>
              <a:pPr/>
              <a:t>12/14/2023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p14="http://schemas.microsoft.com/office/powerpoint/2010/main" val="4032120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Образец заголовка</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5" name="Date Placeholder 4"/>
          <p:cNvSpPr>
            <a:spLocks noGrp="1"/>
          </p:cNvSpPr>
          <p:nvPr>
            <p:ph type="dt" sz="half" idx="10"/>
          </p:nvPr>
        </p:nvSpPr>
        <p:spPr/>
        <p:txBody>
          <a:bodyPr/>
          <a:lstStyle/>
          <a:p>
            <a:fld id="{A1EDD746-6F13-4056-B04F-0117583FC262}" type="datetime1">
              <a:rPr lang="en-US" smtClean="0"/>
              <a:pPr/>
              <a:t>12/14/2023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p14="http://schemas.microsoft.com/office/powerpoint/2010/main" val="2532133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dirty="0"/>
              <a:t>Образец заголовка</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a:t>Образец текста</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a:t>Образец текста</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7" name="Date Placeholder 6"/>
          <p:cNvSpPr>
            <a:spLocks noGrp="1"/>
          </p:cNvSpPr>
          <p:nvPr>
            <p:ph type="dt" sz="half" idx="10"/>
          </p:nvPr>
        </p:nvSpPr>
        <p:spPr/>
        <p:txBody>
          <a:bodyPr/>
          <a:lstStyle/>
          <a:p>
            <a:fld id="{9C8FB6F7-8050-4F01-B3E6-0EB614DFDCF4}" type="datetime1">
              <a:rPr lang="en-US" smtClean="0"/>
              <a:pPr/>
              <a:t>12/14/2023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p14="http://schemas.microsoft.com/office/powerpoint/2010/main" val="3285355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Образец заголовка</a:t>
            </a:r>
            <a:endParaRPr lang="en-US" dirty="0"/>
          </a:p>
        </p:txBody>
      </p:sp>
      <p:sp>
        <p:nvSpPr>
          <p:cNvPr id="3" name="Date Placeholder 2"/>
          <p:cNvSpPr>
            <a:spLocks noGrp="1"/>
          </p:cNvSpPr>
          <p:nvPr>
            <p:ph type="dt" sz="half" idx="10"/>
          </p:nvPr>
        </p:nvSpPr>
        <p:spPr/>
        <p:txBody>
          <a:bodyPr/>
          <a:lstStyle/>
          <a:p>
            <a:fld id="{509B8771-C02B-4DEE-9428-7BCA8FDCC5C0}" type="datetime1">
              <a:rPr lang="en-US" smtClean="0"/>
              <a:pPr/>
              <a:t>12/14/2023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p14="http://schemas.microsoft.com/office/powerpoint/2010/main" val="3335597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86F033-FA92-48A0-8B56-78442FE51DFA}" type="datetime1">
              <a:rPr lang="en-US" smtClean="0"/>
              <a:pPr/>
              <a:t>12/14/2023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p14="http://schemas.microsoft.com/office/powerpoint/2010/main" val="2020152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ru-RU" dirty="0"/>
              <a:t>Образец заголовка</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dirty="0"/>
              <a:t>Образец текста</a:t>
            </a:r>
          </a:p>
        </p:txBody>
      </p:sp>
      <p:sp>
        <p:nvSpPr>
          <p:cNvPr id="5" name="Date Placeholder 4"/>
          <p:cNvSpPr>
            <a:spLocks noGrp="1"/>
          </p:cNvSpPr>
          <p:nvPr>
            <p:ph type="dt" sz="half" idx="10"/>
          </p:nvPr>
        </p:nvSpPr>
        <p:spPr/>
        <p:txBody>
          <a:bodyPr/>
          <a:lstStyle/>
          <a:p>
            <a:fld id="{A51CCE42-56B1-4A12-A11F-9E3283224977}" type="datetime1">
              <a:rPr lang="en-US" smtClean="0"/>
              <a:pPr/>
              <a:t>12/14/2023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p14="http://schemas.microsoft.com/office/powerpoint/2010/main" val="8462577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ru-RU" dirty="0"/>
              <a:t>Образец заголовка</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dirty="0"/>
              <a:t>Вставка рисунка</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dirty="0"/>
              <a:t>Образец текста</a:t>
            </a:r>
          </a:p>
        </p:txBody>
      </p:sp>
      <p:sp>
        <p:nvSpPr>
          <p:cNvPr id="5" name="Date Placeholder 4"/>
          <p:cNvSpPr>
            <a:spLocks noGrp="1"/>
          </p:cNvSpPr>
          <p:nvPr>
            <p:ph type="dt" sz="half" idx="10"/>
          </p:nvPr>
        </p:nvSpPr>
        <p:spPr/>
        <p:txBody>
          <a:bodyPr/>
          <a:lstStyle/>
          <a:p>
            <a:fld id="{C340FFDA-2715-4104-9E52-8DCEF2D5C852}" type="datetime1">
              <a:rPr lang="en-US" smtClean="0"/>
              <a:pPr/>
              <a:t>12/14/2023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p14="http://schemas.microsoft.com/office/powerpoint/2010/main" val="27671059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ru-RU" dirty="0"/>
              <a:t>Образец заголовка</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D2F3E6EC-5D81-47BE-9DA6-20F4662A7649}" type="datetime1">
              <a:rPr lang="en-US" smtClean="0"/>
              <a:pPr/>
              <a:t>12/14/2023</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6D22F896-40B5-4ADD-8801-0D06FADFA095}" type="slidenum">
              <a:rPr lang="en-US" dirty="0"/>
              <a:pPr/>
              <a:t>‹#›</a:t>
            </a:fld>
            <a:endParaRPr lang="en-US" dirty="0"/>
          </a:p>
        </p:txBody>
      </p:sp>
    </p:spTree>
    <p:extLst>
      <p:ext uri="{BB962C8B-B14F-4D97-AF65-F5344CB8AC3E}">
        <p14:creationId xmlns:p14="http://schemas.microsoft.com/office/powerpoint/2010/main" val="3984804703"/>
      </p:ext>
    </p:extLst>
  </p:cSld>
  <p:clrMap bg1="dk1" tx1="lt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Lst>
  <p:hf hdr="0" ftr="0" dt="0"/>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28D7D79-C826-4295-BC62-4A6281CB857A}"/>
              </a:ext>
            </a:extLst>
          </p:cNvPr>
          <p:cNvSpPr txBox="1"/>
          <p:nvPr/>
        </p:nvSpPr>
        <p:spPr>
          <a:xfrm>
            <a:off x="1515438" y="884028"/>
            <a:ext cx="9379390" cy="440120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4000" cap="all" dirty="0"/>
              <a:t>ПРОЕКТИРОВАНИЕ </a:t>
            </a:r>
            <a:r>
              <a:rPr lang="en-US" sz="4000" cap="all" dirty="0" err="1"/>
              <a:t>Механизма</a:t>
            </a:r>
            <a:r>
              <a:rPr lang="en-US" sz="4000" cap="all" dirty="0"/>
              <a:t> </a:t>
            </a:r>
            <a:r>
              <a:rPr lang="en-US" sz="4000" cap="all" dirty="0" err="1"/>
              <a:t>подъёма</a:t>
            </a:r>
            <a:r>
              <a:rPr lang="en-US" sz="4000" cap="all" dirty="0"/>
              <a:t> </a:t>
            </a:r>
            <a:r>
              <a:rPr lang="en-US" sz="4000" cap="all" dirty="0" err="1"/>
              <a:t>крана</a:t>
            </a:r>
            <a:r>
              <a:rPr lang="en-US" sz="4000" cap="all" dirty="0"/>
              <a:t>, </a:t>
            </a:r>
            <a:r>
              <a:rPr lang="en-US" sz="4000" cap="all" dirty="0" err="1"/>
              <a:t>обслуживающего</a:t>
            </a:r>
            <a:r>
              <a:rPr lang="en-US" sz="4000" cap="all" dirty="0"/>
              <a:t> </a:t>
            </a:r>
            <a:r>
              <a:rPr lang="en-US" sz="4000" cap="all" dirty="0" err="1"/>
              <a:t>участок</a:t>
            </a:r>
            <a:r>
              <a:rPr lang="en-US" sz="4000" cap="all" dirty="0"/>
              <a:t> </a:t>
            </a:r>
            <a:r>
              <a:rPr lang="en-US" sz="4000" cap="all" dirty="0" err="1"/>
              <a:t>агломерационной</a:t>
            </a:r>
            <a:r>
              <a:rPr lang="en-US" sz="4000" cap="all" dirty="0"/>
              <a:t> </a:t>
            </a:r>
            <a:r>
              <a:rPr lang="en-US" sz="4000" cap="all" dirty="0" err="1"/>
              <a:t>фабрики</a:t>
            </a:r>
            <a:r>
              <a:rPr lang="ru-RU" sz="4000" cap="all" dirty="0"/>
              <a:t>.</a:t>
            </a:r>
          </a:p>
          <a:p>
            <a:pPr algn="ctr"/>
            <a:r>
              <a:rPr lang="ru-RU" sz="4000" cap="all" dirty="0"/>
              <a:t>Производственное обучение на участке металлургического завода</a:t>
            </a:r>
            <a:endParaRPr lang="en-US" sz="4000" cap="all" dirty="0"/>
          </a:p>
        </p:txBody>
      </p:sp>
      <p:sp>
        <p:nvSpPr>
          <p:cNvPr id="9" name="Номер слайда 8"/>
          <p:cNvSpPr>
            <a:spLocks noGrp="1"/>
          </p:cNvSpPr>
          <p:nvPr>
            <p:ph type="sldNum" sz="quarter" idx="12"/>
          </p:nvPr>
        </p:nvSpPr>
        <p:spPr>
          <a:xfrm>
            <a:off x="10894828" y="6025044"/>
            <a:ext cx="1297172" cy="832956"/>
          </a:xfrm>
        </p:spPr>
        <p:txBody>
          <a:bodyPr/>
          <a:lstStyle/>
          <a:p>
            <a:fld id="{6D22F896-40B5-4ADD-8801-0D06FADFA095}" type="slidenum">
              <a:rPr lang="en-US" smtClean="0">
                <a:solidFill>
                  <a:schemeClr val="tx1"/>
                </a:solidFill>
              </a:rPr>
              <a:pPr/>
              <a:t>1</a:t>
            </a:fld>
            <a:endParaRPr lang="en-US" dirty="0">
              <a:solidFill>
                <a:schemeClr val="tx1"/>
              </a:solidFill>
            </a:endParaRPr>
          </a:p>
        </p:txBody>
      </p:sp>
    </p:spTree>
    <p:extLst>
      <p:ext uri="{BB962C8B-B14F-4D97-AF65-F5344CB8AC3E}">
        <p14:creationId xmlns:p14="http://schemas.microsoft.com/office/powerpoint/2010/main" val="11827036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F1627C8-EB30-47D3-9B4B-364E49A5DD8E}"/>
              </a:ext>
            </a:extLst>
          </p:cNvPr>
          <p:cNvSpPr>
            <a:spLocks noGrp="1"/>
          </p:cNvSpPr>
          <p:nvPr>
            <p:ph type="title"/>
          </p:nvPr>
        </p:nvSpPr>
        <p:spPr>
          <a:xfrm>
            <a:off x="0" y="0"/>
            <a:ext cx="12192000" cy="1182414"/>
          </a:xfrm>
        </p:spPr>
        <p:txBody>
          <a:bodyPr>
            <a:normAutofit fontScale="90000"/>
          </a:bodyPr>
          <a:lstStyle/>
          <a:p>
            <a:pPr algn="ctr">
              <a:lnSpc>
                <a:spcPct val="90000"/>
              </a:lnSpc>
            </a:pPr>
            <a:br>
              <a:rPr lang="ru-RU" sz="3200" dirty="0"/>
            </a:br>
            <a:r>
              <a:rPr lang="ru-RU" dirty="0"/>
              <a:t>Описание технологического процесса участка производства агломерата</a:t>
            </a:r>
          </a:p>
          <a:p>
            <a:pPr>
              <a:lnSpc>
                <a:spcPct val="90000"/>
              </a:lnSpc>
            </a:pPr>
            <a:endParaRPr lang="ru-RU" sz="3300" dirty="0"/>
          </a:p>
        </p:txBody>
      </p:sp>
      <p:pic>
        <p:nvPicPr>
          <p:cNvPr id="4" name="Рисунок 4" descr="Изображение выглядит как текст&#10;&#10;Описание создано с очень высокой степенью достоверности">
            <a:extLst>
              <a:ext uri="{FF2B5EF4-FFF2-40B4-BE49-F238E27FC236}">
                <a16:creationId xmlns:a16="http://schemas.microsoft.com/office/drawing/2014/main" id="{5209D730-0241-4D1E-B47C-9AC1CA56E931}"/>
              </a:ext>
            </a:extLst>
          </p:cNvPr>
          <p:cNvPicPr>
            <a:picLocks noChangeAspect="1"/>
          </p:cNvPicPr>
          <p:nvPr/>
        </p:nvPicPr>
        <p:blipFill>
          <a:blip r:embed="rId2"/>
          <a:srcRect l="2539" t="11064" r="3055" b="6556"/>
          <a:stretch>
            <a:fillRect/>
          </a:stretch>
        </p:blipFill>
        <p:spPr>
          <a:xfrm>
            <a:off x="362607" y="1734207"/>
            <a:ext cx="6448096" cy="4556234"/>
          </a:xfrm>
          <a:prstGeom prst="rect">
            <a:avLst/>
          </a:prstGeom>
          <a:effectLst>
            <a:innerShdw blurRad="57150" dist="38100" dir="14460000">
              <a:prstClr val="black">
                <a:alpha val="70000"/>
              </a:prstClr>
            </a:innerShdw>
          </a:effectLst>
        </p:spPr>
      </p:pic>
      <p:sp>
        <p:nvSpPr>
          <p:cNvPr id="3" name="Объект 2">
            <a:extLst>
              <a:ext uri="{FF2B5EF4-FFF2-40B4-BE49-F238E27FC236}">
                <a16:creationId xmlns:a16="http://schemas.microsoft.com/office/drawing/2014/main" id="{B5E029B7-E99F-4F53-AC90-6CCA4A517833}"/>
              </a:ext>
            </a:extLst>
          </p:cNvPr>
          <p:cNvSpPr>
            <a:spLocks noGrp="1"/>
          </p:cNvSpPr>
          <p:nvPr>
            <p:ph idx="1"/>
          </p:nvPr>
        </p:nvSpPr>
        <p:spPr>
          <a:xfrm>
            <a:off x="7015655" y="1103586"/>
            <a:ext cx="5182756" cy="5750738"/>
          </a:xfrm>
        </p:spPr>
        <p:txBody>
          <a:bodyPr vert="horz" lIns="91440" tIns="45720" rIns="91440" bIns="45720" rtlCol="0" anchor="ctr">
            <a:noAutofit/>
          </a:bodyPr>
          <a:lstStyle/>
          <a:p>
            <a:pPr>
              <a:lnSpc>
                <a:spcPct val="90000"/>
              </a:lnSpc>
              <a:buNone/>
            </a:pPr>
            <a:endParaRPr lang="ru-RU" sz="800" b="1" dirty="0"/>
          </a:p>
          <a:p>
            <a:pPr indent="457200">
              <a:buNone/>
            </a:pPr>
            <a:r>
              <a:rPr lang="ru-RU" sz="1800" dirty="0">
                <a:solidFill>
                  <a:schemeClr val="tx1"/>
                </a:solidFill>
              </a:rPr>
              <a:t>Агломерацией в металлургии называют процесс спекания мелких руд и концентратов в твердые пористые куски путем просасывания или продувания необходимого для горения воздуха или горячих газов через слой спекаемой шихты.</a:t>
            </a:r>
          </a:p>
          <a:p>
            <a:pPr indent="457200">
              <a:buNone/>
            </a:pPr>
            <a:r>
              <a:rPr lang="ru-RU" sz="1800" dirty="0">
                <a:solidFill>
                  <a:schemeClr val="tx1"/>
                </a:solidFill>
              </a:rPr>
              <a:t>Компоненты агломерата из бункеров-1 поступают в питатель-2, из него на ленточный конвейер-3, дальше в барабанный смеситель-4 и там смешиваются. </a:t>
            </a:r>
          </a:p>
          <a:p>
            <a:pPr indent="457200">
              <a:buNone/>
            </a:pPr>
            <a:r>
              <a:rPr lang="ru-RU" sz="1800" dirty="0">
                <a:solidFill>
                  <a:schemeClr val="tx1"/>
                </a:solidFill>
              </a:rPr>
              <a:t>Дальше смесь идёт в окомкователь-5 и подвергается </a:t>
            </a:r>
            <a:r>
              <a:rPr lang="ru-RU" sz="1800" dirty="0" err="1">
                <a:solidFill>
                  <a:schemeClr val="tx1"/>
                </a:solidFill>
              </a:rPr>
              <a:t>окомкованию</a:t>
            </a:r>
            <a:r>
              <a:rPr lang="ru-RU" sz="1800" dirty="0">
                <a:solidFill>
                  <a:schemeClr val="tx1"/>
                </a:solidFill>
              </a:rPr>
              <a:t>, дальше в бункер распределитель-6, там комки распределяются по размерам и мелкие комки идут на возврат, а большие и средние по ленте агломашины-8 идут на спекание.</a:t>
            </a:r>
          </a:p>
          <a:p>
            <a:pPr>
              <a:lnSpc>
                <a:spcPct val="90000"/>
              </a:lnSpc>
              <a:buNone/>
            </a:pPr>
            <a:endParaRPr lang="ru-RU" sz="800" dirty="0"/>
          </a:p>
          <a:p>
            <a:pPr marL="0" indent="0">
              <a:lnSpc>
                <a:spcPct val="90000"/>
              </a:lnSpc>
              <a:buNone/>
            </a:pPr>
            <a:endParaRPr lang="ru-RU" sz="800" dirty="0"/>
          </a:p>
        </p:txBody>
      </p:sp>
      <p:sp>
        <p:nvSpPr>
          <p:cNvPr id="7" name="Номер слайда 6"/>
          <p:cNvSpPr>
            <a:spLocks noGrp="1"/>
          </p:cNvSpPr>
          <p:nvPr>
            <p:ph type="sldNum" sz="quarter" idx="12"/>
          </p:nvPr>
        </p:nvSpPr>
        <p:spPr>
          <a:xfrm>
            <a:off x="10894828" y="6025044"/>
            <a:ext cx="1297172" cy="832956"/>
          </a:xfrm>
        </p:spPr>
        <p:txBody>
          <a:bodyPr/>
          <a:lstStyle/>
          <a:p>
            <a:fld id="{6D22F896-40B5-4ADD-8801-0D06FADFA095}" type="slidenum">
              <a:rPr lang="en-US" smtClean="0">
                <a:solidFill>
                  <a:schemeClr val="tx1"/>
                </a:solidFill>
              </a:rPr>
              <a:pPr/>
              <a:t>10</a:t>
            </a:fld>
            <a:endParaRPr lang="en-US" dirty="0">
              <a:solidFill>
                <a:schemeClr val="tx1"/>
              </a:solidFill>
            </a:endParaRPr>
          </a:p>
        </p:txBody>
      </p:sp>
    </p:spTree>
    <p:extLst>
      <p:ext uri="{BB962C8B-B14F-4D97-AF65-F5344CB8AC3E}">
        <p14:creationId xmlns:p14="http://schemas.microsoft.com/office/powerpoint/2010/main" val="39776523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pic>
        <p:nvPicPr>
          <p:cNvPr id="4" name="Рисунок 4" descr="Изображение выглядит как текст&#10;&#10;Описание создано с очень высокой степенью достоверности">
            <a:extLst>
              <a:ext uri="{FF2B5EF4-FFF2-40B4-BE49-F238E27FC236}">
                <a16:creationId xmlns:a16="http://schemas.microsoft.com/office/drawing/2014/main" id="{5209D730-0241-4D1E-B47C-9AC1CA56E931}"/>
              </a:ext>
            </a:extLst>
          </p:cNvPr>
          <p:cNvPicPr>
            <a:picLocks noChangeAspect="1"/>
          </p:cNvPicPr>
          <p:nvPr/>
        </p:nvPicPr>
        <p:blipFill>
          <a:blip r:embed="rId2"/>
          <a:srcRect l="2217" t="13889" r="3548" b="6389"/>
          <a:stretch>
            <a:fillRect/>
          </a:stretch>
        </p:blipFill>
        <p:spPr>
          <a:xfrm>
            <a:off x="362607" y="1718441"/>
            <a:ext cx="6700345" cy="4524704"/>
          </a:xfrm>
          <a:prstGeom prst="rect">
            <a:avLst/>
          </a:prstGeom>
          <a:effectLst>
            <a:innerShdw blurRad="57150" dist="38100" dir="14460000">
              <a:prstClr val="black">
                <a:alpha val="70000"/>
              </a:prstClr>
            </a:innerShdw>
          </a:effectLst>
        </p:spPr>
      </p:pic>
      <p:sp>
        <p:nvSpPr>
          <p:cNvPr id="3" name="Объект 2">
            <a:extLst>
              <a:ext uri="{FF2B5EF4-FFF2-40B4-BE49-F238E27FC236}">
                <a16:creationId xmlns:a16="http://schemas.microsoft.com/office/drawing/2014/main" id="{B5E029B7-E99F-4F53-AC90-6CCA4A517833}"/>
              </a:ext>
            </a:extLst>
          </p:cNvPr>
          <p:cNvSpPr>
            <a:spLocks noGrp="1"/>
          </p:cNvSpPr>
          <p:nvPr>
            <p:ph idx="1"/>
          </p:nvPr>
        </p:nvSpPr>
        <p:spPr>
          <a:xfrm>
            <a:off x="7315200" y="930166"/>
            <a:ext cx="4876800" cy="5927834"/>
          </a:xfrm>
        </p:spPr>
        <p:txBody>
          <a:bodyPr vert="horz" lIns="91440" tIns="45720" rIns="91440" bIns="45720" rtlCol="0" anchor="ctr">
            <a:noAutofit/>
          </a:bodyPr>
          <a:lstStyle/>
          <a:p>
            <a:pPr indent="457200">
              <a:buNone/>
            </a:pPr>
            <a:r>
              <a:rPr lang="ru-RU" sz="1800" dirty="0">
                <a:solidFill>
                  <a:schemeClr val="tx1"/>
                </a:solidFill>
              </a:rPr>
              <a:t>Они проходят под пламенем зажигательного горна-7 и спекаются. Пыль после спекания идёт на просыпь через газовый коллектор-15 в газоочистительное устройство-16, где очищается от газов и поступает в аглоэксгаустер-17, после этого выбрасывается в атмосферу через дымовую трубу-18.</a:t>
            </a:r>
            <a:endParaRPr lang="ru-RU" sz="800" b="1" dirty="0">
              <a:solidFill>
                <a:schemeClr val="tx1"/>
              </a:solidFill>
            </a:endParaRPr>
          </a:p>
          <a:p>
            <a:pPr indent="457200">
              <a:buNone/>
            </a:pPr>
            <a:r>
              <a:rPr lang="ru-RU" sz="1800" dirty="0">
                <a:solidFill>
                  <a:schemeClr val="tx1"/>
                </a:solidFill>
              </a:rPr>
              <a:t>Агломерат-9 поступает в грохот-10 и дробится на части, мелкие идут на возврат, а большие и средние через питатель-11 попадают в охладитель-12, охлаждаются и снова попадают в грохот-13, где также мелкие куски после дробления попадают на возврат, а большие и средние в агловоз-14.</a:t>
            </a:r>
            <a:endParaRPr lang="ru-RU" dirty="0">
              <a:solidFill>
                <a:schemeClr val="tx1"/>
              </a:solidFill>
            </a:endParaRPr>
          </a:p>
          <a:p>
            <a:pPr marL="0" indent="457200">
              <a:lnSpc>
                <a:spcPct val="90000"/>
              </a:lnSpc>
              <a:buNone/>
            </a:pPr>
            <a:endParaRPr lang="ru-RU" sz="1800" dirty="0"/>
          </a:p>
        </p:txBody>
      </p:sp>
      <p:sp>
        <p:nvSpPr>
          <p:cNvPr id="7" name="Номер слайда 6"/>
          <p:cNvSpPr>
            <a:spLocks noGrp="1"/>
          </p:cNvSpPr>
          <p:nvPr>
            <p:ph type="sldNum" sz="quarter" idx="12"/>
          </p:nvPr>
        </p:nvSpPr>
        <p:spPr>
          <a:xfrm>
            <a:off x="10894828" y="6025044"/>
            <a:ext cx="1297172" cy="832956"/>
          </a:xfrm>
        </p:spPr>
        <p:txBody>
          <a:bodyPr/>
          <a:lstStyle/>
          <a:p>
            <a:fld id="{6D22F896-40B5-4ADD-8801-0D06FADFA095}" type="slidenum">
              <a:rPr lang="en-US" smtClean="0">
                <a:solidFill>
                  <a:schemeClr val="tx1"/>
                </a:solidFill>
              </a:rPr>
              <a:pPr/>
              <a:t>11</a:t>
            </a:fld>
            <a:endParaRPr lang="en-US" dirty="0">
              <a:solidFill>
                <a:schemeClr val="tx1"/>
              </a:solidFill>
            </a:endParaRPr>
          </a:p>
        </p:txBody>
      </p:sp>
      <p:sp>
        <p:nvSpPr>
          <p:cNvPr id="8" name="Заголовок 1">
            <a:extLst>
              <a:ext uri="{FF2B5EF4-FFF2-40B4-BE49-F238E27FC236}">
                <a16:creationId xmlns:a16="http://schemas.microsoft.com/office/drawing/2014/main" id="{0F1627C8-EB30-47D3-9B4B-364E49A5DD8E}"/>
              </a:ext>
            </a:extLst>
          </p:cNvPr>
          <p:cNvSpPr>
            <a:spLocks noGrp="1"/>
          </p:cNvSpPr>
          <p:nvPr>
            <p:ph type="title"/>
          </p:nvPr>
        </p:nvSpPr>
        <p:spPr>
          <a:xfrm>
            <a:off x="0" y="0"/>
            <a:ext cx="12192000" cy="1182414"/>
          </a:xfrm>
        </p:spPr>
        <p:txBody>
          <a:bodyPr>
            <a:normAutofit fontScale="90000"/>
          </a:bodyPr>
          <a:lstStyle/>
          <a:p>
            <a:pPr algn="ctr">
              <a:lnSpc>
                <a:spcPct val="90000"/>
              </a:lnSpc>
            </a:pPr>
            <a:br>
              <a:rPr lang="ru-RU" sz="3200" dirty="0"/>
            </a:br>
            <a:r>
              <a:rPr lang="ru-RU" dirty="0"/>
              <a:t>Описание технологического процесса участка производства агломерата (Продолжение)</a:t>
            </a:r>
          </a:p>
          <a:p>
            <a:pPr>
              <a:lnSpc>
                <a:spcPct val="90000"/>
              </a:lnSpc>
            </a:pPr>
            <a:endParaRPr lang="ru-RU" sz="3300" dirty="0"/>
          </a:p>
        </p:txBody>
      </p:sp>
    </p:spTree>
    <p:extLst>
      <p:ext uri="{BB962C8B-B14F-4D97-AF65-F5344CB8AC3E}">
        <p14:creationId xmlns:p14="http://schemas.microsoft.com/office/powerpoint/2010/main" val="34581105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E09CCB3F-DBCE-4964-9E34-8C5DE80EF4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72EE5B62-D11C-4A58-955F-EB244C3CA2A8}"/>
              </a:ext>
            </a:extLst>
          </p:cNvPr>
          <p:cNvSpPr>
            <a:spLocks noGrp="1"/>
          </p:cNvSpPr>
          <p:nvPr>
            <p:ph type="title"/>
          </p:nvPr>
        </p:nvSpPr>
        <p:spPr>
          <a:xfrm>
            <a:off x="0" y="0"/>
            <a:ext cx="12192000" cy="551793"/>
          </a:xfrm>
        </p:spPr>
        <p:txBody>
          <a:bodyPr anchor="b">
            <a:noAutofit/>
          </a:bodyPr>
          <a:lstStyle/>
          <a:p>
            <a:pPr algn="ctr">
              <a:lnSpc>
                <a:spcPct val="90000"/>
              </a:lnSpc>
            </a:pPr>
            <a:r>
              <a:rPr lang="ru-RU" sz="3000" dirty="0"/>
              <a:t>Назначение установленного на участке оборудования</a:t>
            </a:r>
          </a:p>
        </p:txBody>
      </p:sp>
      <p:sp>
        <p:nvSpPr>
          <p:cNvPr id="25" name="Snip Diagonal Corner Rectangle 24">
            <a:extLst>
              <a:ext uri="{FF2B5EF4-FFF2-40B4-BE49-F238E27FC236}">
                <a16:creationId xmlns:a16="http://schemas.microsoft.com/office/drawing/2014/main" id="{1DFF944F-74BA-483A-82C0-64E3AAF4AE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90" y="620722"/>
            <a:ext cx="6575496" cy="5286838"/>
          </a:xfrm>
          <a:prstGeom prst="snip2DiagRect">
            <a:avLst>
              <a:gd name="adj1" fmla="val 10787"/>
              <a:gd name="adj2" fmla="val 0"/>
            </a:avLst>
          </a:prstGeom>
          <a:solidFill>
            <a:schemeClr val="tx1"/>
          </a:solidFill>
          <a:ln>
            <a:noFill/>
          </a:ln>
          <a:effectLst>
            <a:innerShdw blurRad="57150" dist="38100" dir="1446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Рисунок 4" descr="Изображение выглядит как внешний, небо, здание, земля&#10;&#10;Описание создано с очень высокой степенью достоверности">
            <a:extLst>
              <a:ext uri="{FF2B5EF4-FFF2-40B4-BE49-F238E27FC236}">
                <a16:creationId xmlns:a16="http://schemas.microsoft.com/office/drawing/2014/main" id="{007CFACB-E68A-45F3-A953-3D008D5C326D}"/>
              </a:ext>
            </a:extLst>
          </p:cNvPr>
          <p:cNvPicPr>
            <a:picLocks noChangeAspect="1"/>
          </p:cNvPicPr>
          <p:nvPr/>
        </p:nvPicPr>
        <p:blipFill rotWithShape="1">
          <a:blip r:embed="rId2"/>
          <a:srcRect t="9820" r="-2" b="9818"/>
          <a:stretch/>
        </p:blipFill>
        <p:spPr>
          <a:xfrm>
            <a:off x="778062" y="786117"/>
            <a:ext cx="6245352" cy="4956048"/>
          </a:xfrm>
          <a:custGeom>
            <a:avLst/>
            <a:gdLst>
              <a:gd name="connsiteX0" fmla="*/ 534609 w 6245352"/>
              <a:gd name="connsiteY0" fmla="*/ 0 h 4956048"/>
              <a:gd name="connsiteX1" fmla="*/ 6245352 w 6245352"/>
              <a:gd name="connsiteY1" fmla="*/ 0 h 4956048"/>
              <a:gd name="connsiteX2" fmla="*/ 6245352 w 6245352"/>
              <a:gd name="connsiteY2" fmla="*/ 4421439 h 4956048"/>
              <a:gd name="connsiteX3" fmla="*/ 5710743 w 6245352"/>
              <a:gd name="connsiteY3" fmla="*/ 4956048 h 4956048"/>
              <a:gd name="connsiteX4" fmla="*/ 0 w 6245352"/>
              <a:gd name="connsiteY4" fmla="*/ 4956048 h 4956048"/>
              <a:gd name="connsiteX5" fmla="*/ 0 w 6245352"/>
              <a:gd name="connsiteY5" fmla="*/ 534609 h 4956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45352" h="4956048">
                <a:moveTo>
                  <a:pt x="534609" y="0"/>
                </a:moveTo>
                <a:lnTo>
                  <a:pt x="6245352" y="0"/>
                </a:lnTo>
                <a:lnTo>
                  <a:pt x="6245352" y="4421439"/>
                </a:lnTo>
                <a:lnTo>
                  <a:pt x="5710743" y="4956048"/>
                </a:lnTo>
                <a:lnTo>
                  <a:pt x="0" y="4956048"/>
                </a:lnTo>
                <a:lnTo>
                  <a:pt x="0" y="534609"/>
                </a:lnTo>
                <a:close/>
              </a:path>
            </a:pathLst>
          </a:custGeom>
        </p:spPr>
      </p:pic>
      <p:sp>
        <p:nvSpPr>
          <p:cNvPr id="3" name="Объект 2">
            <a:extLst>
              <a:ext uri="{FF2B5EF4-FFF2-40B4-BE49-F238E27FC236}">
                <a16:creationId xmlns:a16="http://schemas.microsoft.com/office/drawing/2014/main" id="{F50F748E-4E38-4221-AA60-6626135B171A}"/>
              </a:ext>
            </a:extLst>
          </p:cNvPr>
          <p:cNvSpPr>
            <a:spLocks noGrp="1"/>
          </p:cNvSpPr>
          <p:nvPr>
            <p:ph idx="1"/>
          </p:nvPr>
        </p:nvSpPr>
        <p:spPr>
          <a:xfrm>
            <a:off x="7187654" y="614855"/>
            <a:ext cx="5003417" cy="6132499"/>
          </a:xfrm>
        </p:spPr>
        <p:txBody>
          <a:bodyPr vert="horz" lIns="91440" tIns="45720" rIns="91440" bIns="45720" rtlCol="0" anchor="t">
            <a:noAutofit/>
          </a:bodyPr>
          <a:lstStyle/>
          <a:p>
            <a:pPr>
              <a:lnSpc>
                <a:spcPct val="90000"/>
              </a:lnSpc>
              <a:buNone/>
            </a:pPr>
            <a:r>
              <a:rPr lang="ru-RU" dirty="0">
                <a:solidFill>
                  <a:schemeClr val="tx1"/>
                </a:solidFill>
              </a:rPr>
              <a:t>1. Бункеры – предназначены для содержания компонентов шихты;</a:t>
            </a:r>
          </a:p>
          <a:p>
            <a:pPr>
              <a:lnSpc>
                <a:spcPct val="90000"/>
              </a:lnSpc>
              <a:buNone/>
            </a:pPr>
            <a:r>
              <a:rPr lang="ru-RU" dirty="0">
                <a:solidFill>
                  <a:schemeClr val="tx1"/>
                </a:solidFill>
              </a:rPr>
              <a:t>2. Питатель – предназначен для дозированной подачи шихты; </a:t>
            </a:r>
          </a:p>
          <a:p>
            <a:pPr>
              <a:lnSpc>
                <a:spcPct val="90000"/>
              </a:lnSpc>
              <a:buNone/>
            </a:pPr>
            <a:r>
              <a:rPr lang="ru-RU" dirty="0">
                <a:solidFill>
                  <a:schemeClr val="tx1"/>
                </a:solidFill>
              </a:rPr>
              <a:t>3. Ленточный конвейер – предназначен для подачи шихты;</a:t>
            </a:r>
          </a:p>
          <a:p>
            <a:pPr>
              <a:lnSpc>
                <a:spcPct val="90000"/>
              </a:lnSpc>
              <a:buNone/>
            </a:pPr>
            <a:r>
              <a:rPr lang="ru-RU" dirty="0">
                <a:solidFill>
                  <a:schemeClr val="tx1"/>
                </a:solidFill>
              </a:rPr>
              <a:t>4. Барабанный смеситель – предназначен для смешивания шихты;</a:t>
            </a:r>
          </a:p>
          <a:p>
            <a:pPr>
              <a:lnSpc>
                <a:spcPct val="90000"/>
              </a:lnSpc>
              <a:buNone/>
            </a:pPr>
            <a:r>
              <a:rPr lang="ru-RU" dirty="0">
                <a:solidFill>
                  <a:schemeClr val="tx1"/>
                </a:solidFill>
              </a:rPr>
              <a:t>5. </a:t>
            </a:r>
            <a:r>
              <a:rPr lang="ru-RU" dirty="0" err="1">
                <a:solidFill>
                  <a:schemeClr val="tx1"/>
                </a:solidFill>
              </a:rPr>
              <a:t>Окомкователь</a:t>
            </a:r>
            <a:r>
              <a:rPr lang="ru-RU" dirty="0">
                <a:solidFill>
                  <a:schemeClr val="tx1"/>
                </a:solidFill>
              </a:rPr>
              <a:t> – предназначен для </a:t>
            </a:r>
            <a:r>
              <a:rPr lang="ru-RU" dirty="0" err="1">
                <a:solidFill>
                  <a:schemeClr val="tx1"/>
                </a:solidFill>
              </a:rPr>
              <a:t>окомкования</a:t>
            </a:r>
            <a:r>
              <a:rPr lang="ru-RU" dirty="0">
                <a:solidFill>
                  <a:schemeClr val="tx1"/>
                </a:solidFill>
              </a:rPr>
              <a:t> шихты;</a:t>
            </a:r>
          </a:p>
          <a:p>
            <a:pPr>
              <a:lnSpc>
                <a:spcPct val="90000"/>
              </a:lnSpc>
              <a:buNone/>
            </a:pPr>
            <a:r>
              <a:rPr lang="ru-RU" dirty="0">
                <a:solidFill>
                  <a:schemeClr val="tx1"/>
                </a:solidFill>
              </a:rPr>
              <a:t>6. Бункер-распределитель – предназначен для равномерного распределения шихты по ленте </a:t>
            </a:r>
            <a:r>
              <a:rPr lang="ru-RU" dirty="0" err="1">
                <a:solidFill>
                  <a:schemeClr val="tx1"/>
                </a:solidFill>
              </a:rPr>
              <a:t>агломашины</a:t>
            </a:r>
            <a:r>
              <a:rPr lang="ru-RU" dirty="0">
                <a:solidFill>
                  <a:schemeClr val="tx1"/>
                </a:solidFill>
              </a:rPr>
              <a:t>;</a:t>
            </a:r>
          </a:p>
          <a:p>
            <a:pPr>
              <a:lnSpc>
                <a:spcPct val="90000"/>
              </a:lnSpc>
              <a:buNone/>
            </a:pPr>
            <a:r>
              <a:rPr lang="ru-RU" dirty="0">
                <a:solidFill>
                  <a:schemeClr val="tx1"/>
                </a:solidFill>
              </a:rPr>
              <a:t>7. Зажигательный горн – предназначен для спекания шихты;</a:t>
            </a:r>
          </a:p>
          <a:p>
            <a:pPr>
              <a:lnSpc>
                <a:spcPct val="90000"/>
              </a:lnSpc>
              <a:buNone/>
            </a:pPr>
            <a:endParaRPr lang="ru-RU" dirty="0">
              <a:solidFill>
                <a:schemeClr val="tx1"/>
              </a:solidFill>
            </a:endParaRPr>
          </a:p>
          <a:p>
            <a:pPr marL="0" indent="0">
              <a:lnSpc>
                <a:spcPct val="90000"/>
              </a:lnSpc>
              <a:buNone/>
            </a:pPr>
            <a:endParaRPr lang="ru-RU" sz="600" dirty="0"/>
          </a:p>
        </p:txBody>
      </p:sp>
      <p:grpSp>
        <p:nvGrpSpPr>
          <p:cNvPr id="27" name="Group 26">
            <a:extLst>
              <a:ext uri="{FF2B5EF4-FFF2-40B4-BE49-F238E27FC236}">
                <a16:creationId xmlns:a16="http://schemas.microsoft.com/office/drawing/2014/main" id="{A9733A91-F958-4629-801A-3F6F1E09AD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28" name="Straight Connector 27">
              <a:extLst>
                <a:ext uri="{FF2B5EF4-FFF2-40B4-BE49-F238E27FC236}">
                  <a16:creationId xmlns:a16="http://schemas.microsoft.com/office/drawing/2014/main" id="{F3812972-C68B-4C59-B3A7-4AF61E935D4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id="{CB3F3B7C-7909-4486-AA08-5C6B625C3A0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a:extLst>
                <a:ext uri="{FF2B5EF4-FFF2-40B4-BE49-F238E27FC236}">
                  <a16:creationId xmlns:a16="http://schemas.microsoft.com/office/drawing/2014/main" id="{00BD7DA8-741F-4296-9363-05EF9154111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1" name="Straight Connector 30">
              <a:extLst>
                <a:ext uri="{FF2B5EF4-FFF2-40B4-BE49-F238E27FC236}">
                  <a16:creationId xmlns:a16="http://schemas.microsoft.com/office/drawing/2014/main" id="{62068EFC-20FC-456F-839F-4BCFFCAA819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3251C60F-B911-433E-BF75-3BBEFD0538C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7" name="Номер слайда 6"/>
          <p:cNvSpPr>
            <a:spLocks noGrp="1"/>
          </p:cNvSpPr>
          <p:nvPr>
            <p:ph type="sldNum" sz="quarter" idx="12"/>
          </p:nvPr>
        </p:nvSpPr>
        <p:spPr/>
        <p:txBody>
          <a:bodyPr/>
          <a:lstStyle/>
          <a:p>
            <a:fld id="{6D22F896-40B5-4ADD-8801-0D06FADFA095}" type="slidenum">
              <a:rPr lang="en-US" smtClean="0">
                <a:solidFill>
                  <a:schemeClr val="tx1"/>
                </a:solidFill>
              </a:rPr>
              <a:pPr/>
              <a:t>12</a:t>
            </a:fld>
            <a:endParaRPr lang="en-US" dirty="0">
              <a:solidFill>
                <a:schemeClr val="tx1"/>
              </a:solidFill>
            </a:endParaRPr>
          </a:p>
        </p:txBody>
      </p:sp>
    </p:spTree>
    <p:extLst>
      <p:ext uri="{BB962C8B-B14F-4D97-AF65-F5344CB8AC3E}">
        <p14:creationId xmlns:p14="http://schemas.microsoft.com/office/powerpoint/2010/main" val="41963267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E09CCB3F-DBCE-4964-9E34-8C5DE80EF4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72EE5B62-D11C-4A58-955F-EB244C3CA2A8}"/>
              </a:ext>
            </a:extLst>
          </p:cNvPr>
          <p:cNvSpPr>
            <a:spLocks noGrp="1"/>
          </p:cNvSpPr>
          <p:nvPr>
            <p:ph type="title"/>
          </p:nvPr>
        </p:nvSpPr>
        <p:spPr>
          <a:xfrm>
            <a:off x="0" y="1"/>
            <a:ext cx="12192000" cy="551792"/>
          </a:xfrm>
        </p:spPr>
        <p:txBody>
          <a:bodyPr anchor="b">
            <a:noAutofit/>
          </a:bodyPr>
          <a:lstStyle/>
          <a:p>
            <a:pPr algn="ctr">
              <a:lnSpc>
                <a:spcPct val="90000"/>
              </a:lnSpc>
            </a:pPr>
            <a:r>
              <a:rPr lang="ru-RU" sz="2300" dirty="0"/>
              <a:t>Назначение установленного на участке оборудования (Продолжение)</a:t>
            </a:r>
          </a:p>
        </p:txBody>
      </p:sp>
      <p:sp>
        <p:nvSpPr>
          <p:cNvPr id="25" name="Snip Diagonal Corner Rectangle 24">
            <a:extLst>
              <a:ext uri="{FF2B5EF4-FFF2-40B4-BE49-F238E27FC236}">
                <a16:creationId xmlns:a16="http://schemas.microsoft.com/office/drawing/2014/main" id="{1DFF944F-74BA-483A-82C0-64E3AAF4AE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90" y="620722"/>
            <a:ext cx="6575496" cy="5286838"/>
          </a:xfrm>
          <a:prstGeom prst="snip2DiagRect">
            <a:avLst>
              <a:gd name="adj1" fmla="val 10787"/>
              <a:gd name="adj2" fmla="val 0"/>
            </a:avLst>
          </a:prstGeom>
          <a:solidFill>
            <a:schemeClr val="tx1"/>
          </a:solidFill>
          <a:ln>
            <a:noFill/>
          </a:ln>
          <a:effectLst>
            <a:innerShdw blurRad="57150" dist="38100" dir="1446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Рисунок 4" descr="Изображение выглядит как внешний, небо, здание, земля&#10;&#10;Описание создано с очень высокой степенью достоверности">
            <a:extLst>
              <a:ext uri="{FF2B5EF4-FFF2-40B4-BE49-F238E27FC236}">
                <a16:creationId xmlns:a16="http://schemas.microsoft.com/office/drawing/2014/main" id="{007CFACB-E68A-45F3-A953-3D008D5C326D}"/>
              </a:ext>
            </a:extLst>
          </p:cNvPr>
          <p:cNvPicPr>
            <a:picLocks noChangeAspect="1"/>
          </p:cNvPicPr>
          <p:nvPr/>
        </p:nvPicPr>
        <p:blipFill rotWithShape="1">
          <a:blip r:embed="rId2"/>
          <a:srcRect t="9820" r="-2" b="9818"/>
          <a:stretch/>
        </p:blipFill>
        <p:spPr>
          <a:xfrm>
            <a:off x="778062" y="786117"/>
            <a:ext cx="6245352" cy="4956048"/>
          </a:xfrm>
          <a:custGeom>
            <a:avLst/>
            <a:gdLst>
              <a:gd name="connsiteX0" fmla="*/ 534609 w 6245352"/>
              <a:gd name="connsiteY0" fmla="*/ 0 h 4956048"/>
              <a:gd name="connsiteX1" fmla="*/ 6245352 w 6245352"/>
              <a:gd name="connsiteY1" fmla="*/ 0 h 4956048"/>
              <a:gd name="connsiteX2" fmla="*/ 6245352 w 6245352"/>
              <a:gd name="connsiteY2" fmla="*/ 4421439 h 4956048"/>
              <a:gd name="connsiteX3" fmla="*/ 5710743 w 6245352"/>
              <a:gd name="connsiteY3" fmla="*/ 4956048 h 4956048"/>
              <a:gd name="connsiteX4" fmla="*/ 0 w 6245352"/>
              <a:gd name="connsiteY4" fmla="*/ 4956048 h 4956048"/>
              <a:gd name="connsiteX5" fmla="*/ 0 w 6245352"/>
              <a:gd name="connsiteY5" fmla="*/ 534609 h 4956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45352" h="4956048">
                <a:moveTo>
                  <a:pt x="534609" y="0"/>
                </a:moveTo>
                <a:lnTo>
                  <a:pt x="6245352" y="0"/>
                </a:lnTo>
                <a:lnTo>
                  <a:pt x="6245352" y="4421439"/>
                </a:lnTo>
                <a:lnTo>
                  <a:pt x="5710743" y="4956048"/>
                </a:lnTo>
                <a:lnTo>
                  <a:pt x="0" y="4956048"/>
                </a:lnTo>
                <a:lnTo>
                  <a:pt x="0" y="534609"/>
                </a:lnTo>
                <a:close/>
              </a:path>
            </a:pathLst>
          </a:custGeom>
        </p:spPr>
      </p:pic>
      <p:sp>
        <p:nvSpPr>
          <p:cNvPr id="3" name="Объект 2">
            <a:extLst>
              <a:ext uri="{FF2B5EF4-FFF2-40B4-BE49-F238E27FC236}">
                <a16:creationId xmlns:a16="http://schemas.microsoft.com/office/drawing/2014/main" id="{F50F748E-4E38-4221-AA60-6626135B171A}"/>
              </a:ext>
            </a:extLst>
          </p:cNvPr>
          <p:cNvSpPr>
            <a:spLocks noGrp="1"/>
          </p:cNvSpPr>
          <p:nvPr>
            <p:ph idx="1"/>
          </p:nvPr>
        </p:nvSpPr>
        <p:spPr>
          <a:xfrm>
            <a:off x="7130145" y="614856"/>
            <a:ext cx="5060926" cy="6243144"/>
          </a:xfrm>
        </p:spPr>
        <p:txBody>
          <a:bodyPr vert="horz" lIns="91440" tIns="45720" rIns="91440" bIns="45720" rtlCol="0" anchor="t">
            <a:noAutofit/>
          </a:bodyPr>
          <a:lstStyle/>
          <a:p>
            <a:pPr>
              <a:lnSpc>
                <a:spcPct val="90000"/>
              </a:lnSpc>
              <a:buNone/>
            </a:pPr>
            <a:r>
              <a:rPr lang="ru-RU" sz="1800" dirty="0">
                <a:solidFill>
                  <a:schemeClr val="tx1"/>
                </a:solidFill>
              </a:rPr>
              <a:t>8. Лента </a:t>
            </a:r>
            <a:r>
              <a:rPr lang="ru-RU" sz="1800" dirty="0" err="1">
                <a:solidFill>
                  <a:schemeClr val="tx1"/>
                </a:solidFill>
              </a:rPr>
              <a:t>агломаштны</a:t>
            </a:r>
            <a:r>
              <a:rPr lang="ru-RU" sz="1800" dirty="0">
                <a:solidFill>
                  <a:schemeClr val="tx1"/>
                </a:solidFill>
              </a:rPr>
              <a:t> – предназначена для подачи </a:t>
            </a:r>
            <a:r>
              <a:rPr lang="ru-RU" sz="1800" dirty="0" err="1">
                <a:solidFill>
                  <a:schemeClr val="tx1"/>
                </a:solidFill>
              </a:rPr>
              <a:t>спечёной</a:t>
            </a:r>
            <a:r>
              <a:rPr lang="ru-RU" sz="1800" dirty="0">
                <a:solidFill>
                  <a:schemeClr val="tx1"/>
                </a:solidFill>
              </a:rPr>
              <a:t> шихты;</a:t>
            </a:r>
          </a:p>
          <a:p>
            <a:pPr>
              <a:lnSpc>
                <a:spcPct val="90000"/>
              </a:lnSpc>
              <a:buNone/>
            </a:pPr>
            <a:r>
              <a:rPr lang="ru-RU" sz="1800" dirty="0">
                <a:solidFill>
                  <a:schemeClr val="tx1"/>
                </a:solidFill>
              </a:rPr>
              <a:t>9. Грохот - предназначен для классификации горячего и холодного агломерата, обожженных окатышей, руд;</a:t>
            </a:r>
          </a:p>
          <a:p>
            <a:pPr>
              <a:lnSpc>
                <a:spcPct val="90000"/>
              </a:lnSpc>
              <a:buNone/>
            </a:pPr>
            <a:r>
              <a:rPr lang="ru-RU" sz="1800" dirty="0">
                <a:solidFill>
                  <a:schemeClr val="tx1"/>
                </a:solidFill>
              </a:rPr>
              <a:t>10. Охладитель – предназначен для охлаждения мелочи агломерата;</a:t>
            </a:r>
          </a:p>
          <a:p>
            <a:pPr>
              <a:lnSpc>
                <a:spcPct val="90000"/>
              </a:lnSpc>
              <a:buNone/>
            </a:pPr>
            <a:r>
              <a:rPr lang="ru-RU" sz="1800" dirty="0">
                <a:solidFill>
                  <a:schemeClr val="tx1"/>
                </a:solidFill>
              </a:rPr>
              <a:t>11. </a:t>
            </a:r>
            <a:r>
              <a:rPr lang="ru-RU" sz="1800" dirty="0" err="1">
                <a:solidFill>
                  <a:schemeClr val="tx1"/>
                </a:solidFill>
              </a:rPr>
              <a:t>Агловоз</a:t>
            </a:r>
            <a:r>
              <a:rPr lang="ru-RU" sz="1800" dirty="0">
                <a:solidFill>
                  <a:schemeClr val="tx1"/>
                </a:solidFill>
              </a:rPr>
              <a:t> – предназначен для транспортировки готового агломерата;</a:t>
            </a:r>
          </a:p>
          <a:p>
            <a:pPr>
              <a:lnSpc>
                <a:spcPct val="90000"/>
              </a:lnSpc>
              <a:buNone/>
            </a:pPr>
            <a:r>
              <a:rPr lang="ru-RU" sz="1800" dirty="0">
                <a:solidFill>
                  <a:schemeClr val="tx1"/>
                </a:solidFill>
              </a:rPr>
              <a:t>12. Газовый коллектор – предназначен для очистки агломерационных газов;</a:t>
            </a:r>
          </a:p>
          <a:p>
            <a:pPr>
              <a:lnSpc>
                <a:spcPct val="90000"/>
              </a:lnSpc>
              <a:buNone/>
            </a:pPr>
            <a:r>
              <a:rPr lang="ru-RU" sz="1800" dirty="0">
                <a:solidFill>
                  <a:schemeClr val="tx1"/>
                </a:solidFill>
              </a:rPr>
              <a:t>13. Газоочистительное устройство – предназначено для очистки пыли от газов;</a:t>
            </a:r>
          </a:p>
          <a:p>
            <a:pPr>
              <a:lnSpc>
                <a:spcPct val="90000"/>
              </a:lnSpc>
              <a:buNone/>
            </a:pPr>
            <a:r>
              <a:rPr lang="ru-RU" sz="1800" dirty="0">
                <a:solidFill>
                  <a:schemeClr val="tx1"/>
                </a:solidFill>
              </a:rPr>
              <a:t>14. </a:t>
            </a:r>
            <a:r>
              <a:rPr lang="ru-RU" sz="1800" dirty="0" err="1">
                <a:solidFill>
                  <a:schemeClr val="tx1"/>
                </a:solidFill>
              </a:rPr>
              <a:t>Аглоэксгаустер</a:t>
            </a:r>
            <a:r>
              <a:rPr lang="ru-RU" sz="1800" dirty="0">
                <a:solidFill>
                  <a:schemeClr val="tx1"/>
                </a:solidFill>
              </a:rPr>
              <a:t> – предназначен для всасывания мелких частиц пыли;</a:t>
            </a:r>
          </a:p>
          <a:p>
            <a:pPr>
              <a:lnSpc>
                <a:spcPct val="90000"/>
              </a:lnSpc>
              <a:buNone/>
            </a:pPr>
            <a:r>
              <a:rPr lang="ru-RU" sz="1800" dirty="0">
                <a:solidFill>
                  <a:schemeClr val="tx1"/>
                </a:solidFill>
              </a:rPr>
              <a:t>15. Дымовая труба – предназначена для выброса пыли в атмосферу.</a:t>
            </a:r>
          </a:p>
          <a:p>
            <a:pPr marL="0" indent="0">
              <a:lnSpc>
                <a:spcPct val="90000"/>
              </a:lnSpc>
              <a:buNone/>
            </a:pPr>
            <a:endParaRPr lang="ru-RU" sz="1800" dirty="0"/>
          </a:p>
        </p:txBody>
      </p:sp>
      <p:grpSp>
        <p:nvGrpSpPr>
          <p:cNvPr id="27" name="Group 26">
            <a:extLst>
              <a:ext uri="{FF2B5EF4-FFF2-40B4-BE49-F238E27FC236}">
                <a16:creationId xmlns:a16="http://schemas.microsoft.com/office/drawing/2014/main" id="{A9733A91-F958-4629-801A-3F6F1E09AD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28" name="Straight Connector 27">
              <a:extLst>
                <a:ext uri="{FF2B5EF4-FFF2-40B4-BE49-F238E27FC236}">
                  <a16:creationId xmlns:a16="http://schemas.microsoft.com/office/drawing/2014/main" id="{F3812972-C68B-4C59-B3A7-4AF61E935D4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id="{CB3F3B7C-7909-4486-AA08-5C6B625C3A0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a:extLst>
                <a:ext uri="{FF2B5EF4-FFF2-40B4-BE49-F238E27FC236}">
                  <a16:creationId xmlns:a16="http://schemas.microsoft.com/office/drawing/2014/main" id="{00BD7DA8-741F-4296-9363-05EF9154111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1" name="Straight Connector 30">
              <a:extLst>
                <a:ext uri="{FF2B5EF4-FFF2-40B4-BE49-F238E27FC236}">
                  <a16:creationId xmlns:a16="http://schemas.microsoft.com/office/drawing/2014/main" id="{62068EFC-20FC-456F-839F-4BCFFCAA819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3251C60F-B911-433E-BF75-3BBEFD0538C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7" name="Номер слайда 6"/>
          <p:cNvSpPr>
            <a:spLocks noGrp="1"/>
          </p:cNvSpPr>
          <p:nvPr>
            <p:ph type="sldNum" sz="quarter" idx="12"/>
          </p:nvPr>
        </p:nvSpPr>
        <p:spPr>
          <a:xfrm>
            <a:off x="10894828" y="6025044"/>
            <a:ext cx="1297172" cy="832956"/>
          </a:xfrm>
        </p:spPr>
        <p:txBody>
          <a:bodyPr/>
          <a:lstStyle/>
          <a:p>
            <a:fld id="{6D22F896-40B5-4ADD-8801-0D06FADFA095}" type="slidenum">
              <a:rPr lang="en-US" smtClean="0">
                <a:solidFill>
                  <a:schemeClr val="tx1"/>
                </a:solidFill>
              </a:rPr>
              <a:pPr/>
              <a:t>13</a:t>
            </a:fld>
            <a:endParaRPr lang="en-US" dirty="0">
              <a:solidFill>
                <a:schemeClr val="tx1"/>
              </a:solidFill>
            </a:endParaRPr>
          </a:p>
        </p:txBody>
      </p:sp>
    </p:spTree>
    <p:extLst>
      <p:ext uri="{BB962C8B-B14F-4D97-AF65-F5344CB8AC3E}">
        <p14:creationId xmlns:p14="http://schemas.microsoft.com/office/powerpoint/2010/main" val="1337281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6" name="Rectangle 8">
            <a:extLst>
              <a:ext uri="{FF2B5EF4-FFF2-40B4-BE49-F238E27FC236}">
                <a16:creationId xmlns:a16="http://schemas.microsoft.com/office/drawing/2014/main" id="{BADDD09E-8094-4188-9090-C1C7840FE7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C5E51114-D644-4931-8596-A3F1D6691471}"/>
              </a:ext>
            </a:extLst>
          </p:cNvPr>
          <p:cNvSpPr>
            <a:spLocks noGrp="1"/>
          </p:cNvSpPr>
          <p:nvPr>
            <p:ph type="title"/>
          </p:nvPr>
        </p:nvSpPr>
        <p:spPr>
          <a:xfrm>
            <a:off x="0" y="1"/>
            <a:ext cx="12191999" cy="599090"/>
          </a:xfrm>
        </p:spPr>
        <p:txBody>
          <a:bodyPr>
            <a:noAutofit/>
          </a:bodyPr>
          <a:lstStyle/>
          <a:p>
            <a:pPr algn="ctr">
              <a:lnSpc>
                <a:spcPct val="90000"/>
              </a:lnSpc>
            </a:pPr>
            <a:r>
              <a:rPr lang="ru-RU" sz="3200" dirty="0"/>
              <a:t>Электрическая схема привода крана</a:t>
            </a:r>
          </a:p>
        </p:txBody>
      </p:sp>
      <p:sp>
        <p:nvSpPr>
          <p:cNvPr id="3" name="Объект 2">
            <a:extLst>
              <a:ext uri="{FF2B5EF4-FFF2-40B4-BE49-F238E27FC236}">
                <a16:creationId xmlns:a16="http://schemas.microsoft.com/office/drawing/2014/main" id="{06D0301A-51C7-411C-B006-9FD397D9D015}"/>
              </a:ext>
            </a:extLst>
          </p:cNvPr>
          <p:cNvSpPr>
            <a:spLocks noGrp="1"/>
          </p:cNvSpPr>
          <p:nvPr>
            <p:ph idx="1"/>
          </p:nvPr>
        </p:nvSpPr>
        <p:spPr>
          <a:xfrm>
            <a:off x="5549462" y="583325"/>
            <a:ext cx="6645773" cy="5754414"/>
          </a:xfrm>
        </p:spPr>
        <p:txBody>
          <a:bodyPr vert="horz" lIns="91440" tIns="45720" rIns="91440" bIns="45720" rtlCol="0" anchor="ctr">
            <a:noAutofit/>
          </a:bodyPr>
          <a:lstStyle/>
          <a:p>
            <a:pPr marL="0" indent="457200">
              <a:buNone/>
            </a:pPr>
            <a:r>
              <a:rPr lang="ru-RU" sz="1900" dirty="0">
                <a:solidFill>
                  <a:schemeClr val="tx1"/>
                </a:solidFill>
              </a:rPr>
              <a:t>Электрическая схема контроллера ККТ – 61.</a:t>
            </a:r>
          </a:p>
          <a:p>
            <a:pPr indent="457200">
              <a:buNone/>
            </a:pPr>
            <a:r>
              <a:rPr lang="ru-RU" dirty="0">
                <a:solidFill>
                  <a:schemeClr val="tx1"/>
                </a:solidFill>
              </a:rPr>
              <a:t>Элементная база схемы:</a:t>
            </a:r>
          </a:p>
          <a:p>
            <a:pPr indent="457200">
              <a:buNone/>
            </a:pPr>
            <a:r>
              <a:rPr lang="ru-RU" dirty="0" err="1">
                <a:solidFill>
                  <a:schemeClr val="tx1"/>
                </a:solidFill>
              </a:rPr>
              <a:t>М-асинхронный</a:t>
            </a:r>
            <a:r>
              <a:rPr lang="ru-RU" dirty="0">
                <a:solidFill>
                  <a:schemeClr val="tx1"/>
                </a:solidFill>
              </a:rPr>
              <a:t> двигатель с фазным ротором; </a:t>
            </a:r>
          </a:p>
          <a:p>
            <a:pPr indent="457200">
              <a:buNone/>
            </a:pPr>
            <a:r>
              <a:rPr lang="en-US" dirty="0">
                <a:solidFill>
                  <a:schemeClr val="tx1"/>
                </a:solidFill>
              </a:rPr>
              <a:t>SQ</a:t>
            </a:r>
            <a:r>
              <a:rPr lang="ru-RU" dirty="0">
                <a:solidFill>
                  <a:schemeClr val="tx1"/>
                </a:solidFill>
              </a:rPr>
              <a:t>3, </a:t>
            </a:r>
            <a:r>
              <a:rPr lang="en-US" dirty="0">
                <a:solidFill>
                  <a:schemeClr val="tx1"/>
                </a:solidFill>
              </a:rPr>
              <a:t>SQ</a:t>
            </a:r>
            <a:r>
              <a:rPr lang="ru-RU" dirty="0">
                <a:solidFill>
                  <a:schemeClr val="tx1"/>
                </a:solidFill>
              </a:rPr>
              <a:t>4-конечные выключатели;</a:t>
            </a:r>
          </a:p>
          <a:p>
            <a:pPr indent="457200">
              <a:buNone/>
            </a:pPr>
            <a:r>
              <a:rPr lang="ru-RU" dirty="0">
                <a:solidFill>
                  <a:schemeClr val="tx1"/>
                </a:solidFill>
              </a:rPr>
              <a:t> SQ1-контакт люка (может использоваться как аварийный выключатель);</a:t>
            </a:r>
          </a:p>
          <a:p>
            <a:pPr indent="457200">
              <a:buNone/>
            </a:pPr>
            <a:r>
              <a:rPr lang="ru-RU" dirty="0">
                <a:solidFill>
                  <a:schemeClr val="tx1"/>
                </a:solidFill>
              </a:rPr>
              <a:t> </a:t>
            </a:r>
            <a:r>
              <a:rPr lang="en-US" dirty="0">
                <a:solidFill>
                  <a:schemeClr val="tx1"/>
                </a:solidFill>
              </a:rPr>
              <a:t>SQ</a:t>
            </a:r>
            <a:r>
              <a:rPr lang="ru-RU" dirty="0">
                <a:solidFill>
                  <a:schemeClr val="tx1"/>
                </a:solidFill>
              </a:rPr>
              <a:t>2-контакт блокировки люка;</a:t>
            </a:r>
          </a:p>
          <a:p>
            <a:pPr indent="457200">
              <a:buNone/>
            </a:pPr>
            <a:r>
              <a:rPr lang="ru-RU" dirty="0">
                <a:solidFill>
                  <a:schemeClr val="tx1"/>
                </a:solidFill>
              </a:rPr>
              <a:t> </a:t>
            </a:r>
            <a:r>
              <a:rPr lang="en-US" dirty="0">
                <a:solidFill>
                  <a:schemeClr val="tx1"/>
                </a:solidFill>
              </a:rPr>
              <a:t>YB</a:t>
            </a:r>
            <a:r>
              <a:rPr lang="ru-RU" dirty="0">
                <a:solidFill>
                  <a:schemeClr val="tx1"/>
                </a:solidFill>
              </a:rPr>
              <a:t>-тормоз с приводом от электромагнита; В цепь ротора включены резисторы;</a:t>
            </a:r>
          </a:p>
          <a:p>
            <a:pPr indent="457200">
              <a:buNone/>
            </a:pPr>
            <a:r>
              <a:rPr lang="ru-RU" dirty="0">
                <a:solidFill>
                  <a:schemeClr val="tx1"/>
                </a:solidFill>
              </a:rPr>
              <a:t> </a:t>
            </a:r>
            <a:r>
              <a:rPr lang="en-US" dirty="0">
                <a:solidFill>
                  <a:schemeClr val="tx1"/>
                </a:solidFill>
              </a:rPr>
              <a:t>SB</a:t>
            </a:r>
            <a:r>
              <a:rPr lang="ru-RU" dirty="0">
                <a:solidFill>
                  <a:schemeClr val="tx1"/>
                </a:solidFill>
              </a:rPr>
              <a:t>-кнопка пуск; </a:t>
            </a:r>
          </a:p>
          <a:p>
            <a:pPr indent="457200">
              <a:buNone/>
            </a:pPr>
            <a:r>
              <a:rPr lang="ru-RU" dirty="0">
                <a:solidFill>
                  <a:schemeClr val="tx1"/>
                </a:solidFill>
              </a:rPr>
              <a:t>КМ1-катушка линейного контактора;</a:t>
            </a:r>
          </a:p>
          <a:p>
            <a:pPr indent="457200">
              <a:buNone/>
            </a:pPr>
            <a:r>
              <a:rPr lang="ru-RU" dirty="0">
                <a:solidFill>
                  <a:schemeClr val="tx1"/>
                </a:solidFill>
              </a:rPr>
              <a:t> </a:t>
            </a:r>
            <a:r>
              <a:rPr lang="en-US" dirty="0">
                <a:solidFill>
                  <a:schemeClr val="tx1"/>
                </a:solidFill>
              </a:rPr>
              <a:t>FA</a:t>
            </a:r>
            <a:r>
              <a:rPr lang="ru-RU" dirty="0">
                <a:solidFill>
                  <a:schemeClr val="tx1"/>
                </a:solidFill>
              </a:rPr>
              <a:t>-реле защиты двигателя от коротких замыканий; </a:t>
            </a:r>
            <a:endParaRPr lang="ru-RU" sz="1000" dirty="0"/>
          </a:p>
          <a:p>
            <a:pPr marL="0" indent="0">
              <a:buNone/>
            </a:pPr>
            <a:endParaRPr lang="ru-RU" sz="1000" dirty="0"/>
          </a:p>
        </p:txBody>
      </p:sp>
      <p:grpSp>
        <p:nvGrpSpPr>
          <p:cNvPr id="8" name="Group 12">
            <a:extLst>
              <a:ext uri="{FF2B5EF4-FFF2-40B4-BE49-F238E27FC236}">
                <a16:creationId xmlns:a16="http://schemas.microsoft.com/office/drawing/2014/main" id="{D8025A22-9C86-4108-A289-BD5650A8EAE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14" name="Straight Connector 13">
              <a:extLst>
                <a:ext uri="{FF2B5EF4-FFF2-40B4-BE49-F238E27FC236}">
                  <a16:creationId xmlns:a16="http://schemas.microsoft.com/office/drawing/2014/main" id="{59A3623F-EF59-4F0B-9030-79CB7F9950E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9EBD0F53-A43D-414A-8653-E9F1D361034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908661C0-6128-4F64-8EDF-2D73D5F47644}"/>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C8AFEF08-AFBA-4125-B170-D3EB3E11DB64}"/>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AA0E13BF-B4CA-4B20-A5DD-50ABBAEC7BB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10" name="Номер слайда 9"/>
          <p:cNvSpPr>
            <a:spLocks noGrp="1"/>
          </p:cNvSpPr>
          <p:nvPr>
            <p:ph type="sldNum" sz="quarter" idx="12"/>
          </p:nvPr>
        </p:nvSpPr>
        <p:spPr>
          <a:xfrm>
            <a:off x="10894828" y="6025044"/>
            <a:ext cx="1297172" cy="832956"/>
          </a:xfrm>
        </p:spPr>
        <p:txBody>
          <a:bodyPr/>
          <a:lstStyle/>
          <a:p>
            <a:fld id="{6D22F896-40B5-4ADD-8801-0D06FADFA095}" type="slidenum">
              <a:rPr lang="en-US" smtClean="0">
                <a:solidFill>
                  <a:schemeClr val="tx1"/>
                </a:solidFill>
              </a:rPr>
              <a:pPr/>
              <a:t>14</a:t>
            </a:fld>
            <a:endParaRPr lang="en-US" dirty="0">
              <a:solidFill>
                <a:schemeClr val="tx1"/>
              </a:solidFill>
            </a:endParaRPr>
          </a:p>
        </p:txBody>
      </p:sp>
      <p:sp>
        <p:nvSpPr>
          <p:cNvPr id="19" name="Объект 2">
            <a:extLst>
              <a:ext uri="{FF2B5EF4-FFF2-40B4-BE49-F238E27FC236}">
                <a16:creationId xmlns:a16="http://schemas.microsoft.com/office/drawing/2014/main" id="{06D0301A-51C7-411C-B006-9FD397D9D015}"/>
              </a:ext>
            </a:extLst>
          </p:cNvPr>
          <p:cNvSpPr txBox="1">
            <a:spLocks/>
          </p:cNvSpPr>
          <p:nvPr/>
        </p:nvSpPr>
        <p:spPr>
          <a:xfrm>
            <a:off x="0" y="5943600"/>
            <a:ext cx="11619186" cy="914400"/>
          </a:xfrm>
          <a:prstGeom prst="rect">
            <a:avLst/>
          </a:prstGeom>
        </p:spPr>
        <p:txBody>
          <a:bodyPr vert="horz" lIns="91440" tIns="45720" rIns="91440" bIns="45720" rtlCol="0" anchor="ctr">
            <a:noAutofit/>
          </a:bodyPr>
          <a:lstStyle/>
          <a:p>
            <a:pPr indent="457200">
              <a:lnSpc>
                <a:spcPct val="90000"/>
              </a:lnSpc>
              <a:buNone/>
            </a:pPr>
            <a:endParaRPr lang="ru-RU" sz="2000" dirty="0"/>
          </a:p>
          <a:p>
            <a:pPr indent="457200">
              <a:lnSpc>
                <a:spcPct val="90000"/>
              </a:lnSpc>
              <a:buNone/>
            </a:pPr>
            <a:endParaRPr lang="ru-RU" sz="2000" dirty="0"/>
          </a:p>
          <a:p>
            <a:pPr indent="457200">
              <a:lnSpc>
                <a:spcPct val="90000"/>
              </a:lnSpc>
              <a:buNone/>
            </a:pPr>
            <a:r>
              <a:rPr lang="en-US" sz="2000" dirty="0"/>
              <a:t>FU</a:t>
            </a:r>
            <a:r>
              <a:rPr lang="ru-RU" sz="2000" dirty="0"/>
              <a:t>-плавкие предохранители;  </a:t>
            </a:r>
            <a:r>
              <a:rPr lang="en-US" sz="2000" dirty="0"/>
              <a:t>QS</a:t>
            </a:r>
            <a:r>
              <a:rPr lang="ru-RU" sz="2000" dirty="0"/>
              <a:t>-рубильник; </a:t>
            </a:r>
            <a:r>
              <a:rPr lang="ru-RU" sz="2000" dirty="0" err="1"/>
              <a:t>SA-командоконтроллер</a:t>
            </a:r>
            <a:r>
              <a:rPr lang="ru-RU" sz="2000" dirty="0"/>
              <a:t>.</a:t>
            </a:r>
          </a:p>
          <a:p>
            <a:pPr marL="0" marR="0" lvl="0" indent="0" algn="l" defTabSz="457200" rtl="0" eaLnBrk="1" fontAlgn="auto" latinLnBrk="0" hangingPunct="1">
              <a:lnSpc>
                <a:spcPct val="90000"/>
              </a:lnSpc>
              <a:spcBef>
                <a:spcPct val="20000"/>
              </a:spcBef>
              <a:spcAft>
                <a:spcPts val="600"/>
              </a:spcAft>
              <a:buClr>
                <a:schemeClr val="tx1"/>
              </a:buClr>
              <a:buSzPct val="80000"/>
              <a:buFont typeface="Wingdings 3" panose="05040102010807070707" pitchFamily="18" charset="2"/>
              <a:buNone/>
              <a:tabLst/>
              <a:defRPr/>
            </a:pPr>
            <a:endParaRPr kumimoji="0" lang="ru-RU" sz="1000" b="0" i="0" u="none" strike="noStrike" kern="1200" cap="none" spc="0" normalizeH="0" baseline="0" noProof="0" dirty="0">
              <a:ln>
                <a:noFill/>
              </a:ln>
              <a:solidFill>
                <a:schemeClr val="bg2">
                  <a:lumMod val="75000"/>
                </a:schemeClr>
              </a:solidFill>
              <a:effectLst/>
              <a:uLnTx/>
              <a:uFillTx/>
              <a:latin typeface="+mn-lt"/>
              <a:ea typeface="+mn-ea"/>
              <a:cs typeface="+mn-cs"/>
            </a:endParaRPr>
          </a:p>
          <a:p>
            <a:pPr marL="0" marR="0" lvl="0" indent="0" algn="l" defTabSz="457200" rtl="0" eaLnBrk="1" fontAlgn="auto" latinLnBrk="0" hangingPunct="1">
              <a:lnSpc>
                <a:spcPct val="90000"/>
              </a:lnSpc>
              <a:spcBef>
                <a:spcPct val="20000"/>
              </a:spcBef>
              <a:spcAft>
                <a:spcPts val="600"/>
              </a:spcAft>
              <a:buClr>
                <a:schemeClr val="tx1"/>
              </a:buClr>
              <a:buSzPct val="80000"/>
              <a:buFont typeface="Wingdings 3" panose="05040102010807070707" pitchFamily="18" charset="2"/>
              <a:buNone/>
              <a:tabLst/>
              <a:defRPr/>
            </a:pPr>
            <a:endParaRPr kumimoji="0" lang="ru-RU" sz="1000" b="0" i="0" u="none" strike="noStrike" kern="1200" cap="none" spc="0" normalizeH="0" baseline="0" noProof="0" dirty="0">
              <a:ln>
                <a:noFill/>
              </a:ln>
              <a:solidFill>
                <a:schemeClr val="bg2">
                  <a:lumMod val="75000"/>
                </a:schemeClr>
              </a:solidFill>
              <a:effectLst/>
              <a:uLnTx/>
              <a:uFillTx/>
              <a:latin typeface="+mn-lt"/>
              <a:ea typeface="+mn-ea"/>
              <a:cs typeface="+mn-cs"/>
            </a:endParaRPr>
          </a:p>
        </p:txBody>
      </p:sp>
      <p:pic>
        <p:nvPicPr>
          <p:cNvPr id="20" name="Рисунок 4" descr="Изображение выглядит как текст&#10;&#10;Описание создано с очень высокой степенью достоверности">
            <a:extLst>
              <a:ext uri="{FF2B5EF4-FFF2-40B4-BE49-F238E27FC236}">
                <a16:creationId xmlns:a16="http://schemas.microsoft.com/office/drawing/2014/main" id="{6DEA9D72-2441-4A92-8EE0-AF2A47AE277D}"/>
              </a:ext>
            </a:extLst>
          </p:cNvPr>
          <p:cNvPicPr>
            <a:picLocks noChangeAspect="1"/>
          </p:cNvPicPr>
          <p:nvPr/>
        </p:nvPicPr>
        <p:blipFill rotWithShape="1">
          <a:blip r:embed="rId2"/>
          <a:stretch/>
        </p:blipFill>
        <p:spPr>
          <a:xfrm>
            <a:off x="245411" y="614099"/>
            <a:ext cx="5334000" cy="5644812"/>
          </a:xfrm>
          <a:prstGeom prst="rect">
            <a:avLst/>
          </a:prstGeom>
          <a:noFill/>
          <a:ln>
            <a:noFill/>
          </a:ln>
        </p:spPr>
      </p:pic>
    </p:spTree>
    <p:extLst>
      <p:ext uri="{BB962C8B-B14F-4D97-AF65-F5344CB8AC3E}">
        <p14:creationId xmlns:p14="http://schemas.microsoft.com/office/powerpoint/2010/main" val="32326982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3">
            <a:extLst>
              <a:ext uri="{FF2B5EF4-FFF2-40B4-BE49-F238E27FC236}">
                <a16:creationId xmlns:a16="http://schemas.microsoft.com/office/drawing/2014/main" id="{D6F819BF-BEC4-454B-82CF-C7F1926407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sp>
        <p:nvSpPr>
          <p:cNvPr id="6" name="Заголовок 1">
            <a:extLst>
              <a:ext uri="{FF2B5EF4-FFF2-40B4-BE49-F238E27FC236}">
                <a16:creationId xmlns:a16="http://schemas.microsoft.com/office/drawing/2014/main" id="{12F1D9D4-C3A0-4B66-96E2-1337024D74A6}"/>
              </a:ext>
            </a:extLst>
          </p:cNvPr>
          <p:cNvSpPr>
            <a:spLocks noGrp="1"/>
          </p:cNvSpPr>
          <p:nvPr>
            <p:ph type="title"/>
          </p:nvPr>
        </p:nvSpPr>
        <p:spPr>
          <a:xfrm>
            <a:off x="0" y="1"/>
            <a:ext cx="12191999" cy="630620"/>
          </a:xfrm>
        </p:spPr>
        <p:txBody>
          <a:bodyPr anchor="b">
            <a:noAutofit/>
          </a:bodyPr>
          <a:lstStyle/>
          <a:p>
            <a:pPr algn="ctr"/>
            <a:r>
              <a:rPr lang="ru-RU" sz="3200" dirty="0">
                <a:solidFill>
                  <a:srgbClr val="FFFFFF"/>
                </a:solidFill>
              </a:rPr>
              <a:t>Назначение контроллеров</a:t>
            </a:r>
          </a:p>
        </p:txBody>
      </p:sp>
      <p:sp>
        <p:nvSpPr>
          <p:cNvPr id="9" name="Content Placeholder 8">
            <a:extLst>
              <a:ext uri="{FF2B5EF4-FFF2-40B4-BE49-F238E27FC236}">
                <a16:creationId xmlns:a16="http://schemas.microsoft.com/office/drawing/2014/main" id="{8B2F5F90-D006-4A6C-85AD-C1D53C2592E6}"/>
              </a:ext>
            </a:extLst>
          </p:cNvPr>
          <p:cNvSpPr>
            <a:spLocks noGrp="1"/>
          </p:cNvSpPr>
          <p:nvPr>
            <p:ph idx="1"/>
          </p:nvPr>
        </p:nvSpPr>
        <p:spPr>
          <a:xfrm>
            <a:off x="6480555" y="1119356"/>
            <a:ext cx="5711445" cy="6180083"/>
          </a:xfrm>
        </p:spPr>
        <p:txBody>
          <a:bodyPr vert="horz" lIns="91440" tIns="45720" rIns="91440" bIns="45720" rtlCol="0" anchor="t">
            <a:noAutofit/>
          </a:bodyPr>
          <a:lstStyle/>
          <a:p>
            <a:pPr indent="457200">
              <a:lnSpc>
                <a:spcPct val="130000"/>
              </a:lnSpc>
              <a:buNone/>
            </a:pPr>
            <a:r>
              <a:rPr lang="en-US" sz="1900" dirty="0" err="1">
                <a:solidFill>
                  <a:schemeClr val="bg1"/>
                </a:solidFill>
              </a:rPr>
              <a:t>Контроллер</a:t>
            </a:r>
            <a:r>
              <a:rPr lang="en-US" sz="1900" dirty="0">
                <a:solidFill>
                  <a:schemeClr val="bg1"/>
                </a:solidFill>
              </a:rPr>
              <a:t> </a:t>
            </a:r>
            <a:r>
              <a:rPr lang="en-US" sz="1900" dirty="0" err="1">
                <a:solidFill>
                  <a:schemeClr val="bg1"/>
                </a:solidFill>
              </a:rPr>
              <a:t>или</a:t>
            </a:r>
            <a:r>
              <a:rPr lang="en-US" sz="1900" dirty="0">
                <a:solidFill>
                  <a:schemeClr val="bg1"/>
                </a:solidFill>
              </a:rPr>
              <a:t> командоконтроллер - </a:t>
            </a:r>
            <a:r>
              <a:rPr lang="en-US" sz="1900" dirty="0" err="1">
                <a:solidFill>
                  <a:schemeClr val="bg1"/>
                </a:solidFill>
              </a:rPr>
              <a:t>это</a:t>
            </a:r>
            <a:r>
              <a:rPr lang="en-US" sz="1900" dirty="0">
                <a:solidFill>
                  <a:schemeClr val="bg1"/>
                </a:solidFill>
              </a:rPr>
              <a:t> </a:t>
            </a:r>
            <a:r>
              <a:rPr lang="en-US" sz="1900" dirty="0" err="1">
                <a:solidFill>
                  <a:schemeClr val="bg1"/>
                </a:solidFill>
              </a:rPr>
              <a:t>электрический</a:t>
            </a:r>
            <a:r>
              <a:rPr lang="en-US" sz="1900" dirty="0">
                <a:solidFill>
                  <a:schemeClr val="bg1"/>
                </a:solidFill>
              </a:rPr>
              <a:t> </a:t>
            </a:r>
            <a:r>
              <a:rPr lang="en-US" sz="1900" dirty="0" err="1">
                <a:solidFill>
                  <a:schemeClr val="bg1"/>
                </a:solidFill>
              </a:rPr>
              <a:t>аппарат</a:t>
            </a:r>
            <a:r>
              <a:rPr lang="en-US" sz="1900" dirty="0">
                <a:solidFill>
                  <a:schemeClr val="bg1"/>
                </a:solidFill>
              </a:rPr>
              <a:t>, </a:t>
            </a:r>
            <a:r>
              <a:rPr lang="en-US" sz="1900" dirty="0" err="1">
                <a:solidFill>
                  <a:schemeClr val="bg1"/>
                </a:solidFill>
              </a:rPr>
              <a:t>предназначенный</a:t>
            </a:r>
            <a:r>
              <a:rPr lang="en-US" sz="1900" dirty="0">
                <a:solidFill>
                  <a:schemeClr val="bg1"/>
                </a:solidFill>
              </a:rPr>
              <a:t> </a:t>
            </a:r>
            <a:r>
              <a:rPr lang="en-US" sz="1900" dirty="0" err="1">
                <a:solidFill>
                  <a:schemeClr val="bg1"/>
                </a:solidFill>
              </a:rPr>
              <a:t>для</a:t>
            </a:r>
            <a:r>
              <a:rPr lang="en-US" sz="1900" dirty="0">
                <a:solidFill>
                  <a:schemeClr val="bg1"/>
                </a:solidFill>
              </a:rPr>
              <a:t> </a:t>
            </a:r>
            <a:r>
              <a:rPr lang="en-US" sz="1900" dirty="0" err="1">
                <a:solidFill>
                  <a:schemeClr val="bg1"/>
                </a:solidFill>
              </a:rPr>
              <a:t>ручного</a:t>
            </a:r>
            <a:r>
              <a:rPr lang="en-US" sz="1900" dirty="0">
                <a:solidFill>
                  <a:schemeClr val="bg1"/>
                </a:solidFill>
              </a:rPr>
              <a:t> </a:t>
            </a:r>
            <a:r>
              <a:rPr lang="en-US" sz="1900" dirty="0" err="1">
                <a:solidFill>
                  <a:schemeClr val="bg1"/>
                </a:solidFill>
              </a:rPr>
              <a:t>управления</a:t>
            </a:r>
            <a:r>
              <a:rPr lang="en-US" sz="1900" dirty="0">
                <a:solidFill>
                  <a:schemeClr val="bg1"/>
                </a:solidFill>
              </a:rPr>
              <a:t> </a:t>
            </a:r>
            <a:r>
              <a:rPr lang="en-US" sz="1900" dirty="0" err="1">
                <a:solidFill>
                  <a:schemeClr val="bg1"/>
                </a:solidFill>
              </a:rPr>
              <a:t>электродвигателями</a:t>
            </a:r>
            <a:r>
              <a:rPr lang="en-US" sz="1900" dirty="0">
                <a:solidFill>
                  <a:schemeClr val="bg1"/>
                </a:solidFill>
              </a:rPr>
              <a:t> (</a:t>
            </a:r>
            <a:r>
              <a:rPr lang="en-US" sz="1900" dirty="0" err="1">
                <a:solidFill>
                  <a:schemeClr val="bg1"/>
                </a:solidFill>
              </a:rPr>
              <a:t>пуск</a:t>
            </a:r>
            <a:r>
              <a:rPr lang="en-US" sz="1900" dirty="0">
                <a:solidFill>
                  <a:schemeClr val="bg1"/>
                </a:solidFill>
              </a:rPr>
              <a:t>, </a:t>
            </a:r>
            <a:r>
              <a:rPr lang="en-US" sz="1900" dirty="0" err="1">
                <a:solidFill>
                  <a:schemeClr val="bg1"/>
                </a:solidFill>
              </a:rPr>
              <a:t>реверсирование</a:t>
            </a:r>
            <a:r>
              <a:rPr lang="en-US" sz="1900" dirty="0">
                <a:solidFill>
                  <a:schemeClr val="bg1"/>
                </a:solidFill>
              </a:rPr>
              <a:t>, </a:t>
            </a:r>
            <a:r>
              <a:rPr lang="en-US" sz="1900" dirty="0" err="1">
                <a:solidFill>
                  <a:schemeClr val="bg1"/>
                </a:solidFill>
              </a:rPr>
              <a:t>регулирование</a:t>
            </a:r>
            <a:r>
              <a:rPr lang="en-US" sz="1900" dirty="0">
                <a:solidFill>
                  <a:schemeClr val="bg1"/>
                </a:solidFill>
              </a:rPr>
              <a:t> </a:t>
            </a:r>
            <a:r>
              <a:rPr lang="en-US" sz="1900" dirty="0" err="1">
                <a:solidFill>
                  <a:schemeClr val="bg1"/>
                </a:solidFill>
              </a:rPr>
              <a:t>частоты</a:t>
            </a:r>
            <a:r>
              <a:rPr lang="en-US" sz="1900" dirty="0">
                <a:solidFill>
                  <a:schemeClr val="bg1"/>
                </a:solidFill>
              </a:rPr>
              <a:t> </a:t>
            </a:r>
            <a:r>
              <a:rPr lang="en-US" sz="1900" dirty="0" err="1">
                <a:solidFill>
                  <a:schemeClr val="bg1"/>
                </a:solidFill>
              </a:rPr>
              <a:t>вращения</a:t>
            </a:r>
            <a:r>
              <a:rPr lang="en-US" sz="1900" dirty="0">
                <a:solidFill>
                  <a:schemeClr val="bg1"/>
                </a:solidFill>
              </a:rPr>
              <a:t>, </a:t>
            </a:r>
            <a:r>
              <a:rPr lang="en-US" sz="1900" dirty="0" err="1">
                <a:solidFill>
                  <a:schemeClr val="bg1"/>
                </a:solidFill>
              </a:rPr>
              <a:t>останов</a:t>
            </a:r>
            <a:r>
              <a:rPr lang="en-US" sz="1900" dirty="0">
                <a:solidFill>
                  <a:schemeClr val="bg1"/>
                </a:solidFill>
              </a:rPr>
              <a:t>), </a:t>
            </a:r>
            <a:r>
              <a:rPr lang="en-US" sz="1900" dirty="0" err="1">
                <a:solidFill>
                  <a:schemeClr val="bg1"/>
                </a:solidFill>
              </a:rPr>
              <a:t>называют</a:t>
            </a:r>
            <a:r>
              <a:rPr lang="en-US" sz="1900" dirty="0">
                <a:solidFill>
                  <a:schemeClr val="bg1"/>
                </a:solidFill>
              </a:rPr>
              <a:t> </a:t>
            </a:r>
            <a:r>
              <a:rPr lang="en-US" sz="1900" dirty="0" err="1">
                <a:solidFill>
                  <a:schemeClr val="bg1"/>
                </a:solidFill>
              </a:rPr>
              <a:t>контроллером</a:t>
            </a:r>
            <a:r>
              <a:rPr lang="en-US" sz="1900" dirty="0">
                <a:solidFill>
                  <a:schemeClr val="bg1"/>
                </a:solidFill>
              </a:rPr>
              <a:t>, а </a:t>
            </a:r>
            <a:r>
              <a:rPr lang="en-US" sz="1900" dirty="0" err="1">
                <a:solidFill>
                  <a:schemeClr val="bg1"/>
                </a:solidFill>
              </a:rPr>
              <a:t>электрический</a:t>
            </a:r>
            <a:r>
              <a:rPr lang="en-US" sz="1900" dirty="0">
                <a:solidFill>
                  <a:schemeClr val="bg1"/>
                </a:solidFill>
              </a:rPr>
              <a:t> </a:t>
            </a:r>
            <a:r>
              <a:rPr lang="en-US" sz="1900" dirty="0" err="1">
                <a:solidFill>
                  <a:schemeClr val="bg1"/>
                </a:solidFill>
              </a:rPr>
              <a:t>аппарат</a:t>
            </a:r>
            <a:r>
              <a:rPr lang="en-US" sz="1900" dirty="0">
                <a:solidFill>
                  <a:schemeClr val="bg1"/>
                </a:solidFill>
              </a:rPr>
              <a:t>, </a:t>
            </a:r>
            <a:r>
              <a:rPr lang="en-US" sz="1900" dirty="0" err="1">
                <a:solidFill>
                  <a:schemeClr val="bg1"/>
                </a:solidFill>
              </a:rPr>
              <a:t>предназначенный</a:t>
            </a:r>
            <a:r>
              <a:rPr lang="en-US" sz="1900" dirty="0">
                <a:solidFill>
                  <a:schemeClr val="bg1"/>
                </a:solidFill>
              </a:rPr>
              <a:t> </a:t>
            </a:r>
            <a:r>
              <a:rPr lang="en-US" sz="1900" dirty="0" err="1">
                <a:solidFill>
                  <a:schemeClr val="bg1"/>
                </a:solidFill>
              </a:rPr>
              <a:t>для</a:t>
            </a:r>
            <a:r>
              <a:rPr lang="en-US" sz="1900" dirty="0">
                <a:solidFill>
                  <a:schemeClr val="bg1"/>
                </a:solidFill>
              </a:rPr>
              <a:t> </a:t>
            </a:r>
            <a:r>
              <a:rPr lang="en-US" sz="1900" dirty="0" err="1">
                <a:solidFill>
                  <a:schemeClr val="bg1"/>
                </a:solidFill>
              </a:rPr>
              <a:t>осуществления</a:t>
            </a:r>
            <a:r>
              <a:rPr lang="en-US" sz="1900" dirty="0">
                <a:solidFill>
                  <a:schemeClr val="bg1"/>
                </a:solidFill>
              </a:rPr>
              <a:t> </a:t>
            </a:r>
            <a:r>
              <a:rPr lang="en-US" sz="1900" dirty="0" err="1">
                <a:solidFill>
                  <a:schemeClr val="bg1"/>
                </a:solidFill>
              </a:rPr>
              <a:t>различных</a:t>
            </a:r>
            <a:r>
              <a:rPr lang="en-US" sz="1900" dirty="0">
                <a:solidFill>
                  <a:schemeClr val="bg1"/>
                </a:solidFill>
              </a:rPr>
              <a:t> </a:t>
            </a:r>
            <a:r>
              <a:rPr lang="en-US" sz="1900" dirty="0" err="1">
                <a:solidFill>
                  <a:schemeClr val="bg1"/>
                </a:solidFill>
              </a:rPr>
              <a:t>переключений</a:t>
            </a:r>
            <a:r>
              <a:rPr lang="en-US" sz="1900" dirty="0">
                <a:solidFill>
                  <a:schemeClr val="bg1"/>
                </a:solidFill>
              </a:rPr>
              <a:t> в </a:t>
            </a:r>
            <a:r>
              <a:rPr lang="en-US" sz="1900" dirty="0" err="1">
                <a:solidFill>
                  <a:schemeClr val="bg1"/>
                </a:solidFill>
              </a:rPr>
              <a:t>цепях</a:t>
            </a:r>
            <a:r>
              <a:rPr lang="en-US" sz="1900" dirty="0">
                <a:solidFill>
                  <a:schemeClr val="bg1"/>
                </a:solidFill>
              </a:rPr>
              <a:t> </a:t>
            </a:r>
            <a:r>
              <a:rPr lang="en-US" sz="1900" dirty="0" err="1">
                <a:solidFill>
                  <a:schemeClr val="bg1"/>
                </a:solidFill>
              </a:rPr>
              <a:t>управления</a:t>
            </a:r>
            <a:r>
              <a:rPr lang="en-US" sz="1900" dirty="0">
                <a:solidFill>
                  <a:schemeClr val="bg1"/>
                </a:solidFill>
              </a:rPr>
              <a:t> </a:t>
            </a:r>
            <a:r>
              <a:rPr lang="en-US" sz="1900" dirty="0" err="1">
                <a:solidFill>
                  <a:schemeClr val="bg1"/>
                </a:solidFill>
              </a:rPr>
              <a:t>схем</a:t>
            </a:r>
            <a:r>
              <a:rPr lang="en-US" sz="1900" dirty="0">
                <a:solidFill>
                  <a:schemeClr val="bg1"/>
                </a:solidFill>
              </a:rPr>
              <a:t> </a:t>
            </a:r>
            <a:r>
              <a:rPr lang="en-US" sz="1900" dirty="0" err="1">
                <a:solidFill>
                  <a:schemeClr val="bg1"/>
                </a:solidFill>
              </a:rPr>
              <a:t>электропривода</a:t>
            </a:r>
            <a:r>
              <a:rPr lang="en-US" sz="1900" dirty="0">
                <a:solidFill>
                  <a:schemeClr val="bg1"/>
                </a:solidFill>
              </a:rPr>
              <a:t>, а </a:t>
            </a:r>
            <a:r>
              <a:rPr lang="en-US" sz="1900" dirty="0" err="1">
                <a:solidFill>
                  <a:schemeClr val="bg1"/>
                </a:solidFill>
              </a:rPr>
              <a:t>также</a:t>
            </a:r>
            <a:r>
              <a:rPr lang="en-US" sz="1900" dirty="0">
                <a:solidFill>
                  <a:schemeClr val="bg1"/>
                </a:solidFill>
              </a:rPr>
              <a:t> </a:t>
            </a:r>
            <a:r>
              <a:rPr lang="en-US" sz="1900" dirty="0" err="1">
                <a:solidFill>
                  <a:schemeClr val="bg1"/>
                </a:solidFill>
              </a:rPr>
              <a:t>коммутации</a:t>
            </a:r>
            <a:r>
              <a:rPr lang="en-US" sz="1900" dirty="0">
                <a:solidFill>
                  <a:schemeClr val="bg1"/>
                </a:solidFill>
              </a:rPr>
              <a:t> </a:t>
            </a:r>
            <a:r>
              <a:rPr lang="en-US" sz="1900" dirty="0" err="1">
                <a:solidFill>
                  <a:schemeClr val="bg1"/>
                </a:solidFill>
              </a:rPr>
              <a:t>силовых</a:t>
            </a:r>
            <a:r>
              <a:rPr lang="en-US" sz="1900" dirty="0">
                <a:solidFill>
                  <a:schemeClr val="bg1"/>
                </a:solidFill>
              </a:rPr>
              <a:t> </a:t>
            </a:r>
            <a:r>
              <a:rPr lang="en-US" sz="1900" dirty="0" err="1">
                <a:solidFill>
                  <a:schemeClr val="bg1"/>
                </a:solidFill>
              </a:rPr>
              <a:t>цепей</a:t>
            </a:r>
            <a:r>
              <a:rPr lang="en-US" sz="1900" dirty="0">
                <a:solidFill>
                  <a:schemeClr val="bg1"/>
                </a:solidFill>
              </a:rPr>
              <a:t> с </a:t>
            </a:r>
            <a:r>
              <a:rPr lang="en-US" sz="1900" dirty="0" err="1">
                <a:solidFill>
                  <a:schemeClr val="bg1"/>
                </a:solidFill>
              </a:rPr>
              <a:t>небольшими</a:t>
            </a:r>
            <a:r>
              <a:rPr lang="en-US" sz="1900" dirty="0">
                <a:solidFill>
                  <a:schemeClr val="bg1"/>
                </a:solidFill>
              </a:rPr>
              <a:t> </a:t>
            </a:r>
            <a:r>
              <a:rPr lang="en-US" sz="1900" dirty="0" err="1">
                <a:solidFill>
                  <a:schemeClr val="bg1"/>
                </a:solidFill>
              </a:rPr>
              <a:t>нагрузками</a:t>
            </a:r>
            <a:r>
              <a:rPr lang="en-US" sz="1900" dirty="0">
                <a:solidFill>
                  <a:schemeClr val="bg1"/>
                </a:solidFill>
              </a:rPr>
              <a:t> </a:t>
            </a:r>
            <a:r>
              <a:rPr lang="en-US" sz="1900" dirty="0" err="1">
                <a:solidFill>
                  <a:schemeClr val="bg1"/>
                </a:solidFill>
              </a:rPr>
              <a:t>по</a:t>
            </a:r>
            <a:r>
              <a:rPr lang="en-US" sz="1900" dirty="0">
                <a:solidFill>
                  <a:schemeClr val="bg1"/>
                </a:solidFill>
              </a:rPr>
              <a:t> </a:t>
            </a:r>
            <a:r>
              <a:rPr lang="en-US" sz="1900" dirty="0" err="1">
                <a:solidFill>
                  <a:schemeClr val="bg1"/>
                </a:solidFill>
              </a:rPr>
              <a:t>току</a:t>
            </a:r>
            <a:r>
              <a:rPr lang="en-US" sz="1900" dirty="0">
                <a:solidFill>
                  <a:schemeClr val="bg1"/>
                </a:solidFill>
              </a:rPr>
              <a:t>, </a:t>
            </a:r>
            <a:r>
              <a:rPr lang="en-US" sz="1900" dirty="0" err="1">
                <a:solidFill>
                  <a:schemeClr val="bg1"/>
                </a:solidFill>
              </a:rPr>
              <a:t>командоконтроллером</a:t>
            </a:r>
            <a:r>
              <a:rPr lang="en-US" sz="1900" dirty="0">
                <a:solidFill>
                  <a:schemeClr val="bg1"/>
                </a:solidFill>
              </a:rPr>
              <a:t>.</a:t>
            </a:r>
            <a:endParaRPr lang="ru-RU" sz="1900" dirty="0">
              <a:solidFill>
                <a:schemeClr val="bg1"/>
              </a:solidFill>
            </a:endParaRPr>
          </a:p>
          <a:p>
            <a:pPr>
              <a:lnSpc>
                <a:spcPct val="90000"/>
              </a:lnSpc>
              <a:buNone/>
            </a:pPr>
            <a:endParaRPr lang="en-US" sz="1800" dirty="0">
              <a:solidFill>
                <a:schemeClr val="bg1"/>
              </a:solidFill>
            </a:endParaRPr>
          </a:p>
        </p:txBody>
      </p:sp>
      <p:grpSp>
        <p:nvGrpSpPr>
          <p:cNvPr id="13" name="Group 17">
            <a:extLst>
              <a:ext uri="{FF2B5EF4-FFF2-40B4-BE49-F238E27FC236}">
                <a16:creationId xmlns:a16="http://schemas.microsoft.com/office/drawing/2014/main" id="{B29E1950-A366-48B7-8DAB-726C0DE5807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19" name="Straight Connector 18">
              <a:extLst>
                <a:ext uri="{FF2B5EF4-FFF2-40B4-BE49-F238E27FC236}">
                  <a16:creationId xmlns:a16="http://schemas.microsoft.com/office/drawing/2014/main" id="{624123CD-2156-4134-A3FB-C82036B5FAE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282DAEA8-4DC7-4972-8972-06976C61D51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C33B16A3-1C35-4E6B-88DA-2A2550F9414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106381D1-240B-4A28-88D3-6ACC575DCF1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7C8CFC7B-B818-47F0-AE87-6B34B07D14D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rgbClr val="FFFFFF"/>
              </a:solidFill>
            </a:ln>
          </p:spPr>
          <p:style>
            <a:lnRef idx="2">
              <a:schemeClr val="accent1"/>
            </a:lnRef>
            <a:fillRef idx="0">
              <a:schemeClr val="accent1"/>
            </a:fillRef>
            <a:effectRef idx="1">
              <a:schemeClr val="accent1"/>
            </a:effectRef>
            <a:fontRef idx="minor">
              <a:schemeClr val="tx1"/>
            </a:fontRef>
          </p:style>
        </p:cxnSp>
      </p:grpSp>
      <p:sp>
        <p:nvSpPr>
          <p:cNvPr id="4" name="Номер слайда 3"/>
          <p:cNvSpPr>
            <a:spLocks noGrp="1"/>
          </p:cNvSpPr>
          <p:nvPr>
            <p:ph type="sldNum" sz="quarter" idx="12"/>
          </p:nvPr>
        </p:nvSpPr>
        <p:spPr>
          <a:xfrm>
            <a:off x="10894828" y="6025044"/>
            <a:ext cx="1297172" cy="832956"/>
          </a:xfrm>
        </p:spPr>
        <p:txBody>
          <a:bodyPr/>
          <a:lstStyle/>
          <a:p>
            <a:fld id="{6D22F896-40B5-4ADD-8801-0D06FADFA095}" type="slidenum">
              <a:rPr lang="en-US" smtClean="0">
                <a:solidFill>
                  <a:schemeClr val="bg1"/>
                </a:solidFill>
              </a:rPr>
              <a:pPr/>
              <a:t>15</a:t>
            </a:fld>
            <a:endParaRPr lang="en-US" dirty="0">
              <a:solidFill>
                <a:schemeClr val="bg1"/>
              </a:solidFill>
            </a:endParaRPr>
          </a:p>
        </p:txBody>
      </p:sp>
      <p:pic>
        <p:nvPicPr>
          <p:cNvPr id="14" name="Рисунок 4">
            <a:extLst>
              <a:ext uri="{FF2B5EF4-FFF2-40B4-BE49-F238E27FC236}">
                <a16:creationId xmlns:a16="http://schemas.microsoft.com/office/drawing/2014/main" id="{584D5CFD-7EBF-439F-B08A-2750CB980A7A}"/>
              </a:ext>
            </a:extLst>
          </p:cNvPr>
          <p:cNvPicPr>
            <a:picLocks noChangeAspect="1"/>
          </p:cNvPicPr>
          <p:nvPr/>
        </p:nvPicPr>
        <p:blipFill>
          <a:blip r:embed="rId2"/>
          <a:stretch>
            <a:fillRect/>
          </a:stretch>
        </p:blipFill>
        <p:spPr>
          <a:xfrm>
            <a:off x="189186" y="1497724"/>
            <a:ext cx="6321973" cy="4225159"/>
          </a:xfrm>
          <a:prstGeom prst="rect">
            <a:avLst/>
          </a:prstGeom>
        </p:spPr>
      </p:pic>
    </p:spTree>
    <p:extLst>
      <p:ext uri="{BB962C8B-B14F-4D97-AF65-F5344CB8AC3E}">
        <p14:creationId xmlns:p14="http://schemas.microsoft.com/office/powerpoint/2010/main" val="4159746125"/>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3">
            <a:extLst>
              <a:ext uri="{FF2B5EF4-FFF2-40B4-BE49-F238E27FC236}">
                <a16:creationId xmlns:a16="http://schemas.microsoft.com/office/drawing/2014/main" id="{D6F819BF-BEC4-454B-82CF-C7F1926407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sp>
        <p:nvSpPr>
          <p:cNvPr id="6" name="Заголовок 1">
            <a:extLst>
              <a:ext uri="{FF2B5EF4-FFF2-40B4-BE49-F238E27FC236}">
                <a16:creationId xmlns:a16="http://schemas.microsoft.com/office/drawing/2014/main" id="{12F1D9D4-C3A0-4B66-96E2-1337024D74A6}"/>
              </a:ext>
            </a:extLst>
          </p:cNvPr>
          <p:cNvSpPr>
            <a:spLocks noGrp="1"/>
          </p:cNvSpPr>
          <p:nvPr>
            <p:ph type="title"/>
          </p:nvPr>
        </p:nvSpPr>
        <p:spPr>
          <a:xfrm>
            <a:off x="0" y="1"/>
            <a:ext cx="12192000" cy="630620"/>
          </a:xfrm>
        </p:spPr>
        <p:txBody>
          <a:bodyPr anchor="b">
            <a:normAutofit/>
          </a:bodyPr>
          <a:lstStyle/>
          <a:p>
            <a:pPr algn="ctr"/>
            <a:r>
              <a:rPr lang="ru-RU" sz="3200" dirty="0">
                <a:solidFill>
                  <a:srgbClr val="FFFFFF"/>
                </a:solidFill>
              </a:rPr>
              <a:t>Назначение контроллеров (Продолжение)</a:t>
            </a:r>
          </a:p>
        </p:txBody>
      </p:sp>
      <p:sp>
        <p:nvSpPr>
          <p:cNvPr id="9" name="Content Placeholder 8">
            <a:extLst>
              <a:ext uri="{FF2B5EF4-FFF2-40B4-BE49-F238E27FC236}">
                <a16:creationId xmlns:a16="http://schemas.microsoft.com/office/drawing/2014/main" id="{8B2F5F90-D006-4A6C-85AD-C1D53C2592E6}"/>
              </a:ext>
            </a:extLst>
          </p:cNvPr>
          <p:cNvSpPr>
            <a:spLocks noGrp="1"/>
          </p:cNvSpPr>
          <p:nvPr>
            <p:ph idx="1"/>
          </p:nvPr>
        </p:nvSpPr>
        <p:spPr>
          <a:xfrm>
            <a:off x="6526924" y="646387"/>
            <a:ext cx="5664147" cy="6212124"/>
          </a:xfrm>
        </p:spPr>
        <p:txBody>
          <a:bodyPr vert="horz" lIns="91440" tIns="45720" rIns="91440" bIns="45720" rtlCol="0" anchor="t">
            <a:noAutofit/>
          </a:bodyPr>
          <a:lstStyle/>
          <a:p>
            <a:pPr>
              <a:lnSpc>
                <a:spcPct val="90000"/>
              </a:lnSpc>
              <a:buNone/>
            </a:pPr>
            <a:endParaRPr lang="en-US" sz="1400" dirty="0">
              <a:solidFill>
                <a:schemeClr val="bg1"/>
              </a:solidFill>
            </a:endParaRPr>
          </a:p>
          <a:p>
            <a:pPr indent="457200">
              <a:lnSpc>
                <a:spcPct val="120000"/>
              </a:lnSpc>
              <a:buNone/>
            </a:pPr>
            <a:r>
              <a:rPr lang="en-US" sz="1800" dirty="0" err="1">
                <a:solidFill>
                  <a:schemeClr val="bg1"/>
                </a:solidFill>
              </a:rPr>
              <a:t>Контроллеры</a:t>
            </a:r>
            <a:r>
              <a:rPr lang="en-US" sz="1800" dirty="0">
                <a:solidFill>
                  <a:schemeClr val="bg1"/>
                </a:solidFill>
              </a:rPr>
              <a:t> </a:t>
            </a:r>
            <a:r>
              <a:rPr lang="en-US" sz="1800" dirty="0" err="1">
                <a:solidFill>
                  <a:schemeClr val="bg1"/>
                </a:solidFill>
              </a:rPr>
              <a:t>применяют</a:t>
            </a:r>
            <a:r>
              <a:rPr lang="en-US" sz="1800" dirty="0">
                <a:solidFill>
                  <a:schemeClr val="bg1"/>
                </a:solidFill>
              </a:rPr>
              <a:t> </a:t>
            </a:r>
            <a:r>
              <a:rPr lang="en-US" sz="1800" dirty="0" err="1">
                <a:solidFill>
                  <a:schemeClr val="bg1"/>
                </a:solidFill>
              </a:rPr>
              <a:t>чаще</a:t>
            </a:r>
            <a:r>
              <a:rPr lang="en-US" sz="1800" dirty="0">
                <a:solidFill>
                  <a:schemeClr val="bg1"/>
                </a:solidFill>
              </a:rPr>
              <a:t> </a:t>
            </a:r>
            <a:r>
              <a:rPr lang="en-US" sz="1800" dirty="0" err="1">
                <a:solidFill>
                  <a:schemeClr val="bg1"/>
                </a:solidFill>
              </a:rPr>
              <a:t>для</a:t>
            </a:r>
            <a:r>
              <a:rPr lang="en-US" sz="1800" dirty="0">
                <a:solidFill>
                  <a:schemeClr val="bg1"/>
                </a:solidFill>
              </a:rPr>
              <a:t> </a:t>
            </a:r>
            <a:r>
              <a:rPr lang="en-US" sz="1800" dirty="0" err="1">
                <a:solidFill>
                  <a:schemeClr val="bg1"/>
                </a:solidFill>
              </a:rPr>
              <a:t>управления</a:t>
            </a:r>
            <a:r>
              <a:rPr lang="en-US" sz="1800" dirty="0">
                <a:solidFill>
                  <a:schemeClr val="bg1"/>
                </a:solidFill>
              </a:rPr>
              <a:t> </a:t>
            </a:r>
            <a:r>
              <a:rPr lang="en-US" sz="1800" dirty="0" err="1">
                <a:solidFill>
                  <a:schemeClr val="bg1"/>
                </a:solidFill>
              </a:rPr>
              <a:t>двигателями</a:t>
            </a:r>
            <a:r>
              <a:rPr lang="en-US" sz="1800" dirty="0">
                <a:solidFill>
                  <a:schemeClr val="bg1"/>
                </a:solidFill>
              </a:rPr>
              <a:t> </a:t>
            </a:r>
            <a:r>
              <a:rPr lang="en-US" sz="1800" dirty="0" err="1">
                <a:solidFill>
                  <a:schemeClr val="bg1"/>
                </a:solidFill>
              </a:rPr>
              <a:t>постоянного</a:t>
            </a:r>
            <a:r>
              <a:rPr lang="en-US" sz="1800" dirty="0">
                <a:solidFill>
                  <a:schemeClr val="bg1"/>
                </a:solidFill>
              </a:rPr>
              <a:t> и </a:t>
            </a:r>
            <a:r>
              <a:rPr lang="en-US" sz="1800" dirty="0" err="1">
                <a:solidFill>
                  <a:schemeClr val="bg1"/>
                </a:solidFill>
              </a:rPr>
              <a:t>переменного</a:t>
            </a:r>
            <a:r>
              <a:rPr lang="en-US" sz="1800" dirty="0">
                <a:solidFill>
                  <a:schemeClr val="bg1"/>
                </a:solidFill>
              </a:rPr>
              <a:t> </a:t>
            </a:r>
            <a:r>
              <a:rPr lang="en-US" sz="1800" dirty="0" err="1">
                <a:solidFill>
                  <a:schemeClr val="bg1"/>
                </a:solidFill>
              </a:rPr>
              <a:t>тока</a:t>
            </a:r>
            <a:r>
              <a:rPr lang="en-US" sz="1800" dirty="0">
                <a:solidFill>
                  <a:schemeClr val="bg1"/>
                </a:solidFill>
              </a:rPr>
              <a:t>, в </a:t>
            </a:r>
            <a:r>
              <a:rPr lang="en-US" sz="1800" dirty="0" err="1">
                <a:solidFill>
                  <a:schemeClr val="bg1"/>
                </a:solidFill>
              </a:rPr>
              <a:t>частности</a:t>
            </a:r>
            <a:r>
              <a:rPr lang="en-US" sz="1800" dirty="0">
                <a:solidFill>
                  <a:schemeClr val="bg1"/>
                </a:solidFill>
              </a:rPr>
              <a:t> в </a:t>
            </a:r>
            <a:r>
              <a:rPr lang="en-US" sz="1800" dirty="0" err="1">
                <a:solidFill>
                  <a:schemeClr val="bg1"/>
                </a:solidFill>
              </a:rPr>
              <a:t>подъемно-транспортных</a:t>
            </a:r>
            <a:r>
              <a:rPr lang="en-US" sz="1800" dirty="0">
                <a:solidFill>
                  <a:schemeClr val="bg1"/>
                </a:solidFill>
              </a:rPr>
              <a:t> </a:t>
            </a:r>
            <a:r>
              <a:rPr lang="en-US" sz="1800" dirty="0" err="1">
                <a:solidFill>
                  <a:schemeClr val="bg1"/>
                </a:solidFill>
              </a:rPr>
              <a:t>установках</a:t>
            </a:r>
            <a:r>
              <a:rPr lang="en-US" sz="1800" dirty="0">
                <a:solidFill>
                  <a:schemeClr val="bg1"/>
                </a:solidFill>
              </a:rPr>
              <a:t>. </a:t>
            </a:r>
            <a:r>
              <a:rPr lang="en-US" sz="1800" dirty="0" err="1">
                <a:solidFill>
                  <a:schemeClr val="bg1"/>
                </a:solidFill>
              </a:rPr>
              <a:t>От</a:t>
            </a:r>
            <a:r>
              <a:rPr lang="en-US" sz="1800" dirty="0">
                <a:solidFill>
                  <a:schemeClr val="bg1"/>
                </a:solidFill>
              </a:rPr>
              <a:t> </a:t>
            </a:r>
            <a:r>
              <a:rPr lang="en-US" sz="1800" dirty="0" err="1">
                <a:solidFill>
                  <a:schemeClr val="bg1"/>
                </a:solidFill>
              </a:rPr>
              <a:t>реостатов</a:t>
            </a:r>
            <a:r>
              <a:rPr lang="en-US" sz="1800" dirty="0">
                <a:solidFill>
                  <a:schemeClr val="bg1"/>
                </a:solidFill>
              </a:rPr>
              <a:t> </a:t>
            </a:r>
            <a:r>
              <a:rPr lang="en-US" sz="1800" dirty="0" err="1">
                <a:solidFill>
                  <a:schemeClr val="bg1"/>
                </a:solidFill>
              </a:rPr>
              <a:t>они</a:t>
            </a:r>
            <a:r>
              <a:rPr lang="en-US" sz="1800" dirty="0">
                <a:solidFill>
                  <a:schemeClr val="bg1"/>
                </a:solidFill>
              </a:rPr>
              <a:t> </a:t>
            </a:r>
            <a:r>
              <a:rPr lang="en-US" sz="1800" dirty="0" err="1">
                <a:solidFill>
                  <a:schemeClr val="bg1"/>
                </a:solidFill>
              </a:rPr>
              <a:t>отличаются</a:t>
            </a:r>
            <a:r>
              <a:rPr lang="en-US" sz="1800" dirty="0">
                <a:solidFill>
                  <a:schemeClr val="bg1"/>
                </a:solidFill>
              </a:rPr>
              <a:t> </a:t>
            </a:r>
            <a:r>
              <a:rPr lang="en-US" sz="1800" dirty="0" err="1">
                <a:solidFill>
                  <a:schemeClr val="bg1"/>
                </a:solidFill>
              </a:rPr>
              <a:t>тем</a:t>
            </a:r>
            <a:r>
              <a:rPr lang="en-US" sz="1800" dirty="0">
                <a:solidFill>
                  <a:schemeClr val="bg1"/>
                </a:solidFill>
              </a:rPr>
              <a:t>, </a:t>
            </a:r>
            <a:r>
              <a:rPr lang="en-US" sz="1800" dirty="0" err="1">
                <a:solidFill>
                  <a:schemeClr val="bg1"/>
                </a:solidFill>
              </a:rPr>
              <a:t>что</a:t>
            </a:r>
            <a:r>
              <a:rPr lang="en-US" sz="1800" dirty="0">
                <a:solidFill>
                  <a:schemeClr val="bg1"/>
                </a:solidFill>
              </a:rPr>
              <a:t> </a:t>
            </a:r>
            <a:r>
              <a:rPr lang="en-US" sz="1800" dirty="0" err="1">
                <a:solidFill>
                  <a:schemeClr val="bg1"/>
                </a:solidFill>
              </a:rPr>
              <a:t>переключающее</a:t>
            </a:r>
            <a:r>
              <a:rPr lang="en-US" sz="1800" dirty="0">
                <a:solidFill>
                  <a:schemeClr val="bg1"/>
                </a:solidFill>
              </a:rPr>
              <a:t> </a:t>
            </a:r>
            <a:r>
              <a:rPr lang="en-US" sz="1800" dirty="0" err="1">
                <a:solidFill>
                  <a:schemeClr val="bg1"/>
                </a:solidFill>
              </a:rPr>
              <a:t>устройство</a:t>
            </a:r>
            <a:r>
              <a:rPr lang="en-US" sz="1800" dirty="0">
                <a:solidFill>
                  <a:schemeClr val="bg1"/>
                </a:solidFill>
              </a:rPr>
              <a:t> </a:t>
            </a:r>
            <a:r>
              <a:rPr lang="en-US" sz="1800" dirty="0" err="1">
                <a:solidFill>
                  <a:schemeClr val="bg1"/>
                </a:solidFill>
              </a:rPr>
              <a:t>не</a:t>
            </a:r>
            <a:r>
              <a:rPr lang="en-US" sz="1800" dirty="0">
                <a:solidFill>
                  <a:schemeClr val="bg1"/>
                </a:solidFill>
              </a:rPr>
              <a:t> </a:t>
            </a:r>
            <a:r>
              <a:rPr lang="en-US" sz="1800" dirty="0" err="1">
                <a:solidFill>
                  <a:schemeClr val="bg1"/>
                </a:solidFill>
              </a:rPr>
              <a:t>связано</a:t>
            </a:r>
            <a:r>
              <a:rPr lang="en-US" sz="1800" dirty="0">
                <a:solidFill>
                  <a:schemeClr val="bg1"/>
                </a:solidFill>
              </a:rPr>
              <a:t> в </a:t>
            </a:r>
            <a:r>
              <a:rPr lang="en-US" sz="1800" dirty="0" err="1">
                <a:solidFill>
                  <a:schemeClr val="bg1"/>
                </a:solidFill>
              </a:rPr>
              <a:t>одно</a:t>
            </a:r>
            <a:r>
              <a:rPr lang="en-US" sz="1800" dirty="0">
                <a:solidFill>
                  <a:schemeClr val="bg1"/>
                </a:solidFill>
              </a:rPr>
              <a:t> </a:t>
            </a:r>
            <a:r>
              <a:rPr lang="en-US" sz="1800" dirty="0" err="1">
                <a:solidFill>
                  <a:schemeClr val="bg1"/>
                </a:solidFill>
              </a:rPr>
              <a:t>целое</a:t>
            </a:r>
            <a:r>
              <a:rPr lang="en-US" sz="1800" dirty="0">
                <a:solidFill>
                  <a:schemeClr val="bg1"/>
                </a:solidFill>
              </a:rPr>
              <a:t> с </a:t>
            </a:r>
            <a:r>
              <a:rPr lang="en-US" sz="1800" dirty="0" err="1">
                <a:solidFill>
                  <a:schemeClr val="bg1"/>
                </a:solidFill>
              </a:rPr>
              <a:t>резисторами</a:t>
            </a:r>
            <a:r>
              <a:rPr lang="en-US" sz="1800" dirty="0">
                <a:solidFill>
                  <a:schemeClr val="bg1"/>
                </a:solidFill>
              </a:rPr>
              <a:t>, а </a:t>
            </a:r>
            <a:r>
              <a:rPr lang="en-US" sz="1800" dirty="0" err="1">
                <a:solidFill>
                  <a:schemeClr val="bg1"/>
                </a:solidFill>
              </a:rPr>
              <a:t>располагается</a:t>
            </a:r>
            <a:r>
              <a:rPr lang="en-US" sz="1800" dirty="0">
                <a:solidFill>
                  <a:schemeClr val="bg1"/>
                </a:solidFill>
              </a:rPr>
              <a:t> </a:t>
            </a:r>
            <a:r>
              <a:rPr lang="en-US" sz="1800" dirty="0" err="1">
                <a:solidFill>
                  <a:schemeClr val="bg1"/>
                </a:solidFill>
              </a:rPr>
              <a:t>отдельно</a:t>
            </a:r>
            <a:r>
              <a:rPr lang="en-US" sz="1800" dirty="0">
                <a:solidFill>
                  <a:schemeClr val="bg1"/>
                </a:solidFill>
              </a:rPr>
              <a:t>.</a:t>
            </a:r>
          </a:p>
          <a:p>
            <a:pPr indent="457200">
              <a:lnSpc>
                <a:spcPct val="120000"/>
              </a:lnSpc>
              <a:buNone/>
            </a:pPr>
            <a:r>
              <a:rPr lang="en-US" sz="1800" dirty="0" err="1">
                <a:solidFill>
                  <a:schemeClr val="bg1"/>
                </a:solidFill>
              </a:rPr>
              <a:t>По</a:t>
            </a:r>
            <a:r>
              <a:rPr lang="en-US" sz="1800" dirty="0">
                <a:solidFill>
                  <a:schemeClr val="bg1"/>
                </a:solidFill>
              </a:rPr>
              <a:t> </a:t>
            </a:r>
            <a:r>
              <a:rPr lang="en-US" sz="1800" dirty="0" err="1">
                <a:solidFill>
                  <a:schemeClr val="bg1"/>
                </a:solidFill>
              </a:rPr>
              <a:t>конструкции</a:t>
            </a:r>
            <a:r>
              <a:rPr lang="en-US" sz="1800" dirty="0">
                <a:solidFill>
                  <a:schemeClr val="bg1"/>
                </a:solidFill>
              </a:rPr>
              <a:t> </a:t>
            </a:r>
            <a:r>
              <a:rPr lang="en-US" sz="1800" dirty="0" err="1">
                <a:solidFill>
                  <a:schemeClr val="bg1"/>
                </a:solidFill>
              </a:rPr>
              <a:t>контроллеры</a:t>
            </a:r>
            <a:r>
              <a:rPr lang="en-US" sz="1800" dirty="0">
                <a:solidFill>
                  <a:schemeClr val="bg1"/>
                </a:solidFill>
              </a:rPr>
              <a:t> </a:t>
            </a:r>
            <a:r>
              <a:rPr lang="en-US" sz="1800" dirty="0" err="1">
                <a:solidFill>
                  <a:schemeClr val="bg1"/>
                </a:solidFill>
              </a:rPr>
              <a:t>могут</a:t>
            </a:r>
            <a:r>
              <a:rPr lang="en-US" sz="1800" dirty="0">
                <a:solidFill>
                  <a:schemeClr val="bg1"/>
                </a:solidFill>
              </a:rPr>
              <a:t> </a:t>
            </a:r>
            <a:r>
              <a:rPr lang="en-US" sz="1800" dirty="0" err="1">
                <a:solidFill>
                  <a:schemeClr val="bg1"/>
                </a:solidFill>
              </a:rPr>
              <a:t>быть</a:t>
            </a:r>
            <a:r>
              <a:rPr lang="en-US" sz="1800" dirty="0">
                <a:solidFill>
                  <a:schemeClr val="bg1"/>
                </a:solidFill>
              </a:rPr>
              <a:t> </a:t>
            </a:r>
            <a:r>
              <a:rPr lang="en-US" sz="1800" dirty="0" err="1">
                <a:solidFill>
                  <a:schemeClr val="bg1"/>
                </a:solidFill>
              </a:rPr>
              <a:t>кулачковыми</a:t>
            </a:r>
            <a:r>
              <a:rPr lang="en-US" sz="1800" dirty="0">
                <a:solidFill>
                  <a:schemeClr val="bg1"/>
                </a:solidFill>
              </a:rPr>
              <a:t>, </a:t>
            </a:r>
            <a:r>
              <a:rPr lang="en-US" sz="1800" dirty="0" err="1">
                <a:solidFill>
                  <a:schemeClr val="bg1"/>
                </a:solidFill>
              </a:rPr>
              <a:t>плоскими</a:t>
            </a:r>
            <a:r>
              <a:rPr lang="en-US" sz="1800" dirty="0">
                <a:solidFill>
                  <a:schemeClr val="bg1"/>
                </a:solidFill>
              </a:rPr>
              <a:t>, </a:t>
            </a:r>
            <a:r>
              <a:rPr lang="en-US" sz="1800" dirty="0" err="1">
                <a:solidFill>
                  <a:schemeClr val="bg1"/>
                </a:solidFill>
              </a:rPr>
              <a:t>барабанными</a:t>
            </a:r>
            <a:r>
              <a:rPr lang="en-US" sz="1800" dirty="0">
                <a:solidFill>
                  <a:schemeClr val="bg1"/>
                </a:solidFill>
              </a:rPr>
              <a:t> и </a:t>
            </a:r>
            <a:r>
              <a:rPr lang="en-US" sz="1800" dirty="0" err="1">
                <a:solidFill>
                  <a:schemeClr val="bg1"/>
                </a:solidFill>
              </a:rPr>
              <a:t>др</a:t>
            </a:r>
            <a:r>
              <a:rPr lang="en-US" sz="1800" dirty="0">
                <a:solidFill>
                  <a:schemeClr val="bg1"/>
                </a:solidFill>
              </a:rPr>
              <a:t>. </a:t>
            </a:r>
            <a:r>
              <a:rPr lang="en-US" sz="1800" dirty="0" err="1">
                <a:solidFill>
                  <a:schemeClr val="bg1"/>
                </a:solidFill>
              </a:rPr>
              <a:t>Наиболее</a:t>
            </a:r>
            <a:r>
              <a:rPr lang="en-US" sz="1800" dirty="0">
                <a:solidFill>
                  <a:schemeClr val="bg1"/>
                </a:solidFill>
              </a:rPr>
              <a:t> </a:t>
            </a:r>
            <a:r>
              <a:rPr lang="en-US" sz="1800" dirty="0" err="1">
                <a:solidFill>
                  <a:schemeClr val="bg1"/>
                </a:solidFill>
              </a:rPr>
              <a:t>распространены</a:t>
            </a:r>
            <a:r>
              <a:rPr lang="en-US" sz="1800" dirty="0">
                <a:solidFill>
                  <a:schemeClr val="bg1"/>
                </a:solidFill>
              </a:rPr>
              <a:t> </a:t>
            </a:r>
            <a:r>
              <a:rPr lang="en-US" sz="1800" dirty="0" err="1">
                <a:solidFill>
                  <a:schemeClr val="bg1"/>
                </a:solidFill>
              </a:rPr>
              <a:t>кулачковые</a:t>
            </a:r>
            <a:r>
              <a:rPr lang="en-US" sz="1800" dirty="0">
                <a:solidFill>
                  <a:schemeClr val="bg1"/>
                </a:solidFill>
              </a:rPr>
              <a:t> </a:t>
            </a:r>
            <a:r>
              <a:rPr lang="en-US" sz="1800" dirty="0" err="1">
                <a:solidFill>
                  <a:schemeClr val="bg1"/>
                </a:solidFill>
              </a:rPr>
              <a:t>контроллеры</a:t>
            </a:r>
            <a:r>
              <a:rPr lang="en-US" sz="1800" dirty="0">
                <a:solidFill>
                  <a:schemeClr val="bg1"/>
                </a:solidFill>
              </a:rPr>
              <a:t>, </a:t>
            </a:r>
            <a:r>
              <a:rPr lang="en-US" sz="1800" dirty="0" err="1">
                <a:solidFill>
                  <a:schemeClr val="bg1"/>
                </a:solidFill>
              </a:rPr>
              <a:t>имеющие</a:t>
            </a:r>
            <a:r>
              <a:rPr lang="en-US" sz="1800" dirty="0">
                <a:solidFill>
                  <a:schemeClr val="bg1"/>
                </a:solidFill>
              </a:rPr>
              <a:t> </a:t>
            </a:r>
            <a:r>
              <a:rPr lang="en-US" sz="1800" dirty="0" err="1">
                <a:solidFill>
                  <a:schemeClr val="bg1"/>
                </a:solidFill>
              </a:rPr>
              <a:t>различную</a:t>
            </a:r>
            <a:r>
              <a:rPr lang="en-US" sz="1800" dirty="0">
                <a:solidFill>
                  <a:schemeClr val="bg1"/>
                </a:solidFill>
              </a:rPr>
              <a:t> </a:t>
            </a:r>
            <a:r>
              <a:rPr lang="en-US" sz="1800" dirty="0" err="1">
                <a:solidFill>
                  <a:schemeClr val="bg1"/>
                </a:solidFill>
              </a:rPr>
              <a:t>конструкцию</a:t>
            </a:r>
            <a:r>
              <a:rPr lang="en-US" sz="1800" dirty="0">
                <a:solidFill>
                  <a:schemeClr val="bg1"/>
                </a:solidFill>
              </a:rPr>
              <a:t>. </a:t>
            </a:r>
            <a:r>
              <a:rPr lang="en-US" sz="1800" dirty="0" err="1">
                <a:solidFill>
                  <a:schemeClr val="bg1"/>
                </a:solidFill>
              </a:rPr>
              <a:t>Основными</a:t>
            </a:r>
            <a:r>
              <a:rPr lang="en-US" sz="1800" dirty="0">
                <a:solidFill>
                  <a:schemeClr val="bg1"/>
                </a:solidFill>
              </a:rPr>
              <a:t> </a:t>
            </a:r>
            <a:r>
              <a:rPr lang="en-US" sz="1800" dirty="0" err="1">
                <a:solidFill>
                  <a:schemeClr val="bg1"/>
                </a:solidFill>
              </a:rPr>
              <a:t>элементами</a:t>
            </a:r>
            <a:r>
              <a:rPr lang="en-US" sz="1800" dirty="0">
                <a:solidFill>
                  <a:schemeClr val="bg1"/>
                </a:solidFill>
              </a:rPr>
              <a:t> </a:t>
            </a:r>
            <a:r>
              <a:rPr lang="en-US" sz="1800" dirty="0" err="1">
                <a:solidFill>
                  <a:schemeClr val="bg1"/>
                </a:solidFill>
              </a:rPr>
              <a:t>их</a:t>
            </a:r>
            <a:r>
              <a:rPr lang="en-US" sz="1800" dirty="0">
                <a:solidFill>
                  <a:schemeClr val="bg1"/>
                </a:solidFill>
              </a:rPr>
              <a:t> </a:t>
            </a:r>
            <a:r>
              <a:rPr lang="en-US" sz="1800" dirty="0" err="1">
                <a:solidFill>
                  <a:schemeClr val="bg1"/>
                </a:solidFill>
              </a:rPr>
              <a:t>являются</a:t>
            </a:r>
            <a:r>
              <a:rPr lang="en-US" sz="1800" dirty="0">
                <a:solidFill>
                  <a:schemeClr val="bg1"/>
                </a:solidFill>
              </a:rPr>
              <a:t> </a:t>
            </a:r>
            <a:r>
              <a:rPr lang="en-US" sz="1800" dirty="0" err="1">
                <a:solidFill>
                  <a:schemeClr val="bg1"/>
                </a:solidFill>
              </a:rPr>
              <a:t>кулачковые</a:t>
            </a:r>
            <a:r>
              <a:rPr lang="en-US" sz="1800" dirty="0">
                <a:solidFill>
                  <a:schemeClr val="bg1"/>
                </a:solidFill>
              </a:rPr>
              <a:t> </a:t>
            </a:r>
            <a:r>
              <a:rPr lang="en-US" sz="1800" dirty="0" err="1">
                <a:solidFill>
                  <a:schemeClr val="bg1"/>
                </a:solidFill>
              </a:rPr>
              <a:t>шайбы</a:t>
            </a:r>
            <a:r>
              <a:rPr lang="en-US" sz="1800" dirty="0">
                <a:solidFill>
                  <a:schemeClr val="bg1"/>
                </a:solidFill>
              </a:rPr>
              <a:t>, </a:t>
            </a:r>
            <a:r>
              <a:rPr lang="en-US" sz="1800" dirty="0" err="1">
                <a:solidFill>
                  <a:schemeClr val="bg1"/>
                </a:solidFill>
              </a:rPr>
              <a:t>изготовленные</a:t>
            </a:r>
            <a:r>
              <a:rPr lang="en-US" sz="1800" dirty="0">
                <a:solidFill>
                  <a:schemeClr val="bg1"/>
                </a:solidFill>
              </a:rPr>
              <a:t> </a:t>
            </a:r>
            <a:r>
              <a:rPr lang="en-US" sz="1800" dirty="0" err="1">
                <a:solidFill>
                  <a:schemeClr val="bg1"/>
                </a:solidFill>
              </a:rPr>
              <a:t>из</a:t>
            </a:r>
            <a:r>
              <a:rPr lang="en-US" sz="1800" dirty="0">
                <a:solidFill>
                  <a:schemeClr val="bg1"/>
                </a:solidFill>
              </a:rPr>
              <a:t> </a:t>
            </a:r>
            <a:r>
              <a:rPr lang="en-US" sz="1800" dirty="0" err="1">
                <a:solidFill>
                  <a:schemeClr val="bg1"/>
                </a:solidFill>
              </a:rPr>
              <a:t>электроизоляционного</a:t>
            </a:r>
            <a:r>
              <a:rPr lang="en-US" sz="1800" dirty="0">
                <a:solidFill>
                  <a:schemeClr val="bg1"/>
                </a:solidFill>
              </a:rPr>
              <a:t> </a:t>
            </a:r>
            <a:r>
              <a:rPr lang="en-US" sz="1800" dirty="0" err="1">
                <a:solidFill>
                  <a:schemeClr val="bg1"/>
                </a:solidFill>
              </a:rPr>
              <a:t>материала</a:t>
            </a:r>
            <a:r>
              <a:rPr lang="en-US" sz="1800" dirty="0">
                <a:solidFill>
                  <a:schemeClr val="bg1"/>
                </a:solidFill>
              </a:rPr>
              <a:t>, и </a:t>
            </a:r>
            <a:r>
              <a:rPr lang="en-US" sz="1800" dirty="0" err="1">
                <a:solidFill>
                  <a:schemeClr val="bg1"/>
                </a:solidFill>
              </a:rPr>
              <a:t>установленные</a:t>
            </a:r>
            <a:r>
              <a:rPr lang="en-US" sz="1800" dirty="0">
                <a:solidFill>
                  <a:schemeClr val="bg1"/>
                </a:solidFill>
              </a:rPr>
              <a:t> </a:t>
            </a:r>
            <a:r>
              <a:rPr lang="en-US" sz="1800" dirty="0" err="1">
                <a:solidFill>
                  <a:schemeClr val="bg1"/>
                </a:solidFill>
              </a:rPr>
              <a:t>на</a:t>
            </a:r>
            <a:r>
              <a:rPr lang="en-US" sz="1800" dirty="0">
                <a:solidFill>
                  <a:schemeClr val="bg1"/>
                </a:solidFill>
              </a:rPr>
              <a:t> </a:t>
            </a:r>
            <a:r>
              <a:rPr lang="en-US" sz="1800" dirty="0" err="1">
                <a:solidFill>
                  <a:schemeClr val="bg1"/>
                </a:solidFill>
              </a:rPr>
              <a:t>металлическом</a:t>
            </a:r>
            <a:r>
              <a:rPr lang="en-US" sz="1800" dirty="0">
                <a:solidFill>
                  <a:schemeClr val="bg1"/>
                </a:solidFill>
              </a:rPr>
              <a:t> </a:t>
            </a:r>
            <a:r>
              <a:rPr lang="en-US" sz="1800" dirty="0" err="1">
                <a:solidFill>
                  <a:schemeClr val="bg1"/>
                </a:solidFill>
              </a:rPr>
              <a:t>валу</a:t>
            </a:r>
            <a:r>
              <a:rPr lang="en-US" sz="1800" dirty="0">
                <a:solidFill>
                  <a:schemeClr val="bg1"/>
                </a:solidFill>
              </a:rPr>
              <a:t> </a:t>
            </a:r>
            <a:r>
              <a:rPr lang="en-US" sz="1800" dirty="0" err="1">
                <a:solidFill>
                  <a:schemeClr val="bg1"/>
                </a:solidFill>
              </a:rPr>
              <a:t>контактные</a:t>
            </a:r>
            <a:r>
              <a:rPr lang="en-US" sz="1800" dirty="0">
                <a:solidFill>
                  <a:schemeClr val="bg1"/>
                </a:solidFill>
              </a:rPr>
              <a:t> </a:t>
            </a:r>
            <a:r>
              <a:rPr lang="en-US" sz="1800" dirty="0" err="1">
                <a:solidFill>
                  <a:schemeClr val="bg1"/>
                </a:solidFill>
              </a:rPr>
              <a:t>элементы</a:t>
            </a:r>
            <a:r>
              <a:rPr lang="en-US" sz="1800" dirty="0">
                <a:solidFill>
                  <a:schemeClr val="bg1"/>
                </a:solidFill>
              </a:rPr>
              <a:t> и </a:t>
            </a:r>
            <a:r>
              <a:rPr lang="en-US" sz="1800" dirty="0" err="1">
                <a:solidFill>
                  <a:schemeClr val="bg1"/>
                </a:solidFill>
              </a:rPr>
              <a:t>корпус</a:t>
            </a:r>
            <a:r>
              <a:rPr lang="en-US" sz="1800" dirty="0">
                <a:solidFill>
                  <a:schemeClr val="bg1"/>
                </a:solidFill>
              </a:rPr>
              <a:t>.</a:t>
            </a:r>
          </a:p>
          <a:p>
            <a:pPr marL="0" indent="0">
              <a:lnSpc>
                <a:spcPct val="90000"/>
              </a:lnSpc>
              <a:buNone/>
            </a:pPr>
            <a:endParaRPr lang="en-US" sz="800" dirty="0">
              <a:solidFill>
                <a:srgbClr val="0F496F"/>
              </a:solidFill>
            </a:endParaRPr>
          </a:p>
        </p:txBody>
      </p:sp>
      <p:grpSp>
        <p:nvGrpSpPr>
          <p:cNvPr id="13" name="Group 17">
            <a:extLst>
              <a:ext uri="{FF2B5EF4-FFF2-40B4-BE49-F238E27FC236}">
                <a16:creationId xmlns:a16="http://schemas.microsoft.com/office/drawing/2014/main" id="{B29E1950-A366-48B7-8DAB-726C0DE5807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19" name="Straight Connector 18">
              <a:extLst>
                <a:ext uri="{FF2B5EF4-FFF2-40B4-BE49-F238E27FC236}">
                  <a16:creationId xmlns:a16="http://schemas.microsoft.com/office/drawing/2014/main" id="{624123CD-2156-4134-A3FB-C82036B5FAE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282DAEA8-4DC7-4972-8972-06976C61D51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C33B16A3-1C35-4E6B-88DA-2A2550F9414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106381D1-240B-4A28-88D3-6ACC575DCF1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7C8CFC7B-B818-47F0-AE87-6B34B07D14D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rgbClr val="FFFFFF"/>
              </a:solidFill>
            </a:ln>
          </p:spPr>
          <p:style>
            <a:lnRef idx="2">
              <a:schemeClr val="accent1"/>
            </a:lnRef>
            <a:fillRef idx="0">
              <a:schemeClr val="accent1"/>
            </a:fillRef>
            <a:effectRef idx="1">
              <a:schemeClr val="accent1"/>
            </a:effectRef>
            <a:fontRef idx="minor">
              <a:schemeClr val="tx1"/>
            </a:fontRef>
          </p:style>
        </p:cxnSp>
      </p:grpSp>
      <p:sp>
        <p:nvSpPr>
          <p:cNvPr id="4" name="Номер слайда 3"/>
          <p:cNvSpPr>
            <a:spLocks noGrp="1"/>
          </p:cNvSpPr>
          <p:nvPr>
            <p:ph type="sldNum" sz="quarter" idx="12"/>
          </p:nvPr>
        </p:nvSpPr>
        <p:spPr>
          <a:xfrm>
            <a:off x="10894828" y="6025044"/>
            <a:ext cx="1297172" cy="832956"/>
          </a:xfrm>
        </p:spPr>
        <p:txBody>
          <a:bodyPr/>
          <a:lstStyle/>
          <a:p>
            <a:fld id="{6D22F896-40B5-4ADD-8801-0D06FADFA095}" type="slidenum">
              <a:rPr lang="en-US" smtClean="0">
                <a:solidFill>
                  <a:schemeClr val="bg1"/>
                </a:solidFill>
              </a:rPr>
              <a:pPr/>
              <a:t>16</a:t>
            </a:fld>
            <a:endParaRPr lang="en-US" dirty="0">
              <a:solidFill>
                <a:schemeClr val="bg1"/>
              </a:solidFill>
            </a:endParaRPr>
          </a:p>
        </p:txBody>
      </p:sp>
      <p:pic>
        <p:nvPicPr>
          <p:cNvPr id="14" name="Рисунок 4">
            <a:extLst>
              <a:ext uri="{FF2B5EF4-FFF2-40B4-BE49-F238E27FC236}">
                <a16:creationId xmlns:a16="http://schemas.microsoft.com/office/drawing/2014/main" id="{584D5CFD-7EBF-439F-B08A-2750CB980A7A}"/>
              </a:ext>
            </a:extLst>
          </p:cNvPr>
          <p:cNvPicPr>
            <a:picLocks noChangeAspect="1"/>
          </p:cNvPicPr>
          <p:nvPr/>
        </p:nvPicPr>
        <p:blipFill>
          <a:blip r:embed="rId2"/>
          <a:stretch>
            <a:fillRect/>
          </a:stretch>
        </p:blipFill>
        <p:spPr>
          <a:xfrm>
            <a:off x="189186" y="1497724"/>
            <a:ext cx="6321973" cy="4225159"/>
          </a:xfrm>
          <a:prstGeom prst="rect">
            <a:avLst/>
          </a:prstGeom>
        </p:spPr>
      </p:pic>
    </p:spTree>
    <p:extLst>
      <p:ext uri="{BB962C8B-B14F-4D97-AF65-F5344CB8AC3E}">
        <p14:creationId xmlns:p14="http://schemas.microsoft.com/office/powerpoint/2010/main" val="1338684543"/>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BE9F76C-359F-4947-B878-2506D0D4D0C1}"/>
              </a:ext>
            </a:extLst>
          </p:cNvPr>
          <p:cNvSpPr>
            <a:spLocks noGrp="1"/>
          </p:cNvSpPr>
          <p:nvPr>
            <p:ph type="title"/>
          </p:nvPr>
        </p:nvSpPr>
        <p:spPr>
          <a:xfrm>
            <a:off x="0" y="0"/>
            <a:ext cx="12192000" cy="1135117"/>
          </a:xfrm>
        </p:spPr>
        <p:txBody>
          <a:bodyPr>
            <a:normAutofit/>
          </a:bodyPr>
          <a:lstStyle/>
          <a:p>
            <a:pPr algn="ctr"/>
            <a:r>
              <a:rPr lang="ru-RU" sz="3200" dirty="0"/>
              <a:t>Заключение</a:t>
            </a:r>
          </a:p>
        </p:txBody>
      </p:sp>
      <p:sp>
        <p:nvSpPr>
          <p:cNvPr id="3" name="Объект 2">
            <a:extLst>
              <a:ext uri="{FF2B5EF4-FFF2-40B4-BE49-F238E27FC236}">
                <a16:creationId xmlns:a16="http://schemas.microsoft.com/office/drawing/2014/main" id="{F1F122EA-3920-4E14-90AF-8CD2BBF10F7A}"/>
              </a:ext>
            </a:extLst>
          </p:cNvPr>
          <p:cNvSpPr>
            <a:spLocks noGrp="1"/>
          </p:cNvSpPr>
          <p:nvPr>
            <p:ph idx="1"/>
          </p:nvPr>
        </p:nvSpPr>
        <p:spPr>
          <a:xfrm>
            <a:off x="526062" y="1765738"/>
            <a:ext cx="11366738" cy="4776952"/>
          </a:xfrm>
        </p:spPr>
        <p:txBody>
          <a:bodyPr vert="horz" lIns="91440" tIns="45720" rIns="91440" bIns="45720" rtlCol="0" anchor="t">
            <a:normAutofit/>
          </a:bodyPr>
          <a:lstStyle/>
          <a:p>
            <a:pPr indent="457200">
              <a:lnSpc>
                <a:spcPct val="150000"/>
              </a:lnSpc>
              <a:buNone/>
            </a:pPr>
            <a:r>
              <a:rPr lang="ru-RU" sz="2400" dirty="0">
                <a:solidFill>
                  <a:schemeClr val="tx1"/>
                </a:solidFill>
              </a:rPr>
              <a:t>В процессе работы над проектом я сделал следующие выводы:</a:t>
            </a:r>
          </a:p>
          <a:p>
            <a:pPr indent="457200">
              <a:lnSpc>
                <a:spcPct val="150000"/>
              </a:lnSpc>
              <a:buNone/>
            </a:pPr>
            <a:r>
              <a:rPr lang="ru-RU" sz="2400" dirty="0">
                <a:solidFill>
                  <a:schemeClr val="tx1"/>
                </a:solidFill>
              </a:rPr>
              <a:t>- задачи, поставленные в проектировании были достигнуты;</a:t>
            </a:r>
          </a:p>
          <a:p>
            <a:pPr marL="900113" indent="-174625">
              <a:lnSpc>
                <a:spcPct val="150000"/>
              </a:lnSpc>
              <a:buNone/>
            </a:pPr>
            <a:r>
              <a:rPr lang="ru-RU" sz="2400" dirty="0">
                <a:solidFill>
                  <a:schemeClr val="tx1"/>
                </a:solidFill>
              </a:rPr>
              <a:t>- в ходе выполнения КП я научился проектировать систему управления электроприводом механизма подъёма крана, эксплуатировать электрооборудование, обнаруживать и ликвидировать возможные неисправности электрооборудования в схемах.</a:t>
            </a:r>
          </a:p>
          <a:p>
            <a:pPr marL="0" indent="0">
              <a:lnSpc>
                <a:spcPct val="150000"/>
              </a:lnSpc>
              <a:buNone/>
            </a:pPr>
            <a:endParaRPr lang="ru-RU" dirty="0"/>
          </a:p>
        </p:txBody>
      </p:sp>
      <p:sp>
        <p:nvSpPr>
          <p:cNvPr id="6" name="Номер слайда 5"/>
          <p:cNvSpPr>
            <a:spLocks noGrp="1"/>
          </p:cNvSpPr>
          <p:nvPr>
            <p:ph type="sldNum" sz="quarter" idx="12"/>
          </p:nvPr>
        </p:nvSpPr>
        <p:spPr>
          <a:xfrm>
            <a:off x="10894828" y="6025044"/>
            <a:ext cx="1297172" cy="832956"/>
          </a:xfrm>
        </p:spPr>
        <p:txBody>
          <a:bodyPr/>
          <a:lstStyle/>
          <a:p>
            <a:fld id="{6D22F896-40B5-4ADD-8801-0D06FADFA095}" type="slidenum">
              <a:rPr lang="en-US" smtClean="0">
                <a:solidFill>
                  <a:schemeClr val="tx1"/>
                </a:solidFill>
              </a:rPr>
              <a:pPr/>
              <a:t>17</a:t>
            </a:fld>
            <a:endParaRPr lang="en-US" dirty="0">
              <a:solidFill>
                <a:schemeClr val="tx1"/>
              </a:solidFill>
            </a:endParaRPr>
          </a:p>
        </p:txBody>
      </p:sp>
    </p:spTree>
    <p:extLst>
      <p:ext uri="{BB962C8B-B14F-4D97-AF65-F5344CB8AC3E}">
        <p14:creationId xmlns:p14="http://schemas.microsoft.com/office/powerpoint/2010/main" val="11924380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09CCB3F-DBCE-4964-9E34-8C5DE80EF4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6F77095C-6AA4-40BC-8533-2EA22FFA13DC}"/>
              </a:ext>
            </a:extLst>
          </p:cNvPr>
          <p:cNvSpPr>
            <a:spLocks noGrp="1"/>
          </p:cNvSpPr>
          <p:nvPr>
            <p:ph type="title"/>
          </p:nvPr>
        </p:nvSpPr>
        <p:spPr>
          <a:xfrm>
            <a:off x="0" y="0"/>
            <a:ext cx="12192000" cy="740979"/>
          </a:xfrm>
        </p:spPr>
        <p:txBody>
          <a:bodyPr anchor="b">
            <a:normAutofit/>
          </a:bodyPr>
          <a:lstStyle/>
          <a:p>
            <a:pPr algn="ctr"/>
            <a:r>
              <a:rPr lang="ru-RU" sz="3200" dirty="0"/>
              <a:t>АКТУАЛЬНОСТЬ</a:t>
            </a:r>
          </a:p>
        </p:txBody>
      </p:sp>
      <p:pic>
        <p:nvPicPr>
          <p:cNvPr id="4" name="Рисунок 4" descr="Изображение выглядит как здание, внутренний, пол, стол&#10;&#10;Описание создано с очень высокой степенью достоверности">
            <a:extLst>
              <a:ext uri="{FF2B5EF4-FFF2-40B4-BE49-F238E27FC236}">
                <a16:creationId xmlns:a16="http://schemas.microsoft.com/office/drawing/2014/main" id="{1A66B524-FD98-44BE-9880-37A6BF184733}"/>
              </a:ext>
            </a:extLst>
          </p:cNvPr>
          <p:cNvPicPr>
            <a:picLocks noChangeAspect="1"/>
          </p:cNvPicPr>
          <p:nvPr/>
        </p:nvPicPr>
        <p:blipFill rotWithShape="1">
          <a:blip r:embed="rId2"/>
          <a:srcRect r="24078" b="2"/>
          <a:stretch/>
        </p:blipFill>
        <p:spPr>
          <a:xfrm>
            <a:off x="612990" y="1057845"/>
            <a:ext cx="4908470" cy="389515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3" name="Объект 2">
            <a:extLst>
              <a:ext uri="{FF2B5EF4-FFF2-40B4-BE49-F238E27FC236}">
                <a16:creationId xmlns:a16="http://schemas.microsoft.com/office/drawing/2014/main" id="{7F8AD956-929C-44C8-A937-B2B2A2F9472C}"/>
              </a:ext>
            </a:extLst>
          </p:cNvPr>
          <p:cNvSpPr>
            <a:spLocks noGrp="1"/>
          </p:cNvSpPr>
          <p:nvPr>
            <p:ph idx="1"/>
          </p:nvPr>
        </p:nvSpPr>
        <p:spPr>
          <a:xfrm>
            <a:off x="5990897" y="873543"/>
            <a:ext cx="5864771" cy="5988828"/>
          </a:xfrm>
        </p:spPr>
        <p:txBody>
          <a:bodyPr vert="horz" lIns="91440" tIns="45720" rIns="91440" bIns="45720" rtlCol="0" anchor="t">
            <a:noAutofit/>
          </a:bodyPr>
          <a:lstStyle/>
          <a:p>
            <a:pPr marL="0" indent="457200" algn="just">
              <a:buNone/>
            </a:pPr>
            <a:r>
              <a:rPr lang="ru-RU" sz="1900" dirty="0">
                <a:solidFill>
                  <a:schemeClr val="tx1"/>
                </a:solidFill>
              </a:rPr>
              <a:t>Сегодня в промышленности наиболее популярными типами кранов являются мостовые. Без мостового крана очень сложно выполнять многие разгрузочные и погрузочные работы внутри помещений, а отдельные задачи и вовсе не выполнить без такого устройства. Такие краны могут использоваться во множестве различных структур. Прекрасно подходят мостовые краны для установки в цехах металлургических заводов, а также на различных промышленных предприятиях. Кроме этого такие специализированные устройства нередко используются для работы на электростанциях. Конструкция мостовых кранов достаточно проста и, при этом, весьма продумана, что позволяет расширить область применения таких кранов до сфер строительства, монтажа, а также сельскохозяйственной сферы.</a:t>
            </a:r>
          </a:p>
          <a:p>
            <a:pPr>
              <a:lnSpc>
                <a:spcPct val="90000"/>
              </a:lnSpc>
              <a:buNone/>
            </a:pPr>
            <a:endParaRPr lang="ru-RU" sz="1400" dirty="0">
              <a:solidFill>
                <a:schemeClr val="tx1"/>
              </a:solidFill>
            </a:endParaRPr>
          </a:p>
          <a:p>
            <a:pPr marL="0" indent="0">
              <a:lnSpc>
                <a:spcPct val="90000"/>
              </a:lnSpc>
              <a:buNone/>
            </a:pPr>
            <a:endParaRPr lang="ru-RU" sz="800" dirty="0"/>
          </a:p>
        </p:txBody>
      </p:sp>
      <p:grpSp>
        <p:nvGrpSpPr>
          <p:cNvPr id="13" name="Group 12">
            <a:extLst>
              <a:ext uri="{FF2B5EF4-FFF2-40B4-BE49-F238E27FC236}">
                <a16:creationId xmlns:a16="http://schemas.microsoft.com/office/drawing/2014/main" id="{A9733A91-F958-4629-801A-3F6F1E09AD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14" name="Straight Connector 13">
              <a:extLst>
                <a:ext uri="{FF2B5EF4-FFF2-40B4-BE49-F238E27FC236}">
                  <a16:creationId xmlns:a16="http://schemas.microsoft.com/office/drawing/2014/main" id="{F3812972-C68B-4C59-B3A7-4AF61E935D4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CB3F3B7C-7909-4486-AA08-5C6B625C3A0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00BD7DA8-741F-4296-9363-05EF9154111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62068EFC-20FC-456F-839F-4BCFFCAA819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3251C60F-B911-433E-BF75-3BBEFD0538C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7" name="Номер слайда 6"/>
          <p:cNvSpPr>
            <a:spLocks noGrp="1"/>
          </p:cNvSpPr>
          <p:nvPr>
            <p:ph type="sldNum" sz="quarter" idx="12"/>
          </p:nvPr>
        </p:nvSpPr>
        <p:spPr>
          <a:xfrm>
            <a:off x="10894828" y="6025044"/>
            <a:ext cx="1297172" cy="832956"/>
          </a:xfrm>
        </p:spPr>
        <p:txBody>
          <a:bodyPr/>
          <a:lstStyle/>
          <a:p>
            <a:fld id="{6D22F896-40B5-4ADD-8801-0D06FADFA095}" type="slidenum">
              <a:rPr lang="en-US" smtClean="0">
                <a:solidFill>
                  <a:schemeClr val="tx1"/>
                </a:solidFill>
              </a:rPr>
              <a:pPr/>
              <a:t>2</a:t>
            </a:fld>
            <a:endParaRPr lang="en-US" dirty="0">
              <a:solidFill>
                <a:schemeClr val="tx1"/>
              </a:solidFill>
            </a:endParaRPr>
          </a:p>
        </p:txBody>
      </p:sp>
    </p:spTree>
    <p:extLst>
      <p:ext uri="{BB962C8B-B14F-4D97-AF65-F5344CB8AC3E}">
        <p14:creationId xmlns:p14="http://schemas.microsoft.com/office/powerpoint/2010/main" val="325723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F77095C-6AA4-40BC-8533-2EA22FFA13DC}"/>
              </a:ext>
            </a:extLst>
          </p:cNvPr>
          <p:cNvSpPr>
            <a:spLocks noGrp="1"/>
          </p:cNvSpPr>
          <p:nvPr>
            <p:ph type="title"/>
          </p:nvPr>
        </p:nvSpPr>
        <p:spPr>
          <a:xfrm>
            <a:off x="0" y="0"/>
            <a:ext cx="12191999" cy="772510"/>
          </a:xfrm>
        </p:spPr>
        <p:txBody>
          <a:bodyPr anchor="b">
            <a:normAutofit/>
          </a:bodyPr>
          <a:lstStyle/>
          <a:p>
            <a:pPr algn="ctr"/>
            <a:r>
              <a:rPr lang="ru-RU" sz="3200" dirty="0"/>
              <a:t>АКТУАЛЬНОСТЬ (Продолжение)</a:t>
            </a:r>
          </a:p>
        </p:txBody>
      </p:sp>
      <p:sp>
        <p:nvSpPr>
          <p:cNvPr id="3" name="Объект 2">
            <a:extLst>
              <a:ext uri="{FF2B5EF4-FFF2-40B4-BE49-F238E27FC236}">
                <a16:creationId xmlns:a16="http://schemas.microsoft.com/office/drawing/2014/main" id="{7F8AD956-929C-44C8-A937-B2B2A2F9472C}"/>
              </a:ext>
            </a:extLst>
          </p:cNvPr>
          <p:cNvSpPr>
            <a:spLocks noGrp="1"/>
          </p:cNvSpPr>
          <p:nvPr>
            <p:ph idx="1"/>
          </p:nvPr>
        </p:nvSpPr>
        <p:spPr>
          <a:xfrm>
            <a:off x="5565228" y="1150883"/>
            <a:ext cx="6626772" cy="5711488"/>
          </a:xfrm>
        </p:spPr>
        <p:txBody>
          <a:bodyPr vert="horz" lIns="91440" tIns="45720" rIns="91440" bIns="45720" rtlCol="0" anchor="t">
            <a:noAutofit/>
          </a:bodyPr>
          <a:lstStyle/>
          <a:p>
            <a:pPr algn="just">
              <a:lnSpc>
                <a:spcPct val="90000"/>
              </a:lnSpc>
              <a:buNone/>
            </a:pPr>
            <a:endParaRPr lang="ru-RU" sz="1400" dirty="0">
              <a:solidFill>
                <a:schemeClr val="tx1"/>
              </a:solidFill>
            </a:endParaRPr>
          </a:p>
          <a:p>
            <a:pPr indent="457200">
              <a:buNone/>
            </a:pPr>
            <a:r>
              <a:rPr lang="ru-RU" sz="2400" dirty="0">
                <a:solidFill>
                  <a:schemeClr val="tx1"/>
                </a:solidFill>
              </a:rPr>
              <a:t>Главным положительным качеством мостового крана является возможность значительно повысить скорость работы на производственных линиях и в складских помещениях. Такой тип кранов прекрасно можно использовать на любом типе производства, а возможность выбора устройства с различной длиной балки и грузоподъёмностью позволяет разместить мостовой кран во всех помещениях.</a:t>
            </a:r>
          </a:p>
          <a:p>
            <a:pPr marL="0" indent="0" algn="just">
              <a:lnSpc>
                <a:spcPct val="90000"/>
              </a:lnSpc>
              <a:buNone/>
            </a:pPr>
            <a:endParaRPr lang="ru-RU" sz="800" dirty="0"/>
          </a:p>
        </p:txBody>
      </p:sp>
      <p:grpSp>
        <p:nvGrpSpPr>
          <p:cNvPr id="13" name="Group 12">
            <a:extLst>
              <a:ext uri="{FF2B5EF4-FFF2-40B4-BE49-F238E27FC236}">
                <a16:creationId xmlns:a16="http://schemas.microsoft.com/office/drawing/2014/main" id="{A9733A91-F958-4629-801A-3F6F1E09AD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14" name="Straight Connector 13">
              <a:extLst>
                <a:ext uri="{FF2B5EF4-FFF2-40B4-BE49-F238E27FC236}">
                  <a16:creationId xmlns:a16="http://schemas.microsoft.com/office/drawing/2014/main" id="{F3812972-C68B-4C59-B3A7-4AF61E935D4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CB3F3B7C-7909-4486-AA08-5C6B625C3A0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00BD7DA8-741F-4296-9363-05EF9154111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62068EFC-20FC-456F-839F-4BCFFCAA819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3251C60F-B911-433E-BF75-3BBEFD0538C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pic>
        <p:nvPicPr>
          <p:cNvPr id="19" name="Рисунок 4" descr="Изображение выглядит как здание, внутренний, пол, стол&#10;&#10;Описание создано с очень высокой степенью достоверности">
            <a:extLst>
              <a:ext uri="{FF2B5EF4-FFF2-40B4-BE49-F238E27FC236}">
                <a16:creationId xmlns:a16="http://schemas.microsoft.com/office/drawing/2014/main" id="{1A66B524-FD98-44BE-9880-37A6BF184733}"/>
              </a:ext>
            </a:extLst>
          </p:cNvPr>
          <p:cNvPicPr>
            <a:picLocks noChangeAspect="1"/>
          </p:cNvPicPr>
          <p:nvPr/>
        </p:nvPicPr>
        <p:blipFill rotWithShape="1">
          <a:blip r:embed="rId2"/>
          <a:srcRect r="24078" b="2"/>
          <a:stretch/>
        </p:blipFill>
        <p:spPr>
          <a:xfrm>
            <a:off x="612990" y="1057845"/>
            <a:ext cx="4908470" cy="389515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7" name="Номер слайда 6"/>
          <p:cNvSpPr>
            <a:spLocks noGrp="1"/>
          </p:cNvSpPr>
          <p:nvPr>
            <p:ph type="sldNum" sz="quarter" idx="12"/>
          </p:nvPr>
        </p:nvSpPr>
        <p:spPr>
          <a:xfrm>
            <a:off x="10894828" y="6025044"/>
            <a:ext cx="1297172" cy="832956"/>
          </a:xfrm>
        </p:spPr>
        <p:txBody>
          <a:bodyPr/>
          <a:lstStyle/>
          <a:p>
            <a:fld id="{6D22F896-40B5-4ADD-8801-0D06FADFA095}" type="slidenum">
              <a:rPr lang="en-US" smtClean="0">
                <a:solidFill>
                  <a:schemeClr val="tx1"/>
                </a:solidFill>
              </a:rPr>
              <a:pPr/>
              <a:t>3</a:t>
            </a:fld>
            <a:endParaRPr lang="en-US" dirty="0">
              <a:solidFill>
                <a:schemeClr val="tx1"/>
              </a:solidFill>
            </a:endParaRPr>
          </a:p>
        </p:txBody>
      </p:sp>
    </p:spTree>
    <p:extLst>
      <p:ext uri="{BB962C8B-B14F-4D97-AF65-F5344CB8AC3E}">
        <p14:creationId xmlns:p14="http://schemas.microsoft.com/office/powerpoint/2010/main" val="16769286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91B2EFB-71A6-4354-ABA3-8967B9BE35D3}"/>
              </a:ext>
            </a:extLst>
          </p:cNvPr>
          <p:cNvSpPr>
            <a:spLocks noGrp="1"/>
          </p:cNvSpPr>
          <p:nvPr>
            <p:ph type="title"/>
          </p:nvPr>
        </p:nvSpPr>
        <p:spPr>
          <a:xfrm>
            <a:off x="0" y="0"/>
            <a:ext cx="12191999" cy="1040525"/>
          </a:xfrm>
        </p:spPr>
        <p:txBody>
          <a:bodyPr>
            <a:normAutofit/>
          </a:bodyPr>
          <a:lstStyle/>
          <a:p>
            <a:pPr algn="ctr"/>
            <a:r>
              <a:rPr lang="ru-RU" sz="3200" dirty="0"/>
              <a:t>Цели</a:t>
            </a:r>
          </a:p>
        </p:txBody>
      </p:sp>
      <p:sp>
        <p:nvSpPr>
          <p:cNvPr id="3" name="Объект 2">
            <a:extLst>
              <a:ext uri="{FF2B5EF4-FFF2-40B4-BE49-F238E27FC236}">
                <a16:creationId xmlns:a16="http://schemas.microsoft.com/office/drawing/2014/main" id="{BF70A4D4-0224-40C5-B846-A8D6EAD25F41}"/>
              </a:ext>
            </a:extLst>
          </p:cNvPr>
          <p:cNvSpPr>
            <a:spLocks noGrp="1"/>
          </p:cNvSpPr>
          <p:nvPr>
            <p:ph idx="1"/>
          </p:nvPr>
        </p:nvSpPr>
        <p:spPr>
          <a:xfrm>
            <a:off x="504497" y="1355834"/>
            <a:ext cx="11687502" cy="1639614"/>
          </a:xfrm>
        </p:spPr>
        <p:txBody>
          <a:bodyPr vert="horz" lIns="91440" tIns="45720" rIns="91440" bIns="45720" rtlCol="0" anchor="t">
            <a:normAutofit fontScale="70000" lnSpcReduction="20000"/>
          </a:bodyPr>
          <a:lstStyle/>
          <a:p>
            <a:pPr marL="0" indent="457200">
              <a:lnSpc>
                <a:spcPct val="170000"/>
              </a:lnSpc>
              <a:buNone/>
            </a:pPr>
            <a:r>
              <a:rPr lang="ru-RU" sz="2900" dirty="0">
                <a:solidFill>
                  <a:schemeClr val="tx1"/>
                </a:solidFill>
              </a:rPr>
              <a:t>Научиться проектировать системы управления электроприводами, эксплуатировать электрооборудование, обнаруживать и ликвидировать возможные неисправности электрооборудования в схемах.</a:t>
            </a:r>
          </a:p>
          <a:p>
            <a:pPr marL="0" indent="0">
              <a:buNone/>
            </a:pPr>
            <a:endParaRPr lang="ru-RU" dirty="0"/>
          </a:p>
        </p:txBody>
      </p:sp>
      <p:sp>
        <p:nvSpPr>
          <p:cNvPr id="4" name="TextBox 3">
            <a:extLst>
              <a:ext uri="{FF2B5EF4-FFF2-40B4-BE49-F238E27FC236}">
                <a16:creationId xmlns:a16="http://schemas.microsoft.com/office/drawing/2014/main" id="{25ECB5D8-D7EB-46A9-BB31-F4BF83630658}"/>
              </a:ext>
            </a:extLst>
          </p:cNvPr>
          <p:cNvSpPr txBox="1"/>
          <p:nvPr/>
        </p:nvSpPr>
        <p:spPr>
          <a:xfrm>
            <a:off x="0" y="3083617"/>
            <a:ext cx="12191999" cy="58477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ru-RU" sz="3200" cap="all" dirty="0">
                <a:ln w="3175" cmpd="sng">
                  <a:noFill/>
                </a:ln>
                <a:latin typeface="+mj-lt"/>
                <a:ea typeface="+mj-ea"/>
                <a:cs typeface="+mj-cs"/>
              </a:rPr>
              <a:t>Задачи</a:t>
            </a:r>
          </a:p>
        </p:txBody>
      </p:sp>
      <p:sp>
        <p:nvSpPr>
          <p:cNvPr id="5" name="TextBox 4">
            <a:extLst>
              <a:ext uri="{FF2B5EF4-FFF2-40B4-BE49-F238E27FC236}">
                <a16:creationId xmlns:a16="http://schemas.microsoft.com/office/drawing/2014/main" id="{E0DC79D7-3808-427D-A31E-06971DAE173C}"/>
              </a:ext>
            </a:extLst>
          </p:cNvPr>
          <p:cNvSpPr txBox="1"/>
          <p:nvPr/>
        </p:nvSpPr>
        <p:spPr>
          <a:xfrm>
            <a:off x="0" y="4047065"/>
            <a:ext cx="12192000" cy="2342116"/>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indent="457200">
              <a:lnSpc>
                <a:spcPct val="150000"/>
              </a:lnSpc>
            </a:pPr>
            <a:r>
              <a:rPr lang="ru-RU" sz="2000" dirty="0"/>
              <a:t>1.</a:t>
            </a:r>
            <a:r>
              <a:rPr lang="en-US" sz="2000" dirty="0"/>
              <a:t> </a:t>
            </a:r>
            <a:r>
              <a:rPr lang="ru-RU" sz="2000" dirty="0"/>
              <a:t>Расчет электрического освещения помещения дежурных электриков;</a:t>
            </a:r>
          </a:p>
          <a:p>
            <a:pPr indent="457200">
              <a:lnSpc>
                <a:spcPct val="150000"/>
              </a:lnSpc>
            </a:pPr>
            <a:r>
              <a:rPr lang="ru-RU" sz="2000" dirty="0"/>
              <a:t>2.</a:t>
            </a:r>
            <a:r>
              <a:rPr lang="en-US" sz="2000" dirty="0"/>
              <a:t> </a:t>
            </a:r>
            <a:r>
              <a:rPr lang="ru-RU" sz="2000" dirty="0"/>
              <a:t>Расчет и выбор мощности привода;</a:t>
            </a:r>
          </a:p>
          <a:p>
            <a:pPr indent="457200">
              <a:lnSpc>
                <a:spcPct val="150000"/>
              </a:lnSpc>
            </a:pPr>
            <a:r>
              <a:rPr lang="ru-RU" sz="2000" dirty="0"/>
              <a:t>3.</a:t>
            </a:r>
            <a:r>
              <a:rPr lang="en-US" sz="2000" dirty="0"/>
              <a:t> </a:t>
            </a:r>
            <a:r>
              <a:rPr lang="ru-RU" sz="2000" dirty="0"/>
              <a:t>Выбор электрической схемы управления приводом;</a:t>
            </a:r>
          </a:p>
          <a:p>
            <a:pPr indent="457200">
              <a:lnSpc>
                <a:spcPct val="150000"/>
              </a:lnSpc>
            </a:pPr>
            <a:r>
              <a:rPr lang="ru-RU" sz="2000" dirty="0"/>
              <a:t>4.</a:t>
            </a:r>
            <a:r>
              <a:rPr lang="en-US" sz="2000" dirty="0"/>
              <a:t> </a:t>
            </a:r>
            <a:r>
              <a:rPr lang="ru-RU" sz="2000" dirty="0"/>
              <a:t>Расчет и выбор резисторов в схеме;</a:t>
            </a:r>
          </a:p>
          <a:p>
            <a:pPr indent="457200">
              <a:lnSpc>
                <a:spcPct val="150000"/>
              </a:lnSpc>
            </a:pPr>
            <a:r>
              <a:rPr lang="ru-RU" sz="2000" dirty="0"/>
              <a:t>5.</a:t>
            </a:r>
            <a:r>
              <a:rPr lang="en-US" sz="2000" dirty="0"/>
              <a:t> </a:t>
            </a:r>
            <a:r>
              <a:rPr lang="ru-RU" sz="2000" dirty="0"/>
              <a:t>Выбор аппаратуры управления и защиты.</a:t>
            </a:r>
          </a:p>
        </p:txBody>
      </p:sp>
      <p:sp>
        <p:nvSpPr>
          <p:cNvPr id="8" name="Номер слайда 7"/>
          <p:cNvSpPr>
            <a:spLocks noGrp="1"/>
          </p:cNvSpPr>
          <p:nvPr>
            <p:ph type="sldNum" sz="quarter" idx="12"/>
          </p:nvPr>
        </p:nvSpPr>
        <p:spPr>
          <a:xfrm>
            <a:off x="10894828" y="6025044"/>
            <a:ext cx="1297172" cy="832956"/>
          </a:xfrm>
        </p:spPr>
        <p:txBody>
          <a:bodyPr/>
          <a:lstStyle/>
          <a:p>
            <a:fld id="{6D22F896-40B5-4ADD-8801-0D06FADFA095}" type="slidenum">
              <a:rPr lang="en-US" smtClean="0">
                <a:solidFill>
                  <a:schemeClr val="tx1"/>
                </a:solidFill>
              </a:rPr>
              <a:pPr/>
              <a:t>4</a:t>
            </a:fld>
            <a:endParaRPr lang="en-US" dirty="0">
              <a:solidFill>
                <a:schemeClr val="tx1"/>
              </a:solidFill>
            </a:endParaRPr>
          </a:p>
        </p:txBody>
      </p:sp>
    </p:spTree>
    <p:extLst>
      <p:ext uri="{BB962C8B-B14F-4D97-AF65-F5344CB8AC3E}">
        <p14:creationId xmlns:p14="http://schemas.microsoft.com/office/powerpoint/2010/main" val="20557565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3D94367-E8BB-4E3D-9FED-6806BC629D0E}"/>
              </a:ext>
            </a:extLst>
          </p:cNvPr>
          <p:cNvSpPr txBox="1"/>
          <p:nvPr/>
        </p:nvSpPr>
        <p:spPr>
          <a:xfrm>
            <a:off x="0" y="236484"/>
            <a:ext cx="12192000" cy="58477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3200" cap="all" dirty="0" err="1"/>
              <a:t>Содержание</a:t>
            </a:r>
            <a:endParaRPr lang="en-US" sz="3200" dirty="0"/>
          </a:p>
        </p:txBody>
      </p:sp>
      <p:sp>
        <p:nvSpPr>
          <p:cNvPr id="5" name="TextBox 4">
            <a:extLst>
              <a:ext uri="{FF2B5EF4-FFF2-40B4-BE49-F238E27FC236}">
                <a16:creationId xmlns:a16="http://schemas.microsoft.com/office/drawing/2014/main" id="{25C4B1B6-3F61-4813-AD58-C8BA0DCC1A11}"/>
              </a:ext>
            </a:extLst>
          </p:cNvPr>
          <p:cNvSpPr txBox="1"/>
          <p:nvPr/>
        </p:nvSpPr>
        <p:spPr>
          <a:xfrm>
            <a:off x="267280" y="1496527"/>
            <a:ext cx="11692493" cy="452431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803275" indent="-361950">
              <a:lnSpc>
                <a:spcPct val="150000"/>
              </a:lnSpc>
            </a:pPr>
            <a:r>
              <a:rPr lang="en-US" sz="2400" dirty="0"/>
              <a:t>1</a:t>
            </a:r>
            <a:r>
              <a:rPr lang="ru-RU" sz="2400" dirty="0"/>
              <a:t>. Назначение грейферного крана.</a:t>
            </a:r>
          </a:p>
          <a:p>
            <a:pPr marL="803275" indent="-361950">
              <a:lnSpc>
                <a:spcPct val="150000"/>
              </a:lnSpc>
            </a:pPr>
            <a:r>
              <a:rPr lang="ru-RU" sz="2400" dirty="0"/>
              <a:t>2. Конструкция мостового грейферного крана.</a:t>
            </a:r>
          </a:p>
          <a:p>
            <a:pPr marL="803275" indent="-361950">
              <a:lnSpc>
                <a:spcPct val="150000"/>
              </a:lnSpc>
            </a:pPr>
            <a:r>
              <a:rPr lang="ru-RU" sz="2400" dirty="0"/>
              <a:t>3. Описание технологического процесса участка производства агломерата.</a:t>
            </a:r>
          </a:p>
          <a:p>
            <a:pPr marL="803275" indent="-361950">
              <a:lnSpc>
                <a:spcPct val="150000"/>
              </a:lnSpc>
            </a:pPr>
            <a:r>
              <a:rPr lang="ru-RU" sz="2400" dirty="0"/>
              <a:t>4. Назначение установленного на участке оборудования.</a:t>
            </a:r>
          </a:p>
          <a:p>
            <a:pPr marL="803275" indent="-361950">
              <a:lnSpc>
                <a:spcPct val="150000"/>
              </a:lnSpc>
            </a:pPr>
            <a:r>
              <a:rPr lang="ru-RU" sz="2400" dirty="0"/>
              <a:t>5. Электрическая схема привода крана, элементная база схемы.</a:t>
            </a:r>
          </a:p>
          <a:p>
            <a:pPr marL="803275" indent="-361950">
              <a:lnSpc>
                <a:spcPct val="150000"/>
              </a:lnSpc>
            </a:pPr>
            <a:r>
              <a:rPr lang="ru-RU" sz="2400" dirty="0"/>
              <a:t>6. Назначение контроллеров.</a:t>
            </a:r>
            <a:endParaRPr lang="ru-RU" dirty="0"/>
          </a:p>
          <a:p>
            <a:pPr marL="803275" indent="-361950">
              <a:lnSpc>
                <a:spcPct val="150000"/>
              </a:lnSpc>
            </a:pPr>
            <a:r>
              <a:rPr lang="ru-RU" sz="2400" dirty="0"/>
              <a:t>7. Заключение.</a:t>
            </a:r>
            <a:endParaRPr lang="ru-RU" dirty="0"/>
          </a:p>
        </p:txBody>
      </p:sp>
      <p:sp>
        <p:nvSpPr>
          <p:cNvPr id="6" name="Номер слайда 5"/>
          <p:cNvSpPr>
            <a:spLocks noGrp="1"/>
          </p:cNvSpPr>
          <p:nvPr>
            <p:ph type="sldNum" sz="quarter" idx="12"/>
          </p:nvPr>
        </p:nvSpPr>
        <p:spPr>
          <a:xfrm>
            <a:off x="10894828" y="6025044"/>
            <a:ext cx="1297172" cy="832956"/>
          </a:xfrm>
        </p:spPr>
        <p:txBody>
          <a:bodyPr/>
          <a:lstStyle/>
          <a:p>
            <a:fld id="{6D22F896-40B5-4ADD-8801-0D06FADFA095}" type="slidenum">
              <a:rPr lang="en-US" smtClean="0">
                <a:solidFill>
                  <a:schemeClr val="tx1"/>
                </a:solidFill>
              </a:rPr>
              <a:pPr/>
              <a:t>5</a:t>
            </a:fld>
            <a:endParaRPr lang="en-US" dirty="0">
              <a:solidFill>
                <a:schemeClr val="tx1"/>
              </a:solidFill>
            </a:endParaRPr>
          </a:p>
        </p:txBody>
      </p:sp>
    </p:spTree>
    <p:extLst>
      <p:ext uri="{BB962C8B-B14F-4D97-AF65-F5344CB8AC3E}">
        <p14:creationId xmlns:p14="http://schemas.microsoft.com/office/powerpoint/2010/main" val="29136100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40F5E53-3013-4976-9DDA-4AB2F3FF745B}"/>
              </a:ext>
            </a:extLst>
          </p:cNvPr>
          <p:cNvSpPr>
            <a:spLocks noGrp="1"/>
          </p:cNvSpPr>
          <p:nvPr>
            <p:ph type="title"/>
          </p:nvPr>
        </p:nvSpPr>
        <p:spPr>
          <a:xfrm>
            <a:off x="0" y="0"/>
            <a:ext cx="12192000" cy="759444"/>
          </a:xfrm>
        </p:spPr>
        <p:txBody>
          <a:bodyPr>
            <a:normAutofit/>
          </a:bodyPr>
          <a:lstStyle/>
          <a:p>
            <a:pPr algn="ctr"/>
            <a:r>
              <a:rPr lang="ru-RU" sz="3200" dirty="0"/>
              <a:t>Назначение грейферного крана</a:t>
            </a:r>
          </a:p>
        </p:txBody>
      </p:sp>
      <p:sp>
        <p:nvSpPr>
          <p:cNvPr id="3" name="Объект 2">
            <a:extLst>
              <a:ext uri="{FF2B5EF4-FFF2-40B4-BE49-F238E27FC236}">
                <a16:creationId xmlns:a16="http://schemas.microsoft.com/office/drawing/2014/main" id="{3EC73186-00D7-46A1-8801-1DA12E01A209}"/>
              </a:ext>
            </a:extLst>
          </p:cNvPr>
          <p:cNvSpPr>
            <a:spLocks noGrp="1"/>
          </p:cNvSpPr>
          <p:nvPr>
            <p:ph idx="1"/>
          </p:nvPr>
        </p:nvSpPr>
        <p:spPr>
          <a:xfrm>
            <a:off x="51609" y="851339"/>
            <a:ext cx="8270228" cy="5965766"/>
          </a:xfrm>
        </p:spPr>
        <p:txBody>
          <a:bodyPr vert="horz" lIns="91440" tIns="45720" rIns="91440" bIns="45720" rtlCol="0">
            <a:normAutofit/>
          </a:bodyPr>
          <a:lstStyle/>
          <a:p>
            <a:pPr indent="457200">
              <a:buNone/>
            </a:pPr>
            <a:r>
              <a:rPr lang="ru-RU" sz="2400" dirty="0">
                <a:solidFill>
                  <a:schemeClr val="tx1"/>
                </a:solidFill>
              </a:rPr>
              <a:t>Грейферные краны предназначены для подъёма и транспортирования сыпучих и кусковых материалов.</a:t>
            </a:r>
          </a:p>
          <a:p>
            <a:pPr indent="457200">
              <a:buNone/>
            </a:pPr>
            <a:r>
              <a:rPr lang="ru-RU" sz="2400" dirty="0">
                <a:solidFill>
                  <a:schemeClr val="tx1"/>
                </a:solidFill>
              </a:rPr>
              <a:t>В качестве грузозахватного устройства эти краны имеют грейферы различного исполнения.</a:t>
            </a:r>
          </a:p>
          <a:p>
            <a:pPr indent="457200">
              <a:buNone/>
            </a:pPr>
            <a:r>
              <a:rPr lang="ru-RU" sz="2400" dirty="0">
                <a:solidFill>
                  <a:schemeClr val="tx1"/>
                </a:solidFill>
              </a:rPr>
              <a:t>Грейферные краны имеют грейферную лебёдку с двумя барабанами, один из которых предназначен для наматывания замыкающего каната при закрытии челюстей (замыкающий), а другой — для наматывания поддерживающего каната (подъёмный). Подъёмный барабан работает совместно с замыкающим при подъёме и опускании грейфера.</a:t>
            </a:r>
          </a:p>
          <a:p>
            <a:pPr>
              <a:lnSpc>
                <a:spcPct val="90000"/>
              </a:lnSpc>
              <a:buNone/>
            </a:pPr>
            <a:endParaRPr lang="ru-RU" sz="1600" dirty="0">
              <a:solidFill>
                <a:schemeClr val="tx1"/>
              </a:solidFill>
            </a:endParaRPr>
          </a:p>
          <a:p>
            <a:pPr marL="0" indent="0">
              <a:lnSpc>
                <a:spcPct val="90000"/>
              </a:lnSpc>
              <a:buNone/>
            </a:pPr>
            <a:endParaRPr lang="ru-RU" sz="1100" dirty="0"/>
          </a:p>
        </p:txBody>
      </p:sp>
      <p:pic>
        <p:nvPicPr>
          <p:cNvPr id="6" name="Рисунок 6" descr="Изображение выглядит как транспорт, механическая лопата&#10;&#10;Описание создано с очень высокой степенью достоверности">
            <a:extLst>
              <a:ext uri="{FF2B5EF4-FFF2-40B4-BE49-F238E27FC236}">
                <a16:creationId xmlns:a16="http://schemas.microsoft.com/office/drawing/2014/main" id="{EFB6C34D-7212-4FCA-B96F-73CA9B49DEFC}"/>
              </a:ext>
            </a:extLst>
          </p:cNvPr>
          <p:cNvPicPr>
            <a:picLocks noChangeAspect="1"/>
          </p:cNvPicPr>
          <p:nvPr/>
        </p:nvPicPr>
        <p:blipFill rotWithShape="1">
          <a:blip r:embed="rId2"/>
          <a:srcRect t="7293" r="2" b="22932"/>
          <a:stretch/>
        </p:blipFill>
        <p:spPr>
          <a:xfrm>
            <a:off x="8330052" y="933254"/>
            <a:ext cx="3604444" cy="2226520"/>
          </a:xfrm>
          <a:custGeom>
            <a:avLst/>
            <a:gdLst>
              <a:gd name="connsiteX0" fmla="*/ 322464 w 3239538"/>
              <a:gd name="connsiteY0" fmla="*/ 0 h 2226520"/>
              <a:gd name="connsiteX1" fmla="*/ 3239538 w 3239538"/>
              <a:gd name="connsiteY1" fmla="*/ 0 h 2226520"/>
              <a:gd name="connsiteX2" fmla="*/ 3239538 w 3239538"/>
              <a:gd name="connsiteY2" fmla="*/ 2226520 h 2226520"/>
              <a:gd name="connsiteX3" fmla="*/ 0 w 3239538"/>
              <a:gd name="connsiteY3" fmla="*/ 2226520 h 2226520"/>
              <a:gd name="connsiteX4" fmla="*/ 0 w 3239538"/>
              <a:gd name="connsiteY4" fmla="*/ 322464 h 22265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9538" h="2226520">
                <a:moveTo>
                  <a:pt x="322464" y="0"/>
                </a:moveTo>
                <a:lnTo>
                  <a:pt x="3239538" y="0"/>
                </a:lnTo>
                <a:lnTo>
                  <a:pt x="3239538" y="2226520"/>
                </a:lnTo>
                <a:lnTo>
                  <a:pt x="0" y="2226520"/>
                </a:lnTo>
                <a:lnTo>
                  <a:pt x="0" y="322464"/>
                </a:lnTo>
                <a:close/>
              </a:path>
            </a:pathLst>
          </a:custGeom>
          <a:ln w="15875">
            <a:solidFill>
              <a:srgbClr val="FFFFFF">
                <a:alpha val="40000"/>
              </a:srgbClr>
            </a:solidFill>
          </a:ln>
          <a:effectLst>
            <a:innerShdw blurRad="57150" dist="38100" dir="14460000">
              <a:prstClr val="black">
                <a:alpha val="70000"/>
              </a:prstClr>
            </a:innerShdw>
          </a:effectLst>
        </p:spPr>
      </p:pic>
      <p:grpSp>
        <p:nvGrpSpPr>
          <p:cNvPr id="10" name="Group 10">
            <a:extLst>
              <a:ext uri="{FF2B5EF4-FFF2-40B4-BE49-F238E27FC236}">
                <a16:creationId xmlns:a16="http://schemas.microsoft.com/office/drawing/2014/main" id="{89C141F8-CE48-4942-96D4-064441B81C0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59517"/>
            <a:ext cx="2981858" cy="3208867"/>
            <a:chOff x="9206969" y="2963333"/>
            <a:chExt cx="2981858" cy="3208867"/>
          </a:xfrm>
        </p:grpSpPr>
        <p:cxnSp>
          <p:nvCxnSpPr>
            <p:cNvPr id="12" name="Straight Connector 11">
              <a:extLst>
                <a:ext uri="{FF2B5EF4-FFF2-40B4-BE49-F238E27FC236}">
                  <a16:creationId xmlns:a16="http://schemas.microsoft.com/office/drawing/2014/main" id="{7807B58E-99D1-4FEC-B11F-FE6948EDCE1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 name="Straight Connector 12">
              <a:extLst>
                <a:ext uri="{FF2B5EF4-FFF2-40B4-BE49-F238E27FC236}">
                  <a16:creationId xmlns:a16="http://schemas.microsoft.com/office/drawing/2014/main" id="{3A1BD549-A555-431E-AFB0-E7EDEC751804}"/>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A25E927D-5C7D-4188-92C9-3FDF656B1524}"/>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 name="Straight Connector 14">
              <a:extLst>
                <a:ext uri="{FF2B5EF4-FFF2-40B4-BE49-F238E27FC236}">
                  <a16:creationId xmlns:a16="http://schemas.microsoft.com/office/drawing/2014/main" id="{2BD56B0C-08D0-4CD1-B7DF-65B976B0E93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BEFC9CB1-36CE-4BB8-8639-4F568165C6B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pic>
        <p:nvPicPr>
          <p:cNvPr id="4" name="Рисунок 4" descr="Изображение выглядит как внутренний, здание, пол, скат&#10;&#10;Описание создано с очень высокой степенью достоверности">
            <a:extLst>
              <a:ext uri="{FF2B5EF4-FFF2-40B4-BE49-F238E27FC236}">
                <a16:creationId xmlns:a16="http://schemas.microsoft.com/office/drawing/2014/main" id="{1A8AA537-B867-4113-ABB8-9FDE6BCACE01}"/>
              </a:ext>
            </a:extLst>
          </p:cNvPr>
          <p:cNvPicPr>
            <a:picLocks noChangeAspect="1"/>
          </p:cNvPicPr>
          <p:nvPr/>
        </p:nvPicPr>
        <p:blipFill rotWithShape="1">
          <a:blip r:embed="rId3"/>
          <a:srcRect l="4505" r="1" b="1"/>
          <a:stretch/>
        </p:blipFill>
        <p:spPr>
          <a:xfrm>
            <a:off x="8314287" y="3460202"/>
            <a:ext cx="3620210" cy="2593758"/>
          </a:xfrm>
          <a:custGeom>
            <a:avLst/>
            <a:gdLst>
              <a:gd name="connsiteX0" fmla="*/ 0 w 3239538"/>
              <a:gd name="connsiteY0" fmla="*/ 0 h 2111747"/>
              <a:gd name="connsiteX1" fmla="*/ 3239538 w 3239538"/>
              <a:gd name="connsiteY1" fmla="*/ 0 h 2111747"/>
              <a:gd name="connsiteX2" fmla="*/ 3239538 w 3239538"/>
              <a:gd name="connsiteY2" fmla="*/ 1789284 h 2111747"/>
              <a:gd name="connsiteX3" fmla="*/ 2917075 w 3239538"/>
              <a:gd name="connsiteY3" fmla="*/ 2111747 h 2111747"/>
              <a:gd name="connsiteX4" fmla="*/ 0 w 3239538"/>
              <a:gd name="connsiteY4" fmla="*/ 2111747 h 21117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9538" h="2111747">
                <a:moveTo>
                  <a:pt x="0" y="0"/>
                </a:moveTo>
                <a:lnTo>
                  <a:pt x="3239538" y="0"/>
                </a:lnTo>
                <a:lnTo>
                  <a:pt x="3239538" y="1789284"/>
                </a:lnTo>
                <a:lnTo>
                  <a:pt x="2917075" y="2111747"/>
                </a:lnTo>
                <a:lnTo>
                  <a:pt x="0" y="2111747"/>
                </a:lnTo>
                <a:close/>
              </a:path>
            </a:pathLst>
          </a:custGeom>
          <a:ln w="15875">
            <a:solidFill>
              <a:srgbClr val="FFFFFF">
                <a:alpha val="40000"/>
              </a:srgbClr>
            </a:solidFill>
          </a:ln>
          <a:effectLst>
            <a:innerShdw blurRad="57150" dist="38100" dir="14460000">
              <a:prstClr val="black">
                <a:alpha val="70000"/>
              </a:prstClr>
            </a:innerShdw>
          </a:effectLst>
        </p:spPr>
      </p:pic>
      <p:sp>
        <p:nvSpPr>
          <p:cNvPr id="8" name="Номер слайда 7"/>
          <p:cNvSpPr>
            <a:spLocks noGrp="1"/>
          </p:cNvSpPr>
          <p:nvPr>
            <p:ph type="sldNum" sz="quarter" idx="12"/>
          </p:nvPr>
        </p:nvSpPr>
        <p:spPr>
          <a:xfrm>
            <a:off x="10894828" y="6025044"/>
            <a:ext cx="1297172" cy="832956"/>
          </a:xfrm>
        </p:spPr>
        <p:txBody>
          <a:bodyPr/>
          <a:lstStyle/>
          <a:p>
            <a:fld id="{6D22F896-40B5-4ADD-8801-0D06FADFA095}" type="slidenum">
              <a:rPr lang="en-US" smtClean="0">
                <a:solidFill>
                  <a:schemeClr val="tx1"/>
                </a:solidFill>
              </a:rPr>
              <a:pPr/>
              <a:t>6</a:t>
            </a:fld>
            <a:endParaRPr lang="en-US" dirty="0">
              <a:solidFill>
                <a:schemeClr val="tx1"/>
              </a:solidFill>
            </a:endParaRPr>
          </a:p>
        </p:txBody>
      </p:sp>
    </p:spTree>
    <p:extLst>
      <p:ext uri="{BB962C8B-B14F-4D97-AF65-F5344CB8AC3E}">
        <p14:creationId xmlns:p14="http://schemas.microsoft.com/office/powerpoint/2010/main" val="35532092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40F5E53-3013-4976-9DDA-4AB2F3FF745B}"/>
              </a:ext>
            </a:extLst>
          </p:cNvPr>
          <p:cNvSpPr>
            <a:spLocks noGrp="1"/>
          </p:cNvSpPr>
          <p:nvPr>
            <p:ph type="title"/>
          </p:nvPr>
        </p:nvSpPr>
        <p:spPr>
          <a:xfrm>
            <a:off x="0" y="0"/>
            <a:ext cx="12191999" cy="740979"/>
          </a:xfrm>
        </p:spPr>
        <p:txBody>
          <a:bodyPr>
            <a:normAutofit fontScale="90000"/>
          </a:bodyPr>
          <a:lstStyle/>
          <a:p>
            <a:pPr algn="ctr"/>
            <a:r>
              <a:rPr lang="ru-RU" dirty="0"/>
              <a:t>Назначение грейферного крана (Продолжение)</a:t>
            </a:r>
          </a:p>
        </p:txBody>
      </p:sp>
      <p:sp>
        <p:nvSpPr>
          <p:cNvPr id="3" name="Объект 2">
            <a:extLst>
              <a:ext uri="{FF2B5EF4-FFF2-40B4-BE49-F238E27FC236}">
                <a16:creationId xmlns:a16="http://schemas.microsoft.com/office/drawing/2014/main" id="{3EC73186-00D7-46A1-8801-1DA12E01A209}"/>
              </a:ext>
            </a:extLst>
          </p:cNvPr>
          <p:cNvSpPr>
            <a:spLocks noGrp="1"/>
          </p:cNvSpPr>
          <p:nvPr>
            <p:ph idx="1"/>
          </p:nvPr>
        </p:nvSpPr>
        <p:spPr>
          <a:xfrm>
            <a:off x="-1" y="740979"/>
            <a:ext cx="8245367" cy="6117021"/>
          </a:xfrm>
        </p:spPr>
        <p:txBody>
          <a:bodyPr vert="horz" lIns="91440" tIns="45720" rIns="91440" bIns="45720" rtlCol="0">
            <a:normAutofit lnSpcReduction="10000"/>
          </a:bodyPr>
          <a:lstStyle/>
          <a:p>
            <a:pPr indent="457200" algn="just">
              <a:lnSpc>
                <a:spcPct val="110000"/>
              </a:lnSpc>
              <a:buNone/>
            </a:pPr>
            <a:r>
              <a:rPr lang="ru-RU" sz="2400" dirty="0">
                <a:solidFill>
                  <a:schemeClr val="tx1"/>
                </a:solidFill>
              </a:rPr>
              <a:t>Грузоподъёмность этих кранов определяется суммарной массой грейфера и груза.</a:t>
            </a:r>
          </a:p>
          <a:p>
            <a:pPr indent="457200" algn="just">
              <a:lnSpc>
                <a:spcPct val="110000"/>
              </a:lnSpc>
              <a:buNone/>
            </a:pPr>
            <a:r>
              <a:rPr lang="ru-RU" sz="2400" dirty="0">
                <a:solidFill>
                  <a:schemeClr val="tx1"/>
                </a:solidFill>
              </a:rPr>
              <a:t>На мостовых грейферных кранах преобладающее распространение получила лебёдка с независимыми барабанами. Лебёдка устанавливается на тележке мостового крана и состоит из двух одинаковых однобарабанных лебёдок: замыкающей и поддерживающей. Эти лебёдки имеют соответственно замыкающий и поддерживающий барабаны, двигатели, редукторы и тормоза. По конструктивному исполнению эти лебёдки аналогичны крюковым лебёдкам мостовых кранов общего назначения.</a:t>
            </a:r>
            <a:endParaRPr lang="ru-RU" dirty="0">
              <a:solidFill>
                <a:schemeClr val="tx1"/>
              </a:solidFill>
            </a:endParaRPr>
          </a:p>
          <a:p>
            <a:pPr indent="457200" algn="just">
              <a:lnSpc>
                <a:spcPct val="110000"/>
              </a:lnSpc>
              <a:buNone/>
            </a:pPr>
            <a:r>
              <a:rPr lang="ru-RU" sz="2400" dirty="0">
                <a:solidFill>
                  <a:schemeClr val="tx1"/>
                </a:solidFill>
              </a:rPr>
              <a:t>Грейферные краны предназначены для подъёма и перемещения насыпных грузов.</a:t>
            </a:r>
          </a:p>
          <a:p>
            <a:pPr marL="0" indent="0">
              <a:lnSpc>
                <a:spcPct val="90000"/>
              </a:lnSpc>
              <a:buNone/>
            </a:pPr>
            <a:endParaRPr lang="ru-RU" sz="1100" dirty="0"/>
          </a:p>
        </p:txBody>
      </p:sp>
      <p:pic>
        <p:nvPicPr>
          <p:cNvPr id="6" name="Рисунок 6" descr="Изображение выглядит как транспорт, механическая лопата&#10;&#10;Описание создано с очень высокой степенью достоверности">
            <a:extLst>
              <a:ext uri="{FF2B5EF4-FFF2-40B4-BE49-F238E27FC236}">
                <a16:creationId xmlns:a16="http://schemas.microsoft.com/office/drawing/2014/main" id="{EFB6C34D-7212-4FCA-B96F-73CA9B49DEFC}"/>
              </a:ext>
            </a:extLst>
          </p:cNvPr>
          <p:cNvPicPr>
            <a:picLocks noChangeAspect="1"/>
          </p:cNvPicPr>
          <p:nvPr/>
        </p:nvPicPr>
        <p:blipFill rotWithShape="1">
          <a:blip r:embed="rId2"/>
          <a:srcRect t="7293" r="2" b="22932"/>
          <a:stretch/>
        </p:blipFill>
        <p:spPr>
          <a:xfrm>
            <a:off x="8503473" y="1626937"/>
            <a:ext cx="3239538" cy="2226520"/>
          </a:xfrm>
          <a:custGeom>
            <a:avLst/>
            <a:gdLst>
              <a:gd name="connsiteX0" fmla="*/ 322464 w 3239538"/>
              <a:gd name="connsiteY0" fmla="*/ 0 h 2226520"/>
              <a:gd name="connsiteX1" fmla="*/ 3239538 w 3239538"/>
              <a:gd name="connsiteY1" fmla="*/ 0 h 2226520"/>
              <a:gd name="connsiteX2" fmla="*/ 3239538 w 3239538"/>
              <a:gd name="connsiteY2" fmla="*/ 2226520 h 2226520"/>
              <a:gd name="connsiteX3" fmla="*/ 0 w 3239538"/>
              <a:gd name="connsiteY3" fmla="*/ 2226520 h 2226520"/>
              <a:gd name="connsiteX4" fmla="*/ 0 w 3239538"/>
              <a:gd name="connsiteY4" fmla="*/ 322464 h 22265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9538" h="2226520">
                <a:moveTo>
                  <a:pt x="322464" y="0"/>
                </a:moveTo>
                <a:lnTo>
                  <a:pt x="3239538" y="0"/>
                </a:lnTo>
                <a:lnTo>
                  <a:pt x="3239538" y="2226520"/>
                </a:lnTo>
                <a:lnTo>
                  <a:pt x="0" y="2226520"/>
                </a:lnTo>
                <a:lnTo>
                  <a:pt x="0" y="322464"/>
                </a:lnTo>
                <a:close/>
              </a:path>
            </a:pathLst>
          </a:custGeom>
          <a:ln w="15875">
            <a:solidFill>
              <a:srgbClr val="FFFFFF">
                <a:alpha val="40000"/>
              </a:srgbClr>
            </a:solidFill>
          </a:ln>
          <a:effectLst>
            <a:innerShdw blurRad="57150" dist="38100" dir="14460000">
              <a:prstClr val="black">
                <a:alpha val="70000"/>
              </a:prstClr>
            </a:innerShdw>
          </a:effectLst>
        </p:spPr>
      </p:pic>
      <p:grpSp>
        <p:nvGrpSpPr>
          <p:cNvPr id="10" name="Group 10">
            <a:extLst>
              <a:ext uri="{FF2B5EF4-FFF2-40B4-BE49-F238E27FC236}">
                <a16:creationId xmlns:a16="http://schemas.microsoft.com/office/drawing/2014/main" id="{89C141F8-CE48-4942-96D4-064441B81C0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59517"/>
            <a:ext cx="2981858" cy="3208867"/>
            <a:chOff x="9206969" y="2963333"/>
            <a:chExt cx="2981858" cy="3208867"/>
          </a:xfrm>
        </p:grpSpPr>
        <p:cxnSp>
          <p:nvCxnSpPr>
            <p:cNvPr id="12" name="Straight Connector 11">
              <a:extLst>
                <a:ext uri="{FF2B5EF4-FFF2-40B4-BE49-F238E27FC236}">
                  <a16:creationId xmlns:a16="http://schemas.microsoft.com/office/drawing/2014/main" id="{7807B58E-99D1-4FEC-B11F-FE6948EDCE1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 name="Straight Connector 12">
              <a:extLst>
                <a:ext uri="{FF2B5EF4-FFF2-40B4-BE49-F238E27FC236}">
                  <a16:creationId xmlns:a16="http://schemas.microsoft.com/office/drawing/2014/main" id="{3A1BD549-A555-431E-AFB0-E7EDEC751804}"/>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A25E927D-5C7D-4188-92C9-3FDF656B1524}"/>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 name="Straight Connector 14">
              <a:extLst>
                <a:ext uri="{FF2B5EF4-FFF2-40B4-BE49-F238E27FC236}">
                  <a16:creationId xmlns:a16="http://schemas.microsoft.com/office/drawing/2014/main" id="{2BD56B0C-08D0-4CD1-B7DF-65B976B0E93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BEFC9CB1-36CE-4BB8-8639-4F568165C6B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pic>
        <p:nvPicPr>
          <p:cNvPr id="4" name="Рисунок 4" descr="Изображение выглядит как внутренний, здание, пол, скат&#10;&#10;Описание создано с очень высокой степенью достоверности">
            <a:extLst>
              <a:ext uri="{FF2B5EF4-FFF2-40B4-BE49-F238E27FC236}">
                <a16:creationId xmlns:a16="http://schemas.microsoft.com/office/drawing/2014/main" id="{1A8AA537-B867-4113-ABB8-9FDE6BCACE01}"/>
              </a:ext>
            </a:extLst>
          </p:cNvPr>
          <p:cNvPicPr>
            <a:picLocks noChangeAspect="1"/>
          </p:cNvPicPr>
          <p:nvPr/>
        </p:nvPicPr>
        <p:blipFill rotWithShape="1">
          <a:blip r:embed="rId3"/>
          <a:srcRect l="4505" r="1" b="1"/>
          <a:stretch/>
        </p:blipFill>
        <p:spPr>
          <a:xfrm>
            <a:off x="8503473" y="4059290"/>
            <a:ext cx="3239538" cy="2111747"/>
          </a:xfrm>
          <a:custGeom>
            <a:avLst/>
            <a:gdLst>
              <a:gd name="connsiteX0" fmla="*/ 0 w 3239538"/>
              <a:gd name="connsiteY0" fmla="*/ 0 h 2111747"/>
              <a:gd name="connsiteX1" fmla="*/ 3239538 w 3239538"/>
              <a:gd name="connsiteY1" fmla="*/ 0 h 2111747"/>
              <a:gd name="connsiteX2" fmla="*/ 3239538 w 3239538"/>
              <a:gd name="connsiteY2" fmla="*/ 1789284 h 2111747"/>
              <a:gd name="connsiteX3" fmla="*/ 2917075 w 3239538"/>
              <a:gd name="connsiteY3" fmla="*/ 2111747 h 2111747"/>
              <a:gd name="connsiteX4" fmla="*/ 0 w 3239538"/>
              <a:gd name="connsiteY4" fmla="*/ 2111747 h 21117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9538" h="2111747">
                <a:moveTo>
                  <a:pt x="0" y="0"/>
                </a:moveTo>
                <a:lnTo>
                  <a:pt x="3239538" y="0"/>
                </a:lnTo>
                <a:lnTo>
                  <a:pt x="3239538" y="1789284"/>
                </a:lnTo>
                <a:lnTo>
                  <a:pt x="2917075" y="2111747"/>
                </a:lnTo>
                <a:lnTo>
                  <a:pt x="0" y="2111747"/>
                </a:lnTo>
                <a:close/>
              </a:path>
            </a:pathLst>
          </a:custGeom>
          <a:ln w="15875">
            <a:solidFill>
              <a:srgbClr val="FFFFFF">
                <a:alpha val="40000"/>
              </a:srgbClr>
            </a:solidFill>
          </a:ln>
          <a:effectLst>
            <a:innerShdw blurRad="57150" dist="38100" dir="14460000">
              <a:prstClr val="black">
                <a:alpha val="70000"/>
              </a:prstClr>
            </a:innerShdw>
          </a:effectLst>
        </p:spPr>
      </p:pic>
      <p:sp>
        <p:nvSpPr>
          <p:cNvPr id="8" name="Номер слайда 7"/>
          <p:cNvSpPr>
            <a:spLocks noGrp="1"/>
          </p:cNvSpPr>
          <p:nvPr>
            <p:ph type="sldNum" sz="quarter" idx="12"/>
          </p:nvPr>
        </p:nvSpPr>
        <p:spPr>
          <a:xfrm>
            <a:off x="10894828" y="6025044"/>
            <a:ext cx="1297172" cy="832956"/>
          </a:xfrm>
        </p:spPr>
        <p:txBody>
          <a:bodyPr/>
          <a:lstStyle/>
          <a:p>
            <a:fld id="{6D22F896-40B5-4ADD-8801-0D06FADFA095}" type="slidenum">
              <a:rPr lang="en-US" smtClean="0">
                <a:solidFill>
                  <a:schemeClr val="tx1"/>
                </a:solidFill>
              </a:rPr>
              <a:pPr/>
              <a:t>7</a:t>
            </a:fld>
            <a:endParaRPr lang="en-US" dirty="0">
              <a:solidFill>
                <a:schemeClr val="tx1"/>
              </a:solidFill>
            </a:endParaRPr>
          </a:p>
        </p:txBody>
      </p:sp>
    </p:spTree>
    <p:extLst>
      <p:ext uri="{BB962C8B-B14F-4D97-AF65-F5344CB8AC3E}">
        <p14:creationId xmlns:p14="http://schemas.microsoft.com/office/powerpoint/2010/main" val="36839150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133938A-6F2B-4156-BC08-01EF881AC0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C37CD309-9A52-46DD-B527-F557374E4FE5}"/>
              </a:ext>
            </a:extLst>
          </p:cNvPr>
          <p:cNvSpPr>
            <a:spLocks noGrp="1"/>
          </p:cNvSpPr>
          <p:nvPr>
            <p:ph type="title"/>
          </p:nvPr>
        </p:nvSpPr>
        <p:spPr>
          <a:xfrm>
            <a:off x="0" y="0"/>
            <a:ext cx="12192000" cy="614855"/>
          </a:xfrm>
        </p:spPr>
        <p:txBody>
          <a:bodyPr anchor="b">
            <a:noAutofit/>
          </a:bodyPr>
          <a:lstStyle/>
          <a:p>
            <a:pPr algn="ctr">
              <a:lnSpc>
                <a:spcPct val="90000"/>
              </a:lnSpc>
            </a:pPr>
            <a:r>
              <a:rPr lang="ru-RU" sz="3200" dirty="0"/>
              <a:t>Конструкция мостового грейферного крана</a:t>
            </a:r>
          </a:p>
        </p:txBody>
      </p:sp>
      <p:sp>
        <p:nvSpPr>
          <p:cNvPr id="3" name="Объект 2">
            <a:extLst>
              <a:ext uri="{FF2B5EF4-FFF2-40B4-BE49-F238E27FC236}">
                <a16:creationId xmlns:a16="http://schemas.microsoft.com/office/drawing/2014/main" id="{65B21076-7892-47B1-873D-E8A941FD1A4D}"/>
              </a:ext>
            </a:extLst>
          </p:cNvPr>
          <p:cNvSpPr>
            <a:spLocks noGrp="1"/>
          </p:cNvSpPr>
          <p:nvPr>
            <p:ph idx="1"/>
          </p:nvPr>
        </p:nvSpPr>
        <p:spPr>
          <a:xfrm>
            <a:off x="7204842" y="614856"/>
            <a:ext cx="4987158" cy="6243144"/>
          </a:xfrm>
        </p:spPr>
        <p:txBody>
          <a:bodyPr vert="horz" lIns="91440" tIns="45720" rIns="91440" bIns="45720" rtlCol="0" anchor="t">
            <a:noAutofit/>
          </a:bodyPr>
          <a:lstStyle/>
          <a:p>
            <a:pPr marL="0" indent="0">
              <a:buNone/>
            </a:pPr>
            <a:endParaRPr lang="ru-RU" sz="2200" dirty="0">
              <a:solidFill>
                <a:schemeClr val="tx1"/>
              </a:solidFill>
            </a:endParaRPr>
          </a:p>
          <a:p>
            <a:pPr marL="0" indent="457200">
              <a:buNone/>
            </a:pPr>
            <a:r>
              <a:rPr lang="ru-RU" sz="2200" dirty="0">
                <a:solidFill>
                  <a:schemeClr val="tx1"/>
                </a:solidFill>
              </a:rPr>
              <a:t>Грейфер представляет собой </a:t>
            </a:r>
            <a:r>
              <a:rPr lang="ru-RU" sz="2200" dirty="0" err="1">
                <a:solidFill>
                  <a:schemeClr val="tx1"/>
                </a:solidFill>
              </a:rPr>
              <a:t>самозачёрпывающий</a:t>
            </a:r>
            <a:r>
              <a:rPr lang="ru-RU" sz="2200" dirty="0">
                <a:solidFill>
                  <a:schemeClr val="tx1"/>
                </a:solidFill>
              </a:rPr>
              <a:t> захват для сыпучих материалов, скрапа и стружки, крупнокусковых каменных и волокнистых материалов, а также длинномерных лесоматериалов. В значение грузоподъемности грейферного крана включены массы груза и грейфера.</a:t>
            </a:r>
          </a:p>
          <a:p>
            <a:pPr marL="0" indent="457200">
              <a:buNone/>
            </a:pPr>
            <a:r>
              <a:rPr lang="ru-RU" sz="2200" dirty="0">
                <a:solidFill>
                  <a:schemeClr val="tx1"/>
                </a:solidFill>
              </a:rPr>
              <a:t>По конструкции грейфера делят на три группы: </a:t>
            </a:r>
            <a:r>
              <a:rPr lang="ru-RU" sz="2200" dirty="0" err="1">
                <a:solidFill>
                  <a:schemeClr val="tx1"/>
                </a:solidFill>
              </a:rPr>
              <a:t>двухканатные</a:t>
            </a:r>
            <a:r>
              <a:rPr lang="ru-RU" sz="2200" dirty="0">
                <a:solidFill>
                  <a:schemeClr val="tx1"/>
                </a:solidFill>
              </a:rPr>
              <a:t>, одноканатные и приводные (моторные).</a:t>
            </a:r>
          </a:p>
        </p:txBody>
      </p:sp>
      <p:grpSp>
        <p:nvGrpSpPr>
          <p:cNvPr id="17" name="Group 16">
            <a:extLst>
              <a:ext uri="{FF2B5EF4-FFF2-40B4-BE49-F238E27FC236}">
                <a16:creationId xmlns:a16="http://schemas.microsoft.com/office/drawing/2014/main" id="{A9FB4362-A89B-4E42-80F9-CD4B486AED0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18" name="Straight Connector 17">
              <a:extLst>
                <a:ext uri="{FF2B5EF4-FFF2-40B4-BE49-F238E27FC236}">
                  <a16:creationId xmlns:a16="http://schemas.microsoft.com/office/drawing/2014/main" id="{1A16A269-61F1-4499-ABE2-502343B2C8D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4468A344-FF78-4AB2-9295-30E18428032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0BA3C492-8611-4664-A8C5-912CDD925403}"/>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A704CEB8-78F2-4949-BA8F-FA415D43DA5D}"/>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8913E704-DA1D-46E7-8E8A-4906ED2C194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3" name="Прямоугольник 22"/>
          <p:cNvSpPr/>
          <p:nvPr/>
        </p:nvSpPr>
        <p:spPr>
          <a:xfrm>
            <a:off x="3925613" y="1087821"/>
            <a:ext cx="3153104" cy="174997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Номер слайда 8"/>
          <p:cNvSpPr>
            <a:spLocks noGrp="1"/>
          </p:cNvSpPr>
          <p:nvPr>
            <p:ph type="sldNum" sz="quarter" idx="12"/>
          </p:nvPr>
        </p:nvSpPr>
        <p:spPr>
          <a:xfrm>
            <a:off x="10894828" y="6025044"/>
            <a:ext cx="1297172" cy="832956"/>
          </a:xfrm>
        </p:spPr>
        <p:txBody>
          <a:bodyPr/>
          <a:lstStyle/>
          <a:p>
            <a:fld id="{6D22F896-40B5-4ADD-8801-0D06FADFA095}" type="slidenum">
              <a:rPr lang="en-US" smtClean="0">
                <a:solidFill>
                  <a:schemeClr val="tx1"/>
                </a:solidFill>
              </a:rPr>
              <a:pPr/>
              <a:t>8</a:t>
            </a:fld>
            <a:endParaRPr lang="en-US" dirty="0">
              <a:solidFill>
                <a:schemeClr val="tx1"/>
              </a:solidFill>
            </a:endParaRPr>
          </a:p>
        </p:txBody>
      </p:sp>
      <p:grpSp>
        <p:nvGrpSpPr>
          <p:cNvPr id="24" name="Группа 23"/>
          <p:cNvGrpSpPr/>
          <p:nvPr/>
        </p:nvGrpSpPr>
        <p:grpSpPr>
          <a:xfrm>
            <a:off x="252269" y="1082145"/>
            <a:ext cx="6826449" cy="5129470"/>
            <a:chOff x="252269" y="1082145"/>
            <a:chExt cx="6826449" cy="5129470"/>
          </a:xfrm>
        </p:grpSpPr>
        <p:pic>
          <p:nvPicPr>
            <p:cNvPr id="6" name="Рисунок 6" descr="Изображение выглядит как механическая лопата, транспорт, кран, желтый&#10;&#10;Описание создано с очень высокой степенью достоверности">
              <a:extLst>
                <a:ext uri="{FF2B5EF4-FFF2-40B4-BE49-F238E27FC236}">
                  <a16:creationId xmlns:a16="http://schemas.microsoft.com/office/drawing/2014/main" id="{7532A887-A6F2-4956-B0EB-13DEA341D5E8}"/>
                </a:ext>
              </a:extLst>
            </p:cNvPr>
            <p:cNvPicPr>
              <a:picLocks noChangeAspect="1"/>
            </p:cNvPicPr>
            <p:nvPr/>
          </p:nvPicPr>
          <p:blipFill rotWithShape="1">
            <a:blip r:embed="rId2"/>
            <a:stretch/>
          </p:blipFill>
          <p:spPr>
            <a:xfrm>
              <a:off x="252269" y="1082145"/>
              <a:ext cx="3810000" cy="5124450"/>
            </a:xfrm>
            <a:prstGeom prst="rect">
              <a:avLst/>
            </a:prstGeom>
            <a:noFill/>
            <a:ln>
              <a:noFill/>
            </a:ln>
          </p:spPr>
        </p:pic>
        <p:pic>
          <p:nvPicPr>
            <p:cNvPr id="4" name="Рисунок 4">
              <a:extLst>
                <a:ext uri="{FF2B5EF4-FFF2-40B4-BE49-F238E27FC236}">
                  <a16:creationId xmlns:a16="http://schemas.microsoft.com/office/drawing/2014/main" id="{29DB9C58-D074-4B97-8011-3D920C5B14CB}"/>
                </a:ext>
              </a:extLst>
            </p:cNvPr>
            <p:cNvPicPr>
              <a:picLocks noChangeAspect="1"/>
            </p:cNvPicPr>
            <p:nvPr/>
          </p:nvPicPr>
          <p:blipFill rotWithShape="1">
            <a:blip r:embed="rId3"/>
            <a:srcRect r="48410"/>
            <a:stretch/>
          </p:blipFill>
          <p:spPr>
            <a:xfrm>
              <a:off x="4035972" y="2681215"/>
              <a:ext cx="3042746" cy="3530400"/>
            </a:xfrm>
            <a:prstGeom prst="rect">
              <a:avLst/>
            </a:prstGeom>
            <a:noFill/>
            <a:ln>
              <a:noFill/>
            </a:ln>
          </p:spPr>
        </p:pic>
        <p:pic>
          <p:nvPicPr>
            <p:cNvPr id="8" name="Рисунок 8">
              <a:extLst>
                <a:ext uri="{FF2B5EF4-FFF2-40B4-BE49-F238E27FC236}">
                  <a16:creationId xmlns:a16="http://schemas.microsoft.com/office/drawing/2014/main" id="{C5E117B8-957A-4CDD-BC67-FF62B1C1930A}"/>
                </a:ext>
              </a:extLst>
            </p:cNvPr>
            <p:cNvPicPr>
              <a:picLocks noChangeAspect="1"/>
            </p:cNvPicPr>
            <p:nvPr/>
          </p:nvPicPr>
          <p:blipFill rotWithShape="1">
            <a:blip r:embed="rId4"/>
            <a:srcRect t="17289" r="-1" b="1277"/>
            <a:stretch/>
          </p:blipFill>
          <p:spPr>
            <a:xfrm>
              <a:off x="4138152" y="1198179"/>
              <a:ext cx="2856892" cy="1623849"/>
            </a:xfrm>
            <a:prstGeom prst="rect">
              <a:avLst/>
            </a:prstGeom>
          </p:spPr>
        </p:pic>
      </p:grpSp>
    </p:spTree>
    <p:extLst>
      <p:ext uri="{BB962C8B-B14F-4D97-AF65-F5344CB8AC3E}">
        <p14:creationId xmlns:p14="http://schemas.microsoft.com/office/powerpoint/2010/main" val="29991772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E09CCB3F-DBCE-4964-9E34-8C5DE80EF4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E01FB876-B848-43C2-BFF3-3C8D2B12357B}"/>
              </a:ext>
            </a:extLst>
          </p:cNvPr>
          <p:cNvSpPr>
            <a:spLocks noGrp="1"/>
          </p:cNvSpPr>
          <p:nvPr>
            <p:ph type="title"/>
          </p:nvPr>
        </p:nvSpPr>
        <p:spPr>
          <a:xfrm>
            <a:off x="0" y="0"/>
            <a:ext cx="12192000" cy="551793"/>
          </a:xfrm>
        </p:spPr>
        <p:txBody>
          <a:bodyPr anchor="b">
            <a:noAutofit/>
          </a:bodyPr>
          <a:lstStyle/>
          <a:p>
            <a:pPr algn="ctr">
              <a:lnSpc>
                <a:spcPct val="90000"/>
              </a:lnSpc>
            </a:pPr>
            <a:r>
              <a:rPr lang="ru-RU" sz="3200" dirty="0"/>
              <a:t>Конструкция мостового грейферного крана</a:t>
            </a:r>
          </a:p>
        </p:txBody>
      </p:sp>
      <p:sp>
        <p:nvSpPr>
          <p:cNvPr id="15" name="Snip Diagonal Corner Rectangle 24">
            <a:extLst>
              <a:ext uri="{FF2B5EF4-FFF2-40B4-BE49-F238E27FC236}">
                <a16:creationId xmlns:a16="http://schemas.microsoft.com/office/drawing/2014/main" id="{1DFF944F-74BA-483A-82C0-64E3AAF4AE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90" y="620722"/>
            <a:ext cx="6575496" cy="5286838"/>
          </a:xfrm>
          <a:prstGeom prst="snip2DiagRect">
            <a:avLst>
              <a:gd name="adj1" fmla="val 10787"/>
              <a:gd name="adj2" fmla="val 0"/>
            </a:avLst>
          </a:prstGeom>
          <a:solidFill>
            <a:schemeClr val="tx1"/>
          </a:solidFill>
          <a:ln>
            <a:noFill/>
          </a:ln>
          <a:effectLst>
            <a:innerShdw blurRad="57150" dist="38100" dir="1446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Рисунок 8" descr="Изображение выглядит как бугельный подъемник, транспорт&#10;&#10;Описание создано с очень высокой степенью достоверности">
            <a:extLst>
              <a:ext uri="{FF2B5EF4-FFF2-40B4-BE49-F238E27FC236}">
                <a16:creationId xmlns:a16="http://schemas.microsoft.com/office/drawing/2014/main" id="{08A0744E-8C65-4582-B85C-9DBFA503D474}"/>
              </a:ext>
            </a:extLst>
          </p:cNvPr>
          <p:cNvPicPr>
            <a:picLocks noChangeAspect="1"/>
          </p:cNvPicPr>
          <p:nvPr/>
        </p:nvPicPr>
        <p:blipFill rotWithShape="1">
          <a:blip r:embed="rId2"/>
          <a:srcRect r="7695" b="1"/>
          <a:stretch/>
        </p:blipFill>
        <p:spPr>
          <a:xfrm>
            <a:off x="778062" y="786117"/>
            <a:ext cx="6245352" cy="4956048"/>
          </a:xfrm>
          <a:custGeom>
            <a:avLst/>
            <a:gdLst>
              <a:gd name="connsiteX0" fmla="*/ 534609 w 6245352"/>
              <a:gd name="connsiteY0" fmla="*/ 0 h 4956048"/>
              <a:gd name="connsiteX1" fmla="*/ 6245352 w 6245352"/>
              <a:gd name="connsiteY1" fmla="*/ 0 h 4956048"/>
              <a:gd name="connsiteX2" fmla="*/ 6245352 w 6245352"/>
              <a:gd name="connsiteY2" fmla="*/ 4421439 h 4956048"/>
              <a:gd name="connsiteX3" fmla="*/ 5710743 w 6245352"/>
              <a:gd name="connsiteY3" fmla="*/ 4956048 h 4956048"/>
              <a:gd name="connsiteX4" fmla="*/ 0 w 6245352"/>
              <a:gd name="connsiteY4" fmla="*/ 4956048 h 4956048"/>
              <a:gd name="connsiteX5" fmla="*/ 0 w 6245352"/>
              <a:gd name="connsiteY5" fmla="*/ 534609 h 4956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45352" h="4956048">
                <a:moveTo>
                  <a:pt x="534609" y="0"/>
                </a:moveTo>
                <a:lnTo>
                  <a:pt x="6245352" y="0"/>
                </a:lnTo>
                <a:lnTo>
                  <a:pt x="6245352" y="4421439"/>
                </a:lnTo>
                <a:lnTo>
                  <a:pt x="5710743" y="4956048"/>
                </a:lnTo>
                <a:lnTo>
                  <a:pt x="0" y="4956048"/>
                </a:lnTo>
                <a:lnTo>
                  <a:pt x="0" y="534609"/>
                </a:lnTo>
                <a:close/>
              </a:path>
            </a:pathLst>
          </a:custGeom>
        </p:spPr>
      </p:pic>
      <p:sp>
        <p:nvSpPr>
          <p:cNvPr id="3" name="Объект 2">
            <a:extLst>
              <a:ext uri="{FF2B5EF4-FFF2-40B4-BE49-F238E27FC236}">
                <a16:creationId xmlns:a16="http://schemas.microsoft.com/office/drawing/2014/main" id="{DBAACCB8-65A2-43E5-9614-4FD87E84B00E}"/>
              </a:ext>
            </a:extLst>
          </p:cNvPr>
          <p:cNvSpPr>
            <a:spLocks noGrp="1"/>
          </p:cNvSpPr>
          <p:nvPr>
            <p:ph idx="1"/>
          </p:nvPr>
        </p:nvSpPr>
        <p:spPr>
          <a:xfrm>
            <a:off x="7362497" y="614855"/>
            <a:ext cx="4829503" cy="5428008"/>
          </a:xfrm>
        </p:spPr>
        <p:txBody>
          <a:bodyPr vert="horz" lIns="91440" tIns="45720" rIns="91440" bIns="45720" rtlCol="0" anchor="t">
            <a:normAutofit lnSpcReduction="10000"/>
          </a:bodyPr>
          <a:lstStyle/>
          <a:p>
            <a:pPr marL="0" indent="0">
              <a:lnSpc>
                <a:spcPct val="110000"/>
              </a:lnSpc>
              <a:buNone/>
            </a:pPr>
            <a:r>
              <a:rPr lang="ru-RU" dirty="0" err="1">
                <a:solidFill>
                  <a:schemeClr val="tx1"/>
                </a:solidFill>
              </a:rPr>
              <a:t>Двухбалочный</a:t>
            </a:r>
            <a:r>
              <a:rPr lang="ru-RU" dirty="0">
                <a:solidFill>
                  <a:schemeClr val="tx1"/>
                </a:solidFill>
              </a:rPr>
              <a:t> мостовой кран опорного типа:</a:t>
            </a:r>
            <a:br>
              <a:rPr lang="ru-RU" dirty="0">
                <a:solidFill>
                  <a:schemeClr val="tx1"/>
                </a:solidFill>
              </a:rPr>
            </a:br>
            <a:r>
              <a:rPr lang="ru-RU" dirty="0">
                <a:solidFill>
                  <a:schemeClr val="tx1"/>
                </a:solidFill>
              </a:rPr>
              <a:t>1 — концевая балка;</a:t>
            </a:r>
          </a:p>
          <a:p>
            <a:pPr marL="0" indent="0">
              <a:buNone/>
            </a:pPr>
            <a:r>
              <a:rPr lang="ru-RU" dirty="0">
                <a:solidFill>
                  <a:schemeClr val="tx1"/>
                </a:solidFill>
              </a:rPr>
              <a:t> 2 — главная балка;</a:t>
            </a:r>
          </a:p>
          <a:p>
            <a:pPr marL="0" indent="0">
              <a:buNone/>
            </a:pPr>
            <a:r>
              <a:rPr lang="ru-RU" dirty="0">
                <a:solidFill>
                  <a:schemeClr val="tx1"/>
                </a:solidFill>
              </a:rPr>
              <a:t> 3 — кабель;</a:t>
            </a:r>
          </a:p>
          <a:p>
            <a:pPr marL="0" indent="0">
              <a:buNone/>
            </a:pPr>
            <a:r>
              <a:rPr lang="ru-RU" dirty="0">
                <a:solidFill>
                  <a:schemeClr val="tx1"/>
                </a:solidFill>
              </a:rPr>
              <a:t> 4 — тележечный рельс;</a:t>
            </a:r>
          </a:p>
          <a:p>
            <a:pPr marL="0" indent="0">
              <a:buNone/>
            </a:pPr>
            <a:r>
              <a:rPr lang="ru-RU" dirty="0">
                <a:solidFill>
                  <a:schemeClr val="tx1"/>
                </a:solidFill>
              </a:rPr>
              <a:t> 5 — тележка; </a:t>
            </a:r>
          </a:p>
          <a:p>
            <a:pPr marL="0" indent="0">
              <a:buNone/>
            </a:pPr>
            <a:r>
              <a:rPr lang="ru-RU" dirty="0">
                <a:solidFill>
                  <a:schemeClr val="tx1"/>
                </a:solidFill>
              </a:rPr>
              <a:t>6, 7 —механизмы вспомогательного и главного подъема;</a:t>
            </a:r>
          </a:p>
          <a:p>
            <a:pPr marL="0" indent="0">
              <a:buNone/>
            </a:pPr>
            <a:r>
              <a:rPr lang="ru-RU" dirty="0">
                <a:solidFill>
                  <a:schemeClr val="tx1"/>
                </a:solidFill>
              </a:rPr>
              <a:t> 8 — механизм передвижения тележки; </a:t>
            </a:r>
          </a:p>
          <a:p>
            <a:pPr marL="0" indent="0">
              <a:buNone/>
            </a:pPr>
            <a:r>
              <a:rPr lang="ru-RU" dirty="0">
                <a:solidFill>
                  <a:schemeClr val="tx1"/>
                </a:solidFill>
              </a:rPr>
              <a:t>9 — привод механизма передвижения крана;</a:t>
            </a:r>
          </a:p>
          <a:p>
            <a:pPr marL="0" indent="0">
              <a:buNone/>
            </a:pPr>
            <a:r>
              <a:rPr lang="ru-RU" dirty="0">
                <a:solidFill>
                  <a:schemeClr val="tx1"/>
                </a:solidFill>
              </a:rPr>
              <a:t>10 — люлька; </a:t>
            </a:r>
          </a:p>
        </p:txBody>
      </p:sp>
      <p:grpSp>
        <p:nvGrpSpPr>
          <p:cNvPr id="17" name="Group 16">
            <a:extLst>
              <a:ext uri="{FF2B5EF4-FFF2-40B4-BE49-F238E27FC236}">
                <a16:creationId xmlns:a16="http://schemas.microsoft.com/office/drawing/2014/main" id="{A9733A91-F958-4629-801A-3F6F1E09AD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18" name="Straight Connector 17">
              <a:extLst>
                <a:ext uri="{FF2B5EF4-FFF2-40B4-BE49-F238E27FC236}">
                  <a16:creationId xmlns:a16="http://schemas.microsoft.com/office/drawing/2014/main" id="{F3812972-C68B-4C59-B3A7-4AF61E935D4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CB3F3B7C-7909-4486-AA08-5C6B625C3A0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00BD7DA8-741F-4296-9363-05EF9154111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62068EFC-20FC-456F-839F-4BCFFCAA819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3251C60F-B911-433E-BF75-3BBEFD0538C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10" name="Объект 2">
            <a:extLst>
              <a:ext uri="{FF2B5EF4-FFF2-40B4-BE49-F238E27FC236}">
                <a16:creationId xmlns:a16="http://schemas.microsoft.com/office/drawing/2014/main" id="{DC488AB0-9C85-4E64-99E0-4F57510516E0}"/>
              </a:ext>
            </a:extLst>
          </p:cNvPr>
          <p:cNvSpPr txBox="1">
            <a:spLocks/>
          </p:cNvSpPr>
          <p:nvPr/>
        </p:nvSpPr>
        <p:spPr>
          <a:xfrm>
            <a:off x="237638" y="6173038"/>
            <a:ext cx="11847040" cy="582942"/>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marL="0" indent="457200">
              <a:buNone/>
            </a:pPr>
            <a:r>
              <a:rPr lang="ru-RU" dirty="0">
                <a:solidFill>
                  <a:srgbClr val="FFFFFF"/>
                </a:solidFill>
                <a:latin typeface="Century Gothic"/>
                <a:ea typeface="Segoe UI"/>
                <a:cs typeface="Segoe UI"/>
              </a:rPr>
              <a:t>    11 — площадка; 12 — кабина; 13 — крановый рельс; 14 — ходовое колесо.​</a:t>
            </a:r>
            <a:endParaRPr lang="ru-RU" dirty="0"/>
          </a:p>
          <a:p>
            <a:pPr marL="0" indent="0" rtl="0">
              <a:buNone/>
            </a:pPr>
            <a:endParaRPr lang="ru-RU" dirty="0">
              <a:solidFill>
                <a:srgbClr val="FFFFFF"/>
              </a:solidFill>
            </a:endParaRPr>
          </a:p>
        </p:txBody>
      </p:sp>
      <p:sp>
        <p:nvSpPr>
          <p:cNvPr id="6" name="Номер слайда 5"/>
          <p:cNvSpPr>
            <a:spLocks noGrp="1"/>
          </p:cNvSpPr>
          <p:nvPr>
            <p:ph type="sldNum" sz="quarter" idx="12"/>
          </p:nvPr>
        </p:nvSpPr>
        <p:spPr/>
        <p:txBody>
          <a:bodyPr/>
          <a:lstStyle/>
          <a:p>
            <a:fld id="{6D22F896-40B5-4ADD-8801-0D06FADFA095}" type="slidenum">
              <a:rPr lang="en-US" smtClean="0">
                <a:solidFill>
                  <a:schemeClr val="tx1"/>
                </a:solidFill>
              </a:rPr>
              <a:pPr/>
              <a:t>9</a:t>
            </a:fld>
            <a:endParaRPr lang="en-US" dirty="0">
              <a:solidFill>
                <a:schemeClr val="tx1"/>
              </a:solidFill>
            </a:endParaRPr>
          </a:p>
        </p:txBody>
      </p:sp>
    </p:spTree>
    <p:extLst>
      <p:ext uri="{BB962C8B-B14F-4D97-AF65-F5344CB8AC3E}">
        <p14:creationId xmlns:p14="http://schemas.microsoft.com/office/powerpoint/2010/main" val="2293289557"/>
      </p:ext>
    </p:extLst>
  </p:cSld>
  <p:clrMapOvr>
    <a:masterClrMapping/>
  </p:clrMapOvr>
</p:sld>
</file>

<file path=ppt/theme/theme1.xml><?xml version="1.0" encoding="utf-8"?>
<a:theme xmlns:a="http://schemas.openxmlformats.org/drawingml/2006/main" name="Сектор">
  <a:themeElements>
    <a:clrScheme name="Сектор">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Сектор">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Slice</Template>
  <TotalTime>116</TotalTime>
  <Words>1249</Words>
  <Application>Microsoft Office PowerPoint</Application>
  <PresentationFormat>Широкоэкранный</PresentationFormat>
  <Paragraphs>112</Paragraphs>
  <Slides>17</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17</vt:i4>
      </vt:variant>
    </vt:vector>
  </HeadingPairs>
  <TitlesOfParts>
    <vt:vector size="21" baseType="lpstr">
      <vt:lpstr>Calibri</vt:lpstr>
      <vt:lpstr>Century Gothic</vt:lpstr>
      <vt:lpstr>Wingdings 3</vt:lpstr>
      <vt:lpstr>Сектор</vt:lpstr>
      <vt:lpstr>Презентация PowerPoint</vt:lpstr>
      <vt:lpstr>АКТУАЛЬНОСТЬ</vt:lpstr>
      <vt:lpstr>АКТУАЛЬНОСТЬ (Продолжение)</vt:lpstr>
      <vt:lpstr>Цели</vt:lpstr>
      <vt:lpstr>Презентация PowerPoint</vt:lpstr>
      <vt:lpstr>Назначение грейферного крана</vt:lpstr>
      <vt:lpstr>Назначение грейферного крана (Продолжение)</vt:lpstr>
      <vt:lpstr>Конструкция мостового грейферного крана</vt:lpstr>
      <vt:lpstr>Конструкция мостового грейферного крана</vt:lpstr>
      <vt:lpstr> Описание технологического процесса участка производства агломерата </vt:lpstr>
      <vt:lpstr> Описание технологического процесса участка производства агломерата (Продолжение) </vt:lpstr>
      <vt:lpstr>Назначение установленного на участке оборудования</vt:lpstr>
      <vt:lpstr>Назначение установленного на участке оборудования (Продолжение)</vt:lpstr>
      <vt:lpstr>Электрическая схема привода крана</vt:lpstr>
      <vt:lpstr>Назначение контроллеров</vt:lpstr>
      <vt:lpstr>Назначение контроллеров (Продолжение)</vt:lpstr>
      <vt:lpstr>Заключение</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cp:lastModifiedBy>ГБПОУ РО ТМТ</cp:lastModifiedBy>
  <cp:revision>1015</cp:revision>
  <dcterms:created xsi:type="dcterms:W3CDTF">2013-07-31T16:29:22Z</dcterms:created>
  <dcterms:modified xsi:type="dcterms:W3CDTF">2023-12-14T12:34:51Z</dcterms:modified>
</cp:coreProperties>
</file>