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6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2934" y="-10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73AA7-9AAE-4D43-A1F0-164055679BFB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F865C-602E-485D-9884-2960C1AD1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73AA7-9AAE-4D43-A1F0-164055679BFB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F865C-602E-485D-9884-2960C1AD1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73AA7-9AAE-4D43-A1F0-164055679BFB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F865C-602E-485D-9884-2960C1AD1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73AA7-9AAE-4D43-A1F0-164055679BFB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F865C-602E-485D-9884-2960C1AD1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73AA7-9AAE-4D43-A1F0-164055679BFB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F865C-602E-485D-9884-2960C1AD1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73AA7-9AAE-4D43-A1F0-164055679BFB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F865C-602E-485D-9884-2960C1AD1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73AA7-9AAE-4D43-A1F0-164055679BFB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F865C-602E-485D-9884-2960C1AD1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73AA7-9AAE-4D43-A1F0-164055679BFB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F865C-602E-485D-9884-2960C1AD1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73AA7-9AAE-4D43-A1F0-164055679BFB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F865C-602E-485D-9884-2960C1AD1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73AA7-9AAE-4D43-A1F0-164055679BFB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F865C-602E-485D-9884-2960C1AD1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73AA7-9AAE-4D43-A1F0-164055679BFB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F865C-602E-485D-9884-2960C1AD1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73AA7-9AAE-4D43-A1F0-164055679BFB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F865C-602E-485D-9884-2960C1AD1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142984"/>
            <a:ext cx="7929618" cy="857256"/>
          </a:xfr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Финансовая политика государства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1586938355_23565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2285992"/>
            <a:ext cx="5264033" cy="321471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500066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dirty="0" smtClean="0"/>
              <a:t>Виды инфляции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142984"/>
            <a:ext cx="3571900" cy="192882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Инфляция</a:t>
            </a:r>
            <a:r>
              <a:rPr lang="ru-RU" sz="1600" b="1" dirty="0" smtClean="0"/>
              <a:t> СПРОСА</a:t>
            </a:r>
          </a:p>
          <a:p>
            <a:pPr algn="ctr"/>
            <a:r>
              <a:rPr lang="ru-RU" sz="1600" dirty="0" smtClean="0"/>
              <a:t>- разновидность инфляции, которая возникает из-за избыточного спроса при дефиците предложения</a:t>
            </a:r>
            <a:r>
              <a:rPr lang="ru-RU" sz="1600" b="1" dirty="0" smtClean="0"/>
              <a:t> </a:t>
            </a:r>
          </a:p>
          <a:p>
            <a:pPr algn="ctr"/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142984"/>
            <a:ext cx="4143404" cy="20002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Инфляция</a:t>
            </a:r>
            <a:r>
              <a:rPr lang="ru-RU" sz="1600" b="1" dirty="0" smtClean="0"/>
              <a:t> ПРЕДЛОЖЕНИЯ</a:t>
            </a:r>
          </a:p>
          <a:p>
            <a:pPr algn="ctr"/>
            <a:r>
              <a:rPr lang="ru-RU" sz="1600" dirty="0" smtClean="0"/>
              <a:t>- вид инфляции, проявляющийся в повышении цен на ресурсы и факторы производства, вследствие чего растут расходы на производство и обращение, а также цены на производимую продукцию </a:t>
            </a:r>
            <a:endParaRPr lang="ru-RU" sz="1600" dirty="0"/>
          </a:p>
        </p:txBody>
      </p:sp>
      <p:pic>
        <p:nvPicPr>
          <p:cNvPr id="6" name="Рисунок 5" descr="krupa_grechnevaya_mistral_yadritsa_900_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3286124"/>
            <a:ext cx="2428892" cy="1619262"/>
          </a:xfrm>
          <a:prstGeom prst="rect">
            <a:avLst/>
          </a:prstGeom>
        </p:spPr>
      </p:pic>
      <p:pic>
        <p:nvPicPr>
          <p:cNvPr id="7" name="Рисунок 6" descr="d80c8f436673eaf69a945d2955c44b3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3500438"/>
            <a:ext cx="3060362" cy="3148052"/>
          </a:xfrm>
          <a:prstGeom prst="rect">
            <a:avLst/>
          </a:prstGeom>
        </p:spPr>
      </p:pic>
      <p:pic>
        <p:nvPicPr>
          <p:cNvPr id="8" name="Рисунок 7" descr="c40dea7446e30472652a1fc1d0796f8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8860" y="4000504"/>
            <a:ext cx="1500198" cy="260064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По характеру протекания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357158" y="2071678"/>
            <a:ext cx="4000528" cy="271464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ОТКРЫТАЯ</a:t>
            </a: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Наблюдается продолжительный рост цен на товары и услуги</a:t>
            </a: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786314" y="2000240"/>
            <a:ext cx="4000528" cy="271464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СКРЫТАЯ </a:t>
            </a: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r>
              <a:rPr lang="ru-RU" dirty="0" smtClean="0"/>
              <a:t>Возникает при постоянных розничных ценах на товары и услуги и одновременном повышении уровня жизни населения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/>
              <a:t>По размеру (темпам роста цен)</a:t>
            </a:r>
            <a:endParaRPr lang="ru-RU" sz="2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282" y="1571612"/>
            <a:ext cx="2786082" cy="164307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solidFill>
                <a:srgbClr val="FF00FF"/>
              </a:solidFill>
            </a:endParaRPr>
          </a:p>
          <a:p>
            <a:pPr algn="ctr"/>
            <a:r>
              <a:rPr lang="ru-RU" sz="1600" b="1" dirty="0" smtClean="0">
                <a:solidFill>
                  <a:srgbClr val="FF00FF"/>
                </a:solidFill>
              </a:rPr>
              <a:t>ПОЛЗУЧАЯ</a:t>
            </a:r>
          </a:p>
          <a:p>
            <a:pPr algn="ctr"/>
            <a:endParaRPr lang="ru-RU" sz="1600" b="1" dirty="0" smtClean="0">
              <a:solidFill>
                <a:srgbClr val="FF00FF"/>
              </a:solidFill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цены поднимаются в умеренном темпе и постепенно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(на 3-5% в год)</a:t>
            </a: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14678" y="1643050"/>
            <a:ext cx="2928958" cy="150019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FF"/>
                </a:solidFill>
              </a:rPr>
              <a:t>ГАЛОПИРУЮЩАЯ</a:t>
            </a:r>
          </a:p>
          <a:p>
            <a:pPr algn="ctr"/>
            <a:endParaRPr lang="ru-RU" sz="1600" b="1" dirty="0" smtClean="0">
              <a:solidFill>
                <a:srgbClr val="FF00FF"/>
              </a:solidFill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быстрый рост цен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 (примерно 10-50% в год)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00826" y="1643050"/>
            <a:ext cx="2357454" cy="142876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FF"/>
                </a:solidFill>
              </a:rPr>
              <a:t>ГИПЕРИНФЛЯЦИЯ</a:t>
            </a:r>
          </a:p>
          <a:p>
            <a:pPr algn="ctr"/>
            <a:endParaRPr lang="ru-RU" sz="1600" b="1" dirty="0" smtClean="0">
              <a:solidFill>
                <a:srgbClr val="FF00FF"/>
              </a:solidFill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сверхвысокий рост цен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(свыше 50% в год)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1f40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3643314"/>
            <a:ext cx="1524000" cy="1524000"/>
          </a:xfrm>
          <a:prstGeom prst="rect">
            <a:avLst/>
          </a:prstGeom>
        </p:spPr>
      </p:pic>
      <p:pic>
        <p:nvPicPr>
          <p:cNvPr id="9" name="Рисунок 8" descr="1f43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2" y="3643314"/>
            <a:ext cx="1643074" cy="1643074"/>
          </a:xfrm>
          <a:prstGeom prst="rect">
            <a:avLst/>
          </a:prstGeom>
        </p:spPr>
      </p:pic>
      <p:pic>
        <p:nvPicPr>
          <p:cNvPr id="10" name="Рисунок 9" descr="Без названия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16" y="3500438"/>
            <a:ext cx="1785950" cy="17859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586900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Естественная инфляция – не более 5 % в год – нормальное явление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Дефляция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/>
              <a:t>      </a:t>
            </a:r>
            <a:r>
              <a:rPr lang="ru-RU" sz="1800" dirty="0" smtClean="0"/>
              <a:t>- это отрицательная инфляция. То есть цены не растут, а снижаются. Дефляция останавливает развитие экономики. Потребители перестают покупать товары в надежде, что они еще сильнее подешевеют. А компании из-за этого сворачивают производство.</a:t>
            </a:r>
            <a:endParaRPr lang="ru-RU" sz="2000" dirty="0"/>
          </a:p>
        </p:txBody>
      </p:sp>
      <p:pic>
        <p:nvPicPr>
          <p:cNvPr id="4" name="Рисунок 3" descr="8821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3357562"/>
            <a:ext cx="2857496" cy="2714644"/>
          </a:xfrm>
          <a:prstGeom prst="rect">
            <a:avLst/>
          </a:prstGeom>
        </p:spPr>
      </p:pic>
      <p:pic>
        <p:nvPicPr>
          <p:cNvPr id="5" name="Рисунок 4" descr="100r_97_r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4000504"/>
            <a:ext cx="2286016" cy="982738"/>
          </a:xfrm>
          <a:prstGeom prst="rect">
            <a:avLst/>
          </a:prstGeom>
        </p:spPr>
      </p:pic>
      <p:sp>
        <p:nvSpPr>
          <p:cNvPr id="6" name="Выгнутая вверх стрелка 5"/>
          <p:cNvSpPr/>
          <p:nvPr/>
        </p:nvSpPr>
        <p:spPr>
          <a:xfrm>
            <a:off x="2786050" y="3429000"/>
            <a:ext cx="1428760" cy="35719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верх стрелка 6"/>
          <p:cNvSpPr/>
          <p:nvPr/>
        </p:nvSpPr>
        <p:spPr>
          <a:xfrm>
            <a:off x="5072066" y="3357562"/>
            <a:ext cx="2071702" cy="5715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8" name="Рисунок 7" descr="Без названия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88" y="4000504"/>
            <a:ext cx="2071702" cy="100013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7150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Последствия инфляции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/>
          <a:lstStyle/>
          <a:p>
            <a:pPr algn="ctr">
              <a:buNone/>
            </a:pPr>
            <a:r>
              <a:rPr lang="ru-RU" sz="2400" i="1" dirty="0" smtClean="0">
                <a:solidFill>
                  <a:srgbClr val="FF0000"/>
                </a:solidFill>
              </a:rPr>
              <a:t>Для сферы производства:</a:t>
            </a:r>
          </a:p>
          <a:p>
            <a:pPr algn="ctr"/>
            <a:endParaRPr lang="ru-RU" sz="2400" i="1" dirty="0" smtClean="0"/>
          </a:p>
          <a:p>
            <a:pPr marL="514350" indent="-514350">
              <a:buFont typeface="+mj-lt"/>
              <a:buAutoNum type="arabicParenR"/>
            </a:pPr>
            <a:r>
              <a:rPr lang="ru-RU" sz="2400" dirty="0" smtClean="0"/>
              <a:t>Снижение занятости производства, мало работников 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400" dirty="0" smtClean="0"/>
              <a:t>Обесценивание кредитов.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400" dirty="0" smtClean="0"/>
              <a:t>Обесценивание всего фонда накопления.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400" dirty="0" smtClean="0"/>
              <a:t>Поддержка посредством высоких процентных ставок спекуляции,  а не производства. 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0006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/>
              <a:t>Последствия инфляции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i="1" dirty="0" smtClean="0">
                <a:solidFill>
                  <a:srgbClr val="FF0000"/>
                </a:solidFill>
              </a:rPr>
              <a:t>При распределении доходов:</a:t>
            </a:r>
          </a:p>
          <a:p>
            <a:pPr marL="457200" indent="-457200" algn="ctr">
              <a:buFont typeface="+mj-lt"/>
              <a:buAutoNum type="arabicParenR"/>
            </a:pPr>
            <a:endParaRPr lang="ru-RU" sz="2400" i="1" dirty="0" smtClean="0"/>
          </a:p>
          <a:p>
            <a:pPr marL="457200" indent="-457200" algn="ctr">
              <a:buFont typeface="+mj-lt"/>
              <a:buAutoNum type="arabicParenR"/>
            </a:pPr>
            <a:r>
              <a:rPr lang="ru-RU" sz="1800" dirty="0" smtClean="0"/>
              <a:t>Негативное воздействие на население с фиксированными доходами, которые обесцениваются</a:t>
            </a:r>
            <a:r>
              <a:rPr lang="en-US" sz="1800" dirty="0" smtClean="0"/>
              <a:t>;</a:t>
            </a:r>
            <a:r>
              <a:rPr lang="ru-RU" sz="1800" dirty="0" smtClean="0"/>
              <a:t> обесценивание доходов населения;</a:t>
            </a:r>
          </a:p>
          <a:p>
            <a:pPr marL="457200" indent="-457200" algn="ctr">
              <a:buFont typeface="+mj-lt"/>
              <a:buAutoNum type="arabicParenR"/>
            </a:pPr>
            <a:endParaRPr lang="ru-RU" sz="1800" dirty="0" smtClean="0"/>
          </a:p>
          <a:p>
            <a:pPr marL="457200" indent="-457200" algn="ctr">
              <a:buFont typeface="+mj-lt"/>
              <a:buAutoNum type="arabicParenR"/>
            </a:pPr>
            <a:r>
              <a:rPr lang="ru-RU" sz="1800" dirty="0" smtClean="0"/>
              <a:t>Реальный доход = не сумме денег, а тому, что могут приобрести;</a:t>
            </a:r>
          </a:p>
          <a:p>
            <a:pPr marL="457200" indent="-457200" algn="ctr">
              <a:buFont typeface="+mj-lt"/>
              <a:buAutoNum type="arabicParenR"/>
            </a:pPr>
            <a:endParaRPr lang="ru-RU" sz="1800" dirty="0" smtClean="0"/>
          </a:p>
          <a:p>
            <a:pPr marL="457200" indent="-457200" algn="ctr">
              <a:buFont typeface="+mj-lt"/>
              <a:buAutoNum type="arabicParenR"/>
            </a:pPr>
            <a:r>
              <a:rPr lang="ru-RU" sz="1800" dirty="0" smtClean="0"/>
              <a:t>Перераспределение доходов путем увеличения доходов тех, кто </a:t>
            </a:r>
            <a:r>
              <a:rPr lang="ru-RU" sz="1800" dirty="0" smtClean="0"/>
              <a:t>в</a:t>
            </a:r>
            <a:r>
              <a:rPr lang="ru-RU" sz="1800" dirty="0" smtClean="0"/>
              <a:t>ыплачивает долги по фиксированным процентам, и снижения прибыли их кредиторов. </a:t>
            </a:r>
          </a:p>
          <a:p>
            <a:pPr marL="457200" indent="-457200" algn="ctr">
              <a:buFont typeface="+mj-lt"/>
              <a:buAutoNum type="arabicParenR"/>
            </a:pPr>
            <a:endParaRPr lang="ru-RU" sz="1800" dirty="0" smtClean="0"/>
          </a:p>
          <a:p>
            <a:pPr marL="457200" indent="-457200" algn="ctr">
              <a:buFont typeface="+mj-lt"/>
              <a:buAutoNum type="arabicParenR"/>
            </a:pPr>
            <a:r>
              <a:rPr lang="ru-RU" sz="1800" dirty="0" smtClean="0"/>
              <a:t>Снижение покупательной способности денежной единицы. </a:t>
            </a:r>
          </a:p>
          <a:p>
            <a:pPr marL="457200" indent="-457200" algn="ctr">
              <a:buFont typeface="+mj-lt"/>
              <a:buAutoNum type="arabicParenR"/>
            </a:pPr>
            <a:endParaRPr lang="ru-RU" sz="2400" i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Последствия инфляции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 algn="ctr">
              <a:buNone/>
            </a:pPr>
            <a:r>
              <a:rPr lang="ru-RU" sz="2000" i="1" dirty="0" smtClean="0">
                <a:solidFill>
                  <a:srgbClr val="FF0000"/>
                </a:solidFill>
              </a:rPr>
              <a:t> Для экономических отношений:</a:t>
            </a:r>
          </a:p>
          <a:p>
            <a:pPr algn="ctr">
              <a:buNone/>
            </a:pPr>
            <a:endParaRPr lang="ru-RU" sz="1800" i="1" dirty="0" smtClean="0"/>
          </a:p>
          <a:p>
            <a:pPr marL="457200" indent="-457200" algn="ctr">
              <a:buFont typeface="+mj-lt"/>
              <a:buAutoNum type="arabicParenR"/>
            </a:pPr>
            <a:r>
              <a:rPr lang="ru-RU" sz="1800" dirty="0" smtClean="0"/>
              <a:t>Собственники предприятий не знают, какая цена адекватна;</a:t>
            </a:r>
          </a:p>
          <a:p>
            <a:pPr marL="457200" indent="-457200" algn="ctr">
              <a:buFont typeface="+mj-lt"/>
              <a:buAutoNum type="arabicParenR"/>
            </a:pPr>
            <a:endParaRPr lang="ru-RU" sz="1800" dirty="0" smtClean="0"/>
          </a:p>
          <a:p>
            <a:pPr marL="457200" indent="-457200" algn="ctr">
              <a:buFont typeface="+mj-lt"/>
              <a:buAutoNum type="arabicParenR"/>
            </a:pPr>
            <a:r>
              <a:rPr lang="ru-RU" sz="1800" dirty="0" smtClean="0"/>
              <a:t>Потребители сомневаются в оправданности и выгодности приобретения товаров;</a:t>
            </a:r>
          </a:p>
          <a:p>
            <a:pPr marL="457200" indent="-457200" algn="ctr">
              <a:buFont typeface="+mj-lt"/>
              <a:buAutoNum type="arabicParenR"/>
            </a:pPr>
            <a:endParaRPr lang="ru-RU" sz="1800" dirty="0" smtClean="0"/>
          </a:p>
          <a:p>
            <a:pPr marL="457200" indent="-457200" algn="ctr">
              <a:buFont typeface="+mj-lt"/>
              <a:buAutoNum type="arabicParenR"/>
            </a:pPr>
            <a:r>
              <a:rPr lang="ru-RU" sz="1800" dirty="0" smtClean="0"/>
              <a:t> поставщики  ресурсов хотят получать реальные товары вместо быстро обесценивающихся деньги, начинает процветать бартер;</a:t>
            </a:r>
          </a:p>
          <a:p>
            <a:pPr marL="457200" indent="-457200" algn="ctr">
              <a:buFont typeface="+mj-lt"/>
              <a:buAutoNum type="arabicParenR"/>
            </a:pPr>
            <a:endParaRPr lang="ru-RU" sz="1800" dirty="0" smtClean="0"/>
          </a:p>
          <a:p>
            <a:pPr marL="457200" indent="-457200" algn="ctr">
              <a:buFont typeface="+mj-lt"/>
              <a:buAutoNum type="arabicParenR"/>
            </a:pPr>
            <a:r>
              <a:rPr lang="ru-RU" sz="1800" dirty="0" smtClean="0"/>
              <a:t>Кредиторы проявляют излишнюю осторожность при вложении денег</a:t>
            </a:r>
            <a:r>
              <a:rPr lang="ru-RU" sz="1800" i="1" dirty="0" smtClean="0"/>
              <a:t>.</a:t>
            </a:r>
          </a:p>
          <a:p>
            <a:pPr marL="514350" indent="-514350">
              <a:buFont typeface="+mj-lt"/>
              <a:buAutoNum type="arabicParenR"/>
            </a:pP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64294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dirty="0" smtClean="0"/>
              <a:t>Последствия инфляции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292895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i="1" dirty="0" smtClean="0">
                <a:solidFill>
                  <a:srgbClr val="FF0000"/>
                </a:solidFill>
              </a:rPr>
              <a:t>Для денежной массы </a:t>
            </a:r>
          </a:p>
          <a:p>
            <a:pPr algn="just">
              <a:buNone/>
            </a:pPr>
            <a:r>
              <a:rPr lang="ru-RU" sz="3600" dirty="0" smtClean="0"/>
              <a:t>-  </a:t>
            </a:r>
            <a:r>
              <a:rPr lang="ru-RU" sz="2400" dirty="0" smtClean="0"/>
              <a:t>деньги теряют свою значимость и больше не являются мерой стоимости и средствами обращения, что ведет к финансовому кризису.</a:t>
            </a:r>
            <a:endParaRPr lang="ru-RU" sz="3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 инфляции проигрывают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714488"/>
            <a:ext cx="2071702" cy="5715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вкладчики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3429000"/>
            <a:ext cx="2928958" cy="8572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Люди с фиксированным доходом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00760" y="1643050"/>
            <a:ext cx="2571768" cy="5715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кредиторы</a:t>
            </a:r>
            <a:endParaRPr lang="ru-RU" dirty="0"/>
          </a:p>
        </p:txBody>
      </p:sp>
      <p:pic>
        <p:nvPicPr>
          <p:cNvPr id="8" name="Рисунок 7" descr="istockphoto-1310100655-612x6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2285992"/>
            <a:ext cx="1571636" cy="1571636"/>
          </a:xfrm>
          <a:prstGeom prst="rect">
            <a:avLst/>
          </a:prstGeom>
        </p:spPr>
      </p:pic>
      <p:pic>
        <p:nvPicPr>
          <p:cNvPr id="9" name="Рисунок 8" descr="1f475-1f3f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4357694"/>
            <a:ext cx="1524000" cy="1524000"/>
          </a:xfrm>
          <a:prstGeom prst="rect">
            <a:avLst/>
          </a:prstGeom>
        </p:spPr>
      </p:pic>
      <p:pic>
        <p:nvPicPr>
          <p:cNvPr id="10" name="Рисунок 9" descr="wjgex13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3702" y="2571744"/>
            <a:ext cx="1524000" cy="1524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71438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>
              <a:buNone/>
            </a:pPr>
            <a:r>
              <a:rPr lang="ru-RU" sz="1800" dirty="0" smtClean="0"/>
              <a:t>          </a:t>
            </a:r>
            <a:r>
              <a:rPr lang="ru-RU" sz="1600" b="1" dirty="0" smtClean="0"/>
              <a:t>Финансовая политика </a:t>
            </a:r>
            <a:r>
              <a:rPr lang="ru-RU" sz="1600" dirty="0" smtClean="0"/>
              <a:t>– это совокупность государственных мер, направленных на мобилизацию финансовых ресурсов, их распределение и использование</a:t>
            </a:r>
            <a:endParaRPr lang="ru-RU" sz="1800" dirty="0"/>
          </a:p>
        </p:txBody>
      </p:sp>
      <p:sp>
        <p:nvSpPr>
          <p:cNvPr id="5" name="Овал 4"/>
          <p:cNvSpPr/>
          <p:nvPr/>
        </p:nvSpPr>
        <p:spPr>
          <a:xfrm>
            <a:off x="3214678" y="2071678"/>
            <a:ext cx="2500330" cy="28575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Типы: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357430"/>
            <a:ext cx="2500330" cy="37147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/>
              <a:t>Классическая</a:t>
            </a:r>
          </a:p>
          <a:p>
            <a:pPr algn="ctr"/>
            <a:endParaRPr lang="ru-RU" sz="1600" b="1" i="1" dirty="0" smtClean="0"/>
          </a:p>
          <a:p>
            <a:pPr algn="ctr">
              <a:buFont typeface="Arial" pitchFamily="34" charset="0"/>
              <a:buChar char="•"/>
            </a:pPr>
            <a:r>
              <a:rPr lang="ru-RU" sz="1600" dirty="0" smtClean="0"/>
              <a:t>невмешательство государства в экономику, </a:t>
            </a:r>
          </a:p>
          <a:p>
            <a:pPr algn="ctr">
              <a:buFont typeface="Arial" pitchFamily="34" charset="0"/>
              <a:buChar char="•"/>
            </a:pPr>
            <a:endParaRPr lang="ru-RU" sz="1600" dirty="0" smtClean="0"/>
          </a:p>
          <a:p>
            <a:pPr algn="ctr">
              <a:buFont typeface="Arial" pitchFamily="34" charset="0"/>
              <a:buChar char="•"/>
            </a:pPr>
            <a:r>
              <a:rPr lang="ru-RU" sz="1600" dirty="0" smtClean="0"/>
              <a:t>сохранение свободной конкуренции,</a:t>
            </a:r>
          </a:p>
          <a:p>
            <a:pPr algn="ctr">
              <a:buFont typeface="Arial" pitchFamily="34" charset="0"/>
              <a:buChar char="•"/>
            </a:pPr>
            <a:endParaRPr lang="ru-RU" sz="1600" dirty="0" smtClean="0"/>
          </a:p>
          <a:p>
            <a:pPr algn="ctr">
              <a:buFont typeface="Arial" pitchFamily="34" charset="0"/>
              <a:buChar char="•"/>
            </a:pPr>
            <a:r>
              <a:rPr lang="ru-RU" sz="1600" dirty="0" smtClean="0"/>
              <a:t> использование рыночного механизма как главного регулятора хозяйственных процессов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3000372"/>
            <a:ext cx="2643206" cy="307183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/>
              <a:t>Регулирующая </a:t>
            </a:r>
          </a:p>
          <a:p>
            <a:pPr algn="ctr"/>
            <a:endParaRPr lang="ru-RU" sz="1600" b="1" i="1" dirty="0" smtClean="0"/>
          </a:p>
          <a:p>
            <a:pPr algn="ctr"/>
            <a:r>
              <a:rPr lang="ru-RU" sz="1600" dirty="0" smtClean="0"/>
              <a:t>Вмешательство государства в развитие экономики с помощью специальных финансово-кредитных институтов </a:t>
            </a:r>
          </a:p>
          <a:p>
            <a:pPr algn="ctr"/>
            <a:r>
              <a:rPr lang="ru-RU" sz="1600" dirty="0" smtClean="0"/>
              <a:t>(</a:t>
            </a:r>
            <a:r>
              <a:rPr lang="ru-RU" sz="1600" i="1" dirty="0" smtClean="0"/>
              <a:t>бюджета, налогов, денежной массы, процентных ставок и т.д.)</a:t>
            </a:r>
            <a:endParaRPr lang="ru-RU" sz="1600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43636" y="2357430"/>
            <a:ext cx="2643206" cy="37147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/>
              <a:t>Планово-директивная </a:t>
            </a:r>
          </a:p>
          <a:p>
            <a:pPr algn="ctr"/>
            <a:endParaRPr lang="ru-RU" sz="1600" i="1" dirty="0" smtClean="0"/>
          </a:p>
          <a:p>
            <a:pPr algn="ctr"/>
            <a:r>
              <a:rPr lang="ru-RU" sz="1600" dirty="0" smtClean="0"/>
              <a:t>обеспечение максимальной концентрации финансовых ресурсов у государства. </a:t>
            </a:r>
          </a:p>
          <a:p>
            <a:pPr algn="ctr"/>
            <a:endParaRPr lang="ru-RU" sz="1600" dirty="0" smtClean="0"/>
          </a:p>
          <a:p>
            <a:pPr algn="ctr"/>
            <a:r>
              <a:rPr lang="ru-RU" sz="1600" dirty="0" smtClean="0"/>
              <a:t>Задача : создание инструментов изъятия всех неиспользуемых в соответствии с государственным планом финансовых ресурсов</a:t>
            </a:r>
            <a:endParaRPr lang="ru-RU" sz="1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 инфляции выигрывают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214414" y="1785926"/>
            <a:ext cx="2500330" cy="92869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Заемщики 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5643570" y="1785926"/>
            <a:ext cx="2500330" cy="92869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Правительство </a:t>
            </a:r>
            <a:endParaRPr lang="ru-RU" dirty="0"/>
          </a:p>
        </p:txBody>
      </p:sp>
      <p:pic>
        <p:nvPicPr>
          <p:cNvPr id="6" name="Рисунок 5" descr="1f4b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3286124"/>
            <a:ext cx="1928826" cy="1928826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l="41406" t="38195" r="44531" b="39583"/>
          <a:stretch>
            <a:fillRect/>
          </a:stretch>
        </p:blipFill>
        <p:spPr bwMode="auto">
          <a:xfrm>
            <a:off x="5572132" y="3286124"/>
            <a:ext cx="257176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85725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dirty="0" smtClean="0"/>
              <a:t>Комплекс мер Банка России для достижения и поддержания устойчиво низкой инфляции: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15370" cy="178595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/>
            <a:r>
              <a:rPr lang="ru-RU" sz="1800" dirty="0" smtClean="0"/>
              <a:t>Стабильность цен </a:t>
            </a:r>
          </a:p>
          <a:p>
            <a:pPr algn="just"/>
            <a:r>
              <a:rPr lang="ru-RU" sz="1800" dirty="0" smtClean="0"/>
              <a:t>Количественная цель по уровню инфляции объявляется публично</a:t>
            </a:r>
          </a:p>
          <a:p>
            <a:pPr algn="just"/>
            <a:r>
              <a:rPr lang="ru-RU" sz="1800" dirty="0" smtClean="0"/>
              <a:t>Широкий массив информации и прогноз инфляции</a:t>
            </a:r>
          </a:p>
          <a:p>
            <a:pPr algn="just"/>
            <a:r>
              <a:rPr lang="ru-RU" sz="1800" dirty="0" smtClean="0"/>
              <a:t>«прозрачность» денежно-кредитной политики</a:t>
            </a:r>
          </a:p>
          <a:p>
            <a:pPr algn="just"/>
            <a:r>
              <a:rPr lang="ru-RU" sz="1800" dirty="0" smtClean="0"/>
              <a:t>Создание механизмов отчётности о результатах реализации денежно-кредитной политики</a:t>
            </a:r>
          </a:p>
          <a:p>
            <a:endParaRPr lang="ru-RU" dirty="0"/>
          </a:p>
        </p:txBody>
      </p:sp>
      <p:pic>
        <p:nvPicPr>
          <p:cNvPr id="4" name="Рисунок 3" descr="bank-RF.jpg"/>
          <p:cNvPicPr>
            <a:picLocks noChangeAspect="1"/>
          </p:cNvPicPr>
          <p:nvPr/>
        </p:nvPicPr>
        <p:blipFill>
          <a:blip r:embed="rId2"/>
          <a:srcRect l="30000" t="14963" r="13749" b="12094"/>
          <a:stretch>
            <a:fillRect/>
          </a:stretch>
        </p:blipFill>
        <p:spPr>
          <a:xfrm>
            <a:off x="2000232" y="3000372"/>
            <a:ext cx="5214974" cy="371475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235745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endParaRPr lang="ru-RU" sz="1800" b="1" dirty="0" smtClean="0"/>
          </a:p>
          <a:p>
            <a:pPr algn="just"/>
            <a:r>
              <a:rPr lang="ru-RU" sz="1800" b="1" dirty="0" smtClean="0"/>
              <a:t>Денежная масса </a:t>
            </a:r>
            <a:r>
              <a:rPr lang="ru-RU" sz="1800" dirty="0" smtClean="0"/>
              <a:t>– количество денег, которыми домохозяйства, фирмы, государство владеют и которое используют для расчётов и как сбережения.</a:t>
            </a:r>
          </a:p>
          <a:p>
            <a:pPr algn="just"/>
            <a:endParaRPr lang="ru-RU" sz="1800" dirty="0" smtClean="0"/>
          </a:p>
          <a:p>
            <a:pPr algn="just"/>
            <a:r>
              <a:rPr lang="ru-RU" sz="1800" b="1" dirty="0" smtClean="0"/>
              <a:t>Закон обмена (закон Ирвинг Фишера): </a:t>
            </a:r>
            <a:r>
              <a:rPr lang="ru-RU" sz="1800" dirty="0" smtClean="0"/>
              <a:t>количество денег, обращающихся в стране, должно точно соответствовать объему торговых сделок за год и достигнутой скорости обращения местной валюты.</a:t>
            </a:r>
            <a:endParaRPr lang="ru-RU" sz="1800" dirty="0"/>
          </a:p>
        </p:txBody>
      </p:sp>
      <p:pic>
        <p:nvPicPr>
          <p:cNvPr id="4" name="Рисунок 3" descr="fish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3214686"/>
            <a:ext cx="2218468" cy="2928958"/>
          </a:xfrm>
          <a:prstGeom prst="rect">
            <a:avLst/>
          </a:prstGeom>
        </p:spPr>
      </p:pic>
      <p:pic>
        <p:nvPicPr>
          <p:cNvPr id="6" name="Рисунок 5" descr="thumb__0_0_0_0_aut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3857628"/>
            <a:ext cx="857256" cy="1919147"/>
          </a:xfrm>
          <a:prstGeom prst="rect">
            <a:avLst/>
          </a:prstGeom>
        </p:spPr>
      </p:pic>
      <p:pic>
        <p:nvPicPr>
          <p:cNvPr id="7" name="Рисунок 6" descr="100r_97_r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3108" y="4071942"/>
            <a:ext cx="2747462" cy="1181109"/>
          </a:xfrm>
          <a:prstGeom prst="rect">
            <a:avLst/>
          </a:prstGeom>
        </p:spPr>
      </p:pic>
      <p:sp>
        <p:nvSpPr>
          <p:cNvPr id="8" name="Выгнутая вниз стрелка 7"/>
          <p:cNvSpPr/>
          <p:nvPr/>
        </p:nvSpPr>
        <p:spPr>
          <a:xfrm>
            <a:off x="1500166" y="5857892"/>
            <a:ext cx="1500198" cy="500066"/>
          </a:xfrm>
          <a:prstGeom prst="curvedUp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верх стрелка 8"/>
          <p:cNvSpPr/>
          <p:nvPr/>
        </p:nvSpPr>
        <p:spPr>
          <a:xfrm>
            <a:off x="1643042" y="3214686"/>
            <a:ext cx="1428760" cy="571504"/>
          </a:xfrm>
          <a:prstGeom prst="curved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Рисунок 9" descr="100r_97_r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71670" y="4071942"/>
            <a:ext cx="2747462" cy="118110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50006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Инфляция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58204" cy="71438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1800" dirty="0" smtClean="0"/>
              <a:t>Процесс повышения общего уровня цен в стране, ведущий в итоге к снижению покупательской способности денег</a:t>
            </a:r>
            <a:endParaRPr lang="ru-RU" sz="1800" dirty="0"/>
          </a:p>
        </p:txBody>
      </p:sp>
      <p:pic>
        <p:nvPicPr>
          <p:cNvPr id="1026" name="Picture 2" descr="C:\Users\user\Desktop\925712c44ede5c6bcd0d0c13036e6c2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43116"/>
            <a:ext cx="6886483" cy="3994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dirty="0" smtClean="0"/>
              <a:t>Покупательная способность денег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7"/>
            <a:ext cx="8229600" cy="714380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/>
              <a:t>Объём товаров и услуг, которы</a:t>
            </a:r>
            <a:r>
              <a:rPr lang="ru-RU" sz="2000" dirty="0" smtClean="0"/>
              <a:t>й можно приобрести на некоторое количество денег в данный момент времени</a:t>
            </a:r>
            <a:endParaRPr lang="ru-RU" sz="2000" dirty="0"/>
          </a:p>
        </p:txBody>
      </p:sp>
      <p:pic>
        <p:nvPicPr>
          <p:cNvPr id="4" name="Рисунок 3" descr="thumb__0_0_0_0_aut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4214818"/>
            <a:ext cx="1143008" cy="2344548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3"/>
          <a:srcRect l="8917" t="22293" r="14394" b="10828"/>
          <a:stretch>
            <a:fillRect/>
          </a:stretch>
        </p:blipFill>
        <p:spPr>
          <a:xfrm>
            <a:off x="1000100" y="2071678"/>
            <a:ext cx="3017541" cy="1571636"/>
          </a:xfrm>
          <a:prstGeom prst="rect">
            <a:avLst/>
          </a:prstGeom>
        </p:spPr>
      </p:pic>
      <p:pic>
        <p:nvPicPr>
          <p:cNvPr id="6" name="Рисунок 5" descr="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7884" y="1714488"/>
            <a:ext cx="1714512" cy="2270877"/>
          </a:xfrm>
          <a:prstGeom prst="rect">
            <a:avLst/>
          </a:prstGeom>
        </p:spPr>
      </p:pic>
      <p:pic>
        <p:nvPicPr>
          <p:cNvPr id="7" name="Рисунок 6" descr="Без названия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9124" y="4572008"/>
            <a:ext cx="3033715" cy="194330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humb__0_0_0_0_aut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714488"/>
            <a:ext cx="1003699" cy="2058796"/>
          </a:xfrm>
          <a:prstGeom prst="rect">
            <a:avLst/>
          </a:prstGeom>
        </p:spPr>
      </p:pic>
      <p:pic>
        <p:nvPicPr>
          <p:cNvPr id="5" name="Рисунок 4" descr="thumb__0_0_0_0_aut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1714488"/>
            <a:ext cx="1003699" cy="2058796"/>
          </a:xfrm>
          <a:prstGeom prst="rect">
            <a:avLst/>
          </a:prstGeom>
        </p:spPr>
      </p:pic>
      <p:pic>
        <p:nvPicPr>
          <p:cNvPr id="6" name="Рисунок 5" descr="thumb__0_0_0_0_aut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6578" y="1785926"/>
            <a:ext cx="1038526" cy="2130234"/>
          </a:xfrm>
          <a:prstGeom prst="rect">
            <a:avLst/>
          </a:prstGeom>
        </p:spPr>
      </p:pic>
      <p:pic>
        <p:nvPicPr>
          <p:cNvPr id="8" name="Рисунок 7" descr="100r_97_r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4071942"/>
            <a:ext cx="2747462" cy="1181109"/>
          </a:xfrm>
          <a:prstGeom prst="rect">
            <a:avLst/>
          </a:prstGeom>
        </p:spPr>
      </p:pic>
      <p:pic>
        <p:nvPicPr>
          <p:cNvPr id="9" name="Рисунок 8" descr="100r_97_r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7884" y="4071942"/>
            <a:ext cx="2747462" cy="1181109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785786" y="714356"/>
            <a:ext cx="2428892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2021 г.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6072198" y="642918"/>
            <a:ext cx="2428892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2022 г.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1444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НО!  </a:t>
            </a:r>
            <a:r>
              <a:rPr lang="ru-RU" sz="2000" dirty="0" smtClean="0">
                <a:solidFill>
                  <a:srgbClr val="C00000"/>
                </a:solidFill>
              </a:rPr>
              <a:t>Не всякое повышение цен является инфляцией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/>
              <a:t>Цены м</a:t>
            </a:r>
            <a:r>
              <a:rPr lang="ru-RU" sz="2000" dirty="0" smtClean="0"/>
              <a:t>огут расти , если увеличивается качество продукта, сезонные изменения и т.д</a:t>
            </a:r>
            <a:r>
              <a:rPr lang="ru-RU" sz="2000" dirty="0" smtClean="0">
                <a:solidFill>
                  <a:srgbClr val="C00000"/>
                </a:solidFill>
              </a:rPr>
              <a:t>.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images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785926"/>
            <a:ext cx="2643206" cy="4111654"/>
          </a:xfrm>
        </p:spPr>
      </p:pic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1928802"/>
            <a:ext cx="3000360" cy="400048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50006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/>
              <a:t>Причины инфляции</a:t>
            </a:r>
            <a:endParaRPr lang="ru-RU" sz="3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714620"/>
            <a:ext cx="2928958" cy="92869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Повышение номинальной заработной платы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429256" y="1214422"/>
            <a:ext cx="3214710" cy="92869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Последствия дефицита на товарном рынке, высокие инфляционные ожидания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57356" y="1071546"/>
            <a:ext cx="2928958" cy="92869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Чрезмерная эмиссия, наличие «лишних» денег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628" y="3929066"/>
            <a:ext cx="3214710" cy="92869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Удорожание факторов производства </a:t>
            </a:r>
          </a:p>
          <a:p>
            <a:pPr algn="ctr"/>
            <a:r>
              <a:rPr lang="ru-RU" dirty="0" smtClean="0"/>
              <a:t>(например сырье и энергия)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071670" y="5214950"/>
            <a:ext cx="2928958" cy="92869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Увеличение налогов</a:t>
            </a:r>
            <a:endParaRPr lang="ru-RU" dirty="0"/>
          </a:p>
        </p:txBody>
      </p:sp>
      <p:pic>
        <p:nvPicPr>
          <p:cNvPr id="9" name="Рисунок 8" descr="istockphoto-1310100655-612x6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5286364"/>
            <a:ext cx="1571636" cy="1571636"/>
          </a:xfrm>
          <a:prstGeom prst="rect">
            <a:avLst/>
          </a:prstGeom>
        </p:spPr>
      </p:pic>
      <p:pic>
        <p:nvPicPr>
          <p:cNvPr id="10" name="Рисунок 9" descr="12920_o_l_1x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3000372"/>
            <a:ext cx="2714644" cy="1809763"/>
          </a:xfrm>
          <a:prstGeom prst="rect">
            <a:avLst/>
          </a:prstGeom>
        </p:spPr>
      </p:pic>
      <p:pic>
        <p:nvPicPr>
          <p:cNvPr id="11" name="Рисунок 10" descr="Без названия (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1428736"/>
            <a:ext cx="1616138" cy="1071570"/>
          </a:xfrm>
          <a:prstGeom prst="rect">
            <a:avLst/>
          </a:prstGeom>
        </p:spPr>
      </p:pic>
      <p:pic>
        <p:nvPicPr>
          <p:cNvPr id="13" name="Рисунок 12" descr="Без названия (2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760" y="2214554"/>
            <a:ext cx="2071702" cy="1378623"/>
          </a:xfrm>
          <a:prstGeom prst="rect">
            <a:avLst/>
          </a:prstGeom>
        </p:spPr>
      </p:pic>
      <p:pic>
        <p:nvPicPr>
          <p:cNvPr id="14" name="Рисунок 13" descr="1639488557_33-papik-pro-p-zavod-risunok-3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15206" y="4857760"/>
            <a:ext cx="1571259" cy="157125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642</TotalTime>
  <Words>620</Words>
  <Application>Microsoft Office PowerPoint</Application>
  <PresentationFormat>Экран (4:3)</PresentationFormat>
  <Paragraphs>110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Финансовая политика государства</vt:lpstr>
      <vt:lpstr>Слайд 2</vt:lpstr>
      <vt:lpstr>Комплекс мер Банка России для достижения и поддержания устойчиво низкой инфляции:</vt:lpstr>
      <vt:lpstr>Слайд 4</vt:lpstr>
      <vt:lpstr>Инфляция</vt:lpstr>
      <vt:lpstr>Покупательная способность денег</vt:lpstr>
      <vt:lpstr>Слайд 7</vt:lpstr>
      <vt:lpstr>НО!  Не всякое повышение цен является инфляцией Цены могут расти , если увеличивается качество продукта, сезонные изменения и т.д.</vt:lpstr>
      <vt:lpstr>Причины инфляции</vt:lpstr>
      <vt:lpstr>Виды инфляции</vt:lpstr>
      <vt:lpstr>По характеру протекания</vt:lpstr>
      <vt:lpstr>По размеру (темпам роста цен)</vt:lpstr>
      <vt:lpstr>Естественная инфляция – не более 5 % в год – нормальное явление</vt:lpstr>
      <vt:lpstr>Дефляция</vt:lpstr>
      <vt:lpstr>Последствия инфляции</vt:lpstr>
      <vt:lpstr>Последствия инфляции</vt:lpstr>
      <vt:lpstr>Последствия инфляции</vt:lpstr>
      <vt:lpstr>Последствия инфляции</vt:lpstr>
      <vt:lpstr>От инфляции проигрывают</vt:lpstr>
      <vt:lpstr>От инфляции выигрывают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Финансовая политика государства</dc:title>
  <dc:creator>user</dc:creator>
  <cp:lastModifiedBy>user</cp:lastModifiedBy>
  <cp:revision>59</cp:revision>
  <dcterms:created xsi:type="dcterms:W3CDTF">2022-12-06T16:58:10Z</dcterms:created>
  <dcterms:modified xsi:type="dcterms:W3CDTF">2022-12-07T21:23:56Z</dcterms:modified>
</cp:coreProperties>
</file>