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ktonanovenkogo.ru/voprosy-i-otvety/cennosti-chto-ehto-semejnye-zhiznennye-duhovnye-cennosti-cheloveka.html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Категории этики 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7876875" cy="393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997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Долг может быть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социальным</a:t>
            </a:r>
            <a:r>
              <a:rPr lang="ru-RU" sz="2400" dirty="0"/>
              <a:t>: патриотический, воинский, долг врача, долг судьи, долг следователя и т. п</a:t>
            </a:r>
            <a:r>
              <a:rPr lang="ru-RU" sz="2400" dirty="0" smtClean="0"/>
              <a:t>.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личный: </a:t>
            </a:r>
            <a:r>
              <a:rPr lang="ru-RU" sz="2400" dirty="0"/>
              <a:t>родительский, </a:t>
            </a:r>
            <a:r>
              <a:rPr lang="ru-RU" sz="2400" dirty="0" smtClean="0"/>
              <a:t>сыновний, </a:t>
            </a:r>
            <a:r>
              <a:rPr lang="ru-RU" sz="2400" dirty="0"/>
              <a:t>товарищеский и пр.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4493450" cy="3265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89040"/>
            <a:ext cx="3508648" cy="2333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537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Совесть </a:t>
            </a:r>
            <a:r>
              <a:rPr lang="ru-RU" sz="2800" dirty="0"/>
              <a:t>– категория этики, характеризующая способность человека осуществлять нравственный самоконтроль, внутреннюю самооценку с позиций соответствия своего поведения требованиям нравственности, самостоятельно формулировать для себя нравственные задачи и требовать от себя их выполнения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endParaRPr lang="ru-RU" sz="2800" dirty="0"/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Совесть </a:t>
            </a:r>
            <a:r>
              <a:rPr lang="ru-RU" sz="2800" dirty="0"/>
              <a:t>– субъективное осознание личностью своего долга и ответственности перед обществом, другими людьми</a:t>
            </a:r>
            <a:r>
              <a:rPr lang="ru-RU" sz="2800" dirty="0" smtClean="0"/>
              <a:t>, выступающее </a:t>
            </a:r>
            <a:r>
              <a:rPr lang="ru-RU" sz="2800" dirty="0"/>
              <a:t>как долг и ответственность перед самим собой.</a:t>
            </a:r>
          </a:p>
        </p:txBody>
      </p:sp>
    </p:spTree>
    <p:extLst>
      <p:ext uri="{BB962C8B-B14F-4D97-AF65-F5344CB8AC3E}">
        <p14:creationId xmlns:p14="http://schemas.microsoft.com/office/powerpoint/2010/main" val="3749715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20688"/>
            <a:ext cx="60121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Голос совести </a:t>
            </a:r>
            <a:r>
              <a:rPr lang="ru-RU" sz="3200" dirty="0"/>
              <a:t>всегда можно отличить от всех других душевных побуждений тем, что он требует всегда </a:t>
            </a:r>
            <a:r>
              <a:rPr lang="ru-RU" sz="3200" dirty="0" smtClean="0"/>
              <a:t>чего-то </a:t>
            </a:r>
            <a:r>
              <a:rPr lang="ru-RU" sz="3200" dirty="0"/>
              <a:t>бесполезного, неосязаемого, но прекрасного и достижимого одним нашим усилием. </a:t>
            </a:r>
            <a:endParaRPr lang="ru-RU" sz="3200" dirty="0" smtClean="0"/>
          </a:p>
          <a:p>
            <a:r>
              <a:rPr lang="ru-RU" sz="3200" dirty="0" smtClean="0"/>
              <a:t>Этим </a:t>
            </a:r>
            <a:r>
              <a:rPr lang="ru-RU" sz="3200" dirty="0"/>
              <a:t>отличается голос совести от голоса славолюбия, который часто смешивается с ним</a:t>
            </a:r>
            <a:r>
              <a:rPr lang="ru-RU" sz="3200" dirty="0" smtClean="0"/>
              <a:t>.</a:t>
            </a:r>
          </a:p>
          <a:p>
            <a:r>
              <a:rPr lang="ru-RU" sz="2000" i="1" dirty="0"/>
              <a:t> </a:t>
            </a:r>
            <a:r>
              <a:rPr lang="ru-RU" sz="2000" i="1" dirty="0" smtClean="0"/>
              <a:t>                                                            </a:t>
            </a:r>
          </a:p>
          <a:p>
            <a:r>
              <a:rPr lang="ru-RU" sz="2000" i="1" dirty="0"/>
              <a:t> </a:t>
            </a:r>
            <a:r>
              <a:rPr lang="ru-RU" sz="2000" i="1" dirty="0" smtClean="0"/>
              <a:t>                                                                       Л.Н. Толстой</a:t>
            </a:r>
            <a:endParaRPr lang="ru-RU" sz="2000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7" y="1009353"/>
            <a:ext cx="30781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457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537372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Совесть — когтистый зверь, скребущий сердце</a:t>
            </a:r>
            <a:r>
              <a:rPr lang="ru-RU" sz="4000" dirty="0" smtClean="0"/>
              <a:t>.</a:t>
            </a:r>
          </a:p>
          <a:p>
            <a:r>
              <a:rPr lang="ru-RU" sz="2800" i="1" dirty="0"/>
              <a:t> </a:t>
            </a:r>
            <a:r>
              <a:rPr lang="ru-RU" sz="2800" i="1" dirty="0" smtClean="0"/>
              <a:t>                                   А.С. Пушкин</a:t>
            </a:r>
            <a:endParaRPr lang="ru-RU" sz="2800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6773"/>
            <a:ext cx="34988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69" y="3778227"/>
            <a:ext cx="3359150" cy="277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018" y="3912130"/>
            <a:ext cx="5402263" cy="263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2382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58" y="404664"/>
            <a:ext cx="608416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Закон, живущий в нас, называется совестью. Совесть есть, собственно, применение наших поступков к этому закону</a:t>
            </a:r>
            <a:r>
              <a:rPr lang="ru-RU" sz="3200" dirty="0" smtClean="0"/>
              <a:t>.</a:t>
            </a:r>
          </a:p>
          <a:p>
            <a:r>
              <a:rPr lang="ru-RU" sz="2400" i="1" dirty="0" smtClean="0"/>
              <a:t>                                                         И. Кант</a:t>
            </a:r>
            <a:endParaRPr lang="ru-RU" sz="2400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263" y="203413"/>
            <a:ext cx="3030537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79" y="3437690"/>
            <a:ext cx="2951163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1" y="4005064"/>
            <a:ext cx="561662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Совесть и трусость, в сущности, одно и то же. «Совесть» — официальное название </a:t>
            </a:r>
            <a:r>
              <a:rPr lang="ru-RU" sz="3200" dirty="0" smtClean="0"/>
              <a:t>трусости. </a:t>
            </a:r>
            <a:endParaRPr lang="ru-RU" sz="2000" i="1" dirty="0" smtClean="0"/>
          </a:p>
          <a:p>
            <a:r>
              <a:rPr lang="ru-RU" sz="2000" i="1" dirty="0"/>
              <a:t> </a:t>
            </a:r>
            <a:r>
              <a:rPr lang="ru-RU" sz="2000" i="1" dirty="0" smtClean="0"/>
              <a:t>                                                           Оскар </a:t>
            </a:r>
            <a:r>
              <a:rPr lang="ru-RU" sz="2000" i="1" dirty="0"/>
              <a:t>Уайльд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1356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662" y="260648"/>
            <a:ext cx="892433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1. «От </a:t>
            </a:r>
            <a:r>
              <a:rPr lang="ru-RU" sz="3600" dirty="0"/>
              <a:t>стыда сквозь землю бы провалился</a:t>
            </a:r>
            <a:r>
              <a:rPr lang="ru-RU" sz="3600" dirty="0" smtClean="0"/>
              <a:t>».</a:t>
            </a:r>
          </a:p>
          <a:p>
            <a:endParaRPr lang="ru-RU" sz="3600" dirty="0"/>
          </a:p>
          <a:p>
            <a:r>
              <a:rPr lang="ru-RU" sz="3600" dirty="0" smtClean="0"/>
              <a:t>2.«После </a:t>
            </a:r>
            <a:r>
              <a:rPr lang="ru-RU" sz="3600" dirty="0"/>
              <a:t>дождя солнце жжет, после лжи - стыд</a:t>
            </a:r>
            <a:r>
              <a:rPr lang="ru-RU" sz="3600" dirty="0" smtClean="0"/>
              <a:t>».</a:t>
            </a:r>
          </a:p>
          <a:p>
            <a:endParaRPr lang="ru-RU" sz="3600" dirty="0"/>
          </a:p>
          <a:p>
            <a:r>
              <a:rPr lang="ru-RU" sz="3600" dirty="0" smtClean="0"/>
              <a:t>3. «От </a:t>
            </a:r>
            <a:r>
              <a:rPr lang="ru-RU" sz="3600" dirty="0"/>
              <a:t>человека утаишь, а от совести не утаишь</a:t>
            </a:r>
            <a:r>
              <a:rPr lang="ru-RU" sz="3600" dirty="0" smtClean="0"/>
              <a:t>».</a:t>
            </a:r>
          </a:p>
          <a:p>
            <a:endParaRPr lang="ru-RU" sz="3600" dirty="0"/>
          </a:p>
          <a:p>
            <a:r>
              <a:rPr lang="ru-RU" sz="3600" dirty="0" smtClean="0"/>
              <a:t>4. «Совесть </a:t>
            </a:r>
            <a:r>
              <a:rPr lang="ru-RU" sz="3600" dirty="0"/>
              <a:t>без зубов, а загрызет</a:t>
            </a:r>
            <a:r>
              <a:rPr lang="ru-RU" sz="3600" dirty="0" smtClean="0"/>
              <a:t>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10902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7006" y="1628800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«Совесть – это наш внутренний судья»</a:t>
            </a:r>
          </a:p>
        </p:txBody>
      </p:sp>
    </p:spTree>
    <p:extLst>
      <p:ext uri="{BB962C8B-B14F-4D97-AF65-F5344CB8AC3E}">
        <p14:creationId xmlns:p14="http://schemas.microsoft.com/office/powerpoint/2010/main" val="187047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489" y="58663"/>
            <a:ext cx="89644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Категории этики - это основные понятия этической науки, отражающие наиболее существенные элементы морали.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  <a:p>
            <a:endParaRPr lang="ru-RU" sz="2400" dirty="0" smtClean="0"/>
          </a:p>
          <a:p>
            <a:r>
              <a:rPr lang="ru-RU" sz="2400" dirty="0" smtClean="0"/>
              <a:t>При </a:t>
            </a:r>
            <a:r>
              <a:rPr lang="ru-RU" sz="2400" dirty="0"/>
              <a:t>всем разнообразии подходов к определению системы этических категорий можно выделить общепризнанные, наиболее важные в теоретическом и практическом отношении категории: </a:t>
            </a:r>
            <a:endParaRPr lang="ru-RU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Добро </a:t>
            </a:r>
            <a:r>
              <a:rPr lang="ru-RU" sz="2400" dirty="0"/>
              <a:t>и </a:t>
            </a:r>
            <a:r>
              <a:rPr lang="ru-RU" sz="2400" dirty="0" smtClean="0"/>
              <a:t>зло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Благо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Справедливость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Долг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Совесть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Ответственность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/>
              <a:t>Д</a:t>
            </a:r>
            <a:r>
              <a:rPr lang="ru-RU" sz="2400" dirty="0" smtClean="0"/>
              <a:t>остоинство </a:t>
            </a:r>
            <a:r>
              <a:rPr lang="ru-RU" sz="2400" dirty="0"/>
              <a:t>и честь.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К </a:t>
            </a:r>
            <a:r>
              <a:rPr lang="ru-RU" sz="2400" dirty="0"/>
              <a:t>категориям этики относят также смысл жизни, счастье и др.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88178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 </a:t>
            </a:r>
            <a:r>
              <a:rPr lang="ru-RU" sz="2800" dirty="0"/>
              <a:t>- категория этики, объединяющая все, имеющее положительное нравственное значение, отвечающее требованиям нравственности, служащее отграничению нравственного от безнравственного, противостоящего злу.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140968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 </a:t>
            </a:r>
            <a:r>
              <a:rPr lang="ru-RU" sz="3200" dirty="0"/>
              <a:t>— категория этики, по своему содержанию противоположная добру, обобщенно выражающая представление о безнравственном, противоречащем требованиям морали, заслуживающем осуждения.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35291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3ace1d6df0035507b2218223cb7e5614_l-457026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56" y="2840763"/>
            <a:ext cx="8496944" cy="4017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76672"/>
            <a:ext cx="82424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С категорией добра связано и такое понятие, как 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добродетель </a:t>
            </a:r>
            <a:r>
              <a:rPr lang="ru-RU" sz="2800" dirty="0"/>
              <a:t>- устойчивые положительные качества личности, указывающие на ее моральную ценность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772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этике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справедливость </a:t>
            </a:r>
            <a:r>
              <a:rPr lang="ru-RU" sz="2400" dirty="0"/>
              <a:t>- категория, означающая такое положение вещей, которое рассматривается как должное, отвечающее представлениям о сущности человека, его неотъемлемых правах, исходящее из признания равенства между всеми людьми и необходимости соответствия между деянием и воздаянием за добро и зло, практической ролью разных людей и их социальным положением, правами и обязанностями, заслугами и их признанием.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88298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акон и справедлив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3"/>
            <a:ext cx="8352928" cy="5847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145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6409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  Так </a:t>
            </a:r>
            <a:r>
              <a:rPr lang="ru-RU" sz="2400" dirty="0"/>
              <a:t>кого же мы по праву можем </a:t>
            </a:r>
            <a:r>
              <a:rPr lang="ru-RU" sz="2400" b="1" dirty="0"/>
              <a:t>назвать справедливым 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r>
              <a:rPr lang="ru-RU" sz="2400" dirty="0"/>
              <a:t>это тот, кто следует </a:t>
            </a:r>
            <a:r>
              <a:rPr lang="ru-RU" sz="2400" dirty="0" smtClean="0"/>
              <a:t>истине, правде</a:t>
            </a:r>
            <a:r>
              <a:rPr lang="ru-RU" sz="2400" dirty="0"/>
              <a:t>, </a:t>
            </a:r>
            <a:r>
              <a:rPr lang="ru-RU" sz="2400" b="1" dirty="0"/>
              <a:t>независимо от обстоятельств</a:t>
            </a:r>
            <a:r>
              <a:rPr lang="ru-RU" sz="2400" dirty="0"/>
              <a:t> ситуации </a:t>
            </a:r>
            <a:r>
              <a:rPr lang="ru-RU" dirty="0"/>
              <a:t>(если ваш друг совершил преступление, то вы не станете этого отрицать, покрывать его только потому, что это ваш близкий человек</a:t>
            </a:r>
            <a:r>
              <a:rPr lang="ru-RU" dirty="0" smtClean="0"/>
              <a:t>);</a:t>
            </a:r>
          </a:p>
          <a:p>
            <a:endParaRPr lang="ru-RU" dirty="0"/>
          </a:p>
          <a:p>
            <a:r>
              <a:rPr lang="ru-RU" sz="2400" dirty="0"/>
              <a:t>справедливые суждения предполагают наличие у человека достаточного житейского опыта, знаний и </a:t>
            </a:r>
            <a:r>
              <a:rPr lang="ru-RU" sz="2400" b="1" dirty="0"/>
              <a:t>мудрости</a:t>
            </a:r>
            <a:r>
              <a:rPr lang="ru-RU" dirty="0"/>
              <a:t> (что может знать об этом ребенок</a:t>
            </a:r>
            <a:r>
              <a:rPr lang="ru-RU" dirty="0" smtClean="0"/>
              <a:t>?);</a:t>
            </a:r>
          </a:p>
          <a:p>
            <a:endParaRPr lang="ru-RU" dirty="0"/>
          </a:p>
          <a:p>
            <a:r>
              <a:rPr lang="ru-RU" sz="2400" dirty="0"/>
              <a:t>справедливость может быть основана </a:t>
            </a:r>
            <a:r>
              <a:rPr lang="ru-RU" sz="2400" b="1" dirty="0"/>
              <a:t>на законе</a:t>
            </a:r>
            <a:r>
              <a:rPr lang="ru-RU" sz="2400" dirty="0"/>
              <a:t> </a:t>
            </a:r>
            <a:r>
              <a:rPr lang="ru-RU" dirty="0"/>
              <a:t>(другое дело, если с законом не согласен</a:t>
            </a:r>
            <a:r>
              <a:rPr lang="ru-RU" dirty="0" smtClean="0"/>
              <a:t>);</a:t>
            </a:r>
          </a:p>
          <a:p>
            <a:endParaRPr lang="ru-RU" dirty="0"/>
          </a:p>
          <a:p>
            <a:r>
              <a:rPr lang="ru-RU" sz="2400" dirty="0"/>
              <a:t>справедливый индивид опирается </a:t>
            </a:r>
            <a:r>
              <a:rPr lang="ru-RU" sz="2400" b="1" dirty="0"/>
              <a:t>на благостные чувства</a:t>
            </a:r>
            <a:r>
              <a:rPr lang="ru-RU" sz="2400" dirty="0"/>
              <a:t> – </a:t>
            </a:r>
            <a:r>
              <a:rPr lang="ru-RU" sz="2400" dirty="0" smtClean="0"/>
              <a:t>милосердие, человеколюбие,</a:t>
            </a:r>
            <a:r>
              <a:rPr lang="ru-RU" sz="2400" dirty="0"/>
              <a:t> </a:t>
            </a:r>
            <a:r>
              <a:rPr lang="ru-RU" sz="2400" dirty="0" smtClean="0"/>
              <a:t>сострадание.</a:t>
            </a:r>
          </a:p>
          <a:p>
            <a:endParaRPr lang="ru-RU" sz="2400" dirty="0"/>
          </a:p>
          <a:p>
            <a:r>
              <a:rPr lang="ru-RU" dirty="0" smtClean="0"/>
              <a:t> </a:t>
            </a:r>
            <a:r>
              <a:rPr lang="ru-RU" sz="2400" dirty="0" smtClean="0"/>
              <a:t>тот</a:t>
            </a:r>
            <a:r>
              <a:rPr lang="ru-RU" sz="2400" dirty="0"/>
              <a:t>, кто находится в гармонии с собой и окружающими людьми, имеет свою </a:t>
            </a:r>
            <a:r>
              <a:rPr lang="ru-RU" sz="2400" b="1" dirty="0">
                <a:hlinkClick r:id="rId2"/>
              </a:rPr>
              <a:t>систему ценностей</a:t>
            </a:r>
            <a:r>
              <a:rPr lang="ru-RU" sz="2400" dirty="0"/>
              <a:t> и мировосприятие.</a:t>
            </a:r>
          </a:p>
        </p:txBody>
      </p:sp>
    </p:spTree>
    <p:extLst>
      <p:ext uri="{BB962C8B-B14F-4D97-AF65-F5344CB8AC3E}">
        <p14:creationId xmlns:p14="http://schemas.microsoft.com/office/powerpoint/2010/main" val="822877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ПРИТЧА.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/>
              <a:t>Однажды к нему во дворец пришли две женщины с ребенком, каждая из которых утверждала, что младенец является ее сыном. Они просили царя рассудить их по справедливости. Он поступил следующим образом: попросил охрану принести острый меч, разрубить ребенка вдоль и отдать женщинам по половине тела.</a:t>
            </a:r>
          </a:p>
          <a:p>
            <a:r>
              <a:rPr lang="ru-RU" sz="2000" dirty="0"/>
              <a:t>Одна из них согласилась на предложенные условия (не мне, значит, никому). Вторая отказалась делить чадо таким образом и попросила отдать живого младенца своей сопернице. Соломон сразу понял, кто из них настоящая мать и распорядился оставить сына ей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337" y="3583245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862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Долг</a:t>
            </a:r>
            <a:r>
              <a:rPr lang="ru-RU" sz="3200" i="1" dirty="0"/>
              <a:t> – </a:t>
            </a:r>
            <a:r>
              <a:rPr lang="ru-RU" sz="3200" dirty="0"/>
              <a:t>категория этики, означающая отношение личности к обществу другим людям, выражающееся в нравственной обязанности по отношению к ним в конкретных условиях.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038192"/>
            <a:ext cx="4896544" cy="3399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1010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521</Words>
  <Application>Microsoft Office PowerPoint</Application>
  <PresentationFormat>Экран 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Категории этики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Категории Этики </dc:title>
  <dc:creator>Lenovo</dc:creator>
  <cp:lastModifiedBy>Lenovo</cp:lastModifiedBy>
  <cp:revision>4</cp:revision>
  <dcterms:created xsi:type="dcterms:W3CDTF">2023-11-12T16:31:53Z</dcterms:created>
  <dcterms:modified xsi:type="dcterms:W3CDTF">2023-11-12T17:08:16Z</dcterms:modified>
</cp:coreProperties>
</file>