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81" r:id="rId3"/>
    <p:sldId id="289" r:id="rId4"/>
    <p:sldId id="282" r:id="rId5"/>
    <p:sldId id="284" r:id="rId6"/>
    <p:sldId id="285" r:id="rId7"/>
    <p:sldId id="286" r:id="rId8"/>
    <p:sldId id="287" r:id="rId9"/>
    <p:sldId id="258" r:id="rId10"/>
    <p:sldId id="257" r:id="rId11"/>
    <p:sldId id="259" r:id="rId12"/>
    <p:sldId id="260" r:id="rId13"/>
    <p:sldId id="262" r:id="rId14"/>
    <p:sldId id="263" r:id="rId15"/>
    <p:sldId id="265" r:id="rId16"/>
    <p:sldId id="264" r:id="rId17"/>
    <p:sldId id="269" r:id="rId18"/>
    <p:sldId id="266" r:id="rId19"/>
    <p:sldId id="267" r:id="rId20"/>
    <p:sldId id="268" r:id="rId21"/>
    <p:sldId id="272" r:id="rId22"/>
    <p:sldId id="271" r:id="rId23"/>
    <p:sldId id="270" r:id="rId24"/>
    <p:sldId id="274" r:id="rId25"/>
    <p:sldId id="273" r:id="rId26"/>
    <p:sldId id="276" r:id="rId27"/>
    <p:sldId id="275" r:id="rId28"/>
    <p:sldId id="280" r:id="rId29"/>
    <p:sldId id="279" r:id="rId30"/>
    <p:sldId id="277" r:id="rId31"/>
    <p:sldId id="278" r:id="rId32"/>
    <p:sldId id="283" r:id="rId33"/>
    <p:sldId id="288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8BA7A7-A2C0-4C73-A837-9353B3230E2A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129DCE-B15F-4230-A19A-6876680E8E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428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Таблица умножения Пифагора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129DCE-B15F-4230-A19A-6876680E8E1C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81728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129DCE-B15F-4230-A19A-6876680E8E1C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5788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static.wixstatic.com/media/23966c_e52e3be53552456381847251e445fef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660"/>
            <a:ext cx="9144000" cy="6938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3463350"/>
            <a:ext cx="8640960" cy="1470025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latin typeface="Arial" pitchFamily="34" charset="0"/>
                <a:cs typeface="Arial" pitchFamily="34" charset="0"/>
              </a:rPr>
              <a:t>Математика и музыка</a:t>
            </a:r>
            <a:endParaRPr lang="ru-RU" sz="6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63588" y="6093295"/>
            <a:ext cx="7416824" cy="844725"/>
          </a:xfrm>
        </p:spPr>
        <p:txBody>
          <a:bodyPr/>
          <a:lstStyle/>
          <a:p>
            <a:r>
              <a:rPr lang="ru-RU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Музыкальная игра-викторина</a:t>
            </a:r>
            <a:endParaRPr lang="ru-RU" b="1" i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9819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8626" y="3429000"/>
            <a:ext cx="4445374" cy="3429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4698626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54"/>
            <a:ext cx="4698626" cy="3427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8626" y="1152"/>
            <a:ext cx="4445374" cy="3427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6661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994122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Ритм</a:t>
            </a: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268760"/>
            <a:ext cx="8568952" cy="5256584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Равномерное </a:t>
            </a:r>
            <a:r>
              <a:rPr lang="ru-RU" b="1" i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чередование</a:t>
            </a:r>
            <a:r>
              <a:rPr lang="ru-RU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каких-либо элементов в определённой последовательности</a:t>
            </a:r>
          </a:p>
          <a:p>
            <a:pPr algn="ctr"/>
            <a:endParaRPr lang="ru-RU" b="1" i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b="1" i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Возвращение подобного через одинаковые промежутки времени </a:t>
            </a:r>
            <a:r>
              <a:rPr lang="ru-RU" sz="2400" b="1" i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(Людвиг </a:t>
            </a:r>
            <a:r>
              <a:rPr lang="ru-RU" sz="2400" b="1" i="1" dirty="0" err="1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Клагес</a:t>
            </a:r>
            <a:r>
              <a:rPr lang="ru-RU" sz="2400" b="1" i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, немецкий философ, 19-20в.в.)</a:t>
            </a:r>
          </a:p>
        </p:txBody>
      </p:sp>
    </p:spTree>
    <p:extLst>
      <p:ext uri="{BB962C8B-B14F-4D97-AF65-F5344CB8AC3E}">
        <p14:creationId xmlns:p14="http://schemas.microsoft.com/office/powerpoint/2010/main" val="3981675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9208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Ритм в музыке и математике</a:t>
            </a: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373216"/>
            <a:ext cx="8229600" cy="10801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= 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0,</a:t>
            </a:r>
            <a:r>
              <a:rPr lang="ru-RU" b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012345679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012345679…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2736"/>
            <a:ext cx="4355976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084744"/>
            <a:ext cx="4788024" cy="414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3525063"/>
              </p:ext>
            </p:extLst>
          </p:nvPr>
        </p:nvGraphicFramePr>
        <p:xfrm>
          <a:off x="467544" y="5589240"/>
          <a:ext cx="576064" cy="11109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Формула" r:id="rId6" imgW="203112" imgH="393529" progId="Equation.3">
                  <p:embed/>
                </p:oleObj>
              </mc:Choice>
              <mc:Fallback>
                <p:oleObj name="Формула" r:id="rId6" imgW="203112" imgH="393529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5589240"/>
                        <a:ext cx="576064" cy="111098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788024" y="5229200"/>
            <a:ext cx="41544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Таблица умножения Пифагора </a:t>
            </a:r>
            <a:endParaRPr lang="ru-RU" sz="2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5425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5937523"/>
          </a:xfrm>
        </p:spPr>
        <p:txBody>
          <a:bodyPr/>
          <a:lstStyle/>
          <a:p>
            <a:pPr algn="just"/>
            <a:r>
              <a:rPr lang="ru-RU" b="1" i="1" dirty="0" smtClean="0">
                <a:latin typeface="Arial" pitchFamily="34" charset="0"/>
                <a:cs typeface="Arial" pitchFamily="34" charset="0"/>
              </a:rPr>
              <a:t>Длительности </a:t>
            </a:r>
            <a:r>
              <a:rPr lang="ru-RU" b="1" i="1" dirty="0">
                <a:latin typeface="Arial" pitchFamily="34" charset="0"/>
                <a:cs typeface="Arial" pitchFamily="34" charset="0"/>
              </a:rPr>
              <a:t>получаются так же, как и дроби: они возникают при делении целой на равные </a:t>
            </a:r>
            <a:r>
              <a:rPr lang="ru-RU" b="1" i="1" dirty="0" smtClean="0">
                <a:latin typeface="Arial" pitchFamily="34" charset="0"/>
                <a:cs typeface="Arial" pitchFamily="34" charset="0"/>
              </a:rPr>
              <a:t>доли</a:t>
            </a:r>
            <a:endParaRPr lang="ru-RU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0808"/>
            <a:ext cx="9143999" cy="5169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9427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067128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Решите примеры</a:t>
            </a: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Файл:And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0"/>
            <a:ext cx="241176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Объект 1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5651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408712"/>
          </a:xfrm>
        </p:spPr>
        <p:txBody>
          <a:bodyPr/>
          <a:lstStyle/>
          <a:p>
            <a:pPr algn="just"/>
            <a:r>
              <a:rPr lang="ru-RU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1. Поставьте </a:t>
            </a:r>
            <a:r>
              <a:rPr lang="ru-RU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знаки &lt;, &gt; или = и сравните </a:t>
            </a:r>
            <a:r>
              <a:rPr lang="ru-RU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длительности:</a:t>
            </a:r>
          </a:p>
          <a:p>
            <a:pPr algn="just"/>
            <a:endParaRPr lang="ru-RU" sz="3600" b="1" dirty="0">
              <a:latin typeface="Arial" pitchFamily="34" charset="0"/>
              <a:cs typeface="Arial" pitchFamily="34" charset="0"/>
            </a:endParaRPr>
          </a:p>
          <a:p>
            <a:pPr algn="just"/>
            <a:endParaRPr lang="ru-RU" sz="3600" b="1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2. Проверьте равенства:</a:t>
            </a:r>
          </a:p>
          <a:p>
            <a:pPr algn="just"/>
            <a:endParaRPr lang="ru-RU" sz="3600" b="1" dirty="0">
              <a:latin typeface="Arial" pitchFamily="34" charset="0"/>
              <a:cs typeface="Arial" pitchFamily="34" charset="0"/>
            </a:endParaRPr>
          </a:p>
          <a:p>
            <a:pPr algn="just"/>
            <a:endParaRPr lang="ru-RU" sz="3600" b="1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36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3. </a:t>
            </a:r>
            <a:r>
              <a:rPr lang="ru-RU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Найдите недостающую </a:t>
            </a:r>
            <a:r>
              <a:rPr lang="ru-RU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длительность: </a:t>
            </a:r>
            <a:endParaRPr lang="ru-RU" b="1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pic>
        <p:nvPicPr>
          <p:cNvPr id="5" name="Picture 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052736"/>
            <a:ext cx="9144001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3140968"/>
            <a:ext cx="9001000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5517232"/>
            <a:ext cx="9036496" cy="1080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569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79512" y="116632"/>
            <a:ext cx="8856984" cy="6009531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4. Представьте в виде дробей:</a:t>
            </a:r>
            <a:endParaRPr lang="ru-RU" sz="3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https://muz-teoretik.ru/wp-content/uploads/2016/02/dlit-not-dlya-detej-0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8784976" cy="53285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78509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Где логика?</a:t>
            </a: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ru-RU" sz="4800" b="1" i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48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Какое понятие объединяет все эти картинки?</a:t>
            </a:r>
            <a:endParaRPr lang="ru-RU" sz="4800" b="1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911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https://edinayareligiya.ru/wp-content/uploads/2021/04/06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99993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avatars.mds.yandex.net/get-zen_doc/1781308/pub_5c9888177e71b800b21fb7e8_5c9888e97e71b800b21fb7fd/scale_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429000"/>
            <a:ext cx="4499992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avatars.mds.yandex.net/get-zen_doc/3908958/pub_5fa283485dc59845dd705450_5fa28389f278637dd4db7833/scale_12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3" y="3429000"/>
            <a:ext cx="4644007" cy="3428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s://avatars.mds.yandex.net/get-zen_doc/195350/pub_5d70959e8600e100add141b4_5d7095c9ddfef600ad59c150/scale_120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0"/>
            <a:ext cx="4644007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0906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496944" cy="864096"/>
          </a:xfrm>
        </p:spPr>
        <p:txBody>
          <a:bodyPr>
            <a:normAutofit/>
          </a:bodyPr>
          <a:lstStyle/>
          <a:p>
            <a:r>
              <a:rPr lang="ru-RU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Противоположности</a:t>
            </a:r>
            <a:endParaRPr lang="ru-RU" b="1" u="sng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340768"/>
            <a:ext cx="8928992" cy="5184576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Весь мир состоит из противоположностей</a:t>
            </a:r>
          </a:p>
          <a:p>
            <a:pPr algn="just"/>
            <a:endParaRPr lang="ru-RU" sz="3600" b="1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 математике: </a:t>
            </a:r>
            <a:r>
              <a:rPr lang="ru-RU" sz="4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+/-…</a:t>
            </a:r>
          </a:p>
          <a:p>
            <a:pPr algn="just"/>
            <a:r>
              <a:rPr lang="ru-RU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 музыке: </a:t>
            </a:r>
            <a:r>
              <a:rPr lang="ru-RU" sz="4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громко-тихо…</a:t>
            </a:r>
          </a:p>
          <a:p>
            <a:pPr algn="ctr"/>
            <a:endParaRPr lang="ru-RU" sz="4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39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Продолжите ряд, найдите как можно больше противоположностей в математике и в музыке</a:t>
            </a:r>
            <a:endParaRPr lang="ru-RU" sz="3900" b="1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2324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36104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Математика и музыка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96752"/>
            <a:ext cx="8640960" cy="5400600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Задумывались ли вы о том, как связаны эти два школьных предмета? Два разных мира, два полюса человеческой культуры?</a:t>
            </a:r>
          </a:p>
          <a:p>
            <a:pPr algn="just"/>
            <a:r>
              <a:rPr lang="ru-RU" b="1" i="1" dirty="0" smtClean="0">
                <a:latin typeface="Arial" pitchFamily="34" charset="0"/>
                <a:cs typeface="Arial" pitchFamily="34" charset="0"/>
              </a:rPr>
              <a:t>Ещё </a:t>
            </a:r>
            <a:r>
              <a:rPr lang="ru-RU" b="1" i="1" dirty="0">
                <a:latin typeface="Arial" pitchFamily="34" charset="0"/>
                <a:cs typeface="Arial" pitchFamily="34" charset="0"/>
              </a:rPr>
              <a:t>немецкий философ и математик Готфрид Лейбниц сказал: </a:t>
            </a:r>
            <a:r>
              <a:rPr lang="ru-RU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«Музыка </a:t>
            </a:r>
            <a:r>
              <a:rPr lang="ru-RU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есть таинственная арифметика души. Она вычисляет, сама того не </a:t>
            </a:r>
            <a:r>
              <a:rPr lang="ru-RU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подозревая»</a:t>
            </a:r>
          </a:p>
          <a:p>
            <a:pPr algn="just"/>
            <a:r>
              <a:rPr lang="ru-RU" b="1" dirty="0" smtClean="0">
                <a:latin typeface="Arial" pitchFamily="34" charset="0"/>
                <a:cs typeface="Arial" pitchFamily="34" charset="0"/>
              </a:rPr>
              <a:t>Оказывается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, что в музыке незримо, но повсеместно присутствует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математика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72735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Найдите </a:t>
            </a:r>
            <a:r>
              <a:rPr lang="ru-RU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соответствие</a:t>
            </a:r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в музыке</a:t>
            </a: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5069160"/>
          </a:xfrm>
        </p:spPr>
        <p:txBody>
          <a:bodyPr/>
          <a:lstStyle/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Скорость</a:t>
            </a:r>
          </a:p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Время</a:t>
            </a:r>
          </a:p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Круг</a:t>
            </a:r>
          </a:p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Последовательность</a:t>
            </a:r>
          </a:p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Параллели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634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Где логика?</a:t>
            </a: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ru-RU" sz="4800" b="1" i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48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Какое понятие объединяет все эти картинки?</a:t>
            </a:r>
            <a:endParaRPr lang="ru-RU" sz="4800" b="1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633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20" name="Picture 4" descr="https://fanfan-ekb.ru/uploadedFiles/images/ostinschoo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501008"/>
            <a:ext cx="4499992" cy="335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01008"/>
            <a:ext cx="4644008" cy="3356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3" name="Picture 7" descr="https://cs10.pikabu.ru/post_img/2020/07/04/5/15938433586785959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0"/>
            <a:ext cx="4499992" cy="3540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96"/>
            <a:ext cx="4644008" cy="3535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9862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40960" cy="1143000"/>
          </a:xfrm>
        </p:spPr>
        <p:txBody>
          <a:bodyPr/>
          <a:lstStyle/>
          <a:p>
            <a:r>
              <a:rPr lang="ru-RU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Форма</a:t>
            </a:r>
            <a:endParaRPr lang="ru-RU" b="1" u="sng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340769"/>
            <a:ext cx="8784976" cy="4464495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Внешнее очертание, наружный</a:t>
            </a:r>
            <a:r>
              <a:rPr lang="ru-RU" sz="3600" b="1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</a:t>
            </a:r>
            <a:r>
              <a:rPr lang="ru-RU" sz="36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вид, контуры предмета</a:t>
            </a:r>
          </a:p>
          <a:p>
            <a:pPr algn="ctr"/>
            <a:endParaRPr lang="ru-RU" sz="3600" b="1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600" b="1" i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Музыкальная форма, в которой одна и та же тема повторяется несколько раз с изменениями – это…</a:t>
            </a:r>
          </a:p>
          <a:p>
            <a:endParaRPr lang="ru-RU" i="1" dirty="0">
              <a:solidFill>
                <a:srgbClr val="003300"/>
              </a:solidFill>
            </a:endParaRPr>
          </a:p>
        </p:txBody>
      </p:sp>
      <p:pic>
        <p:nvPicPr>
          <p:cNvPr id="10242" name="Picture 2" descr="https://prixoxo.ru/uploads/posts/2021-10/krasivye-kartinki-znak-voprosa-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5075221"/>
            <a:ext cx="1631578" cy="1757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728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Вариации в музыке </a:t>
            </a: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925144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Различные способы изложения музыкальной темы</a:t>
            </a:r>
          </a:p>
          <a:p>
            <a:endParaRPr lang="ru-RU" sz="3600" b="1" i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Что может меняться?</a:t>
            </a:r>
          </a:p>
          <a:p>
            <a:pPr algn="ctr"/>
            <a:endParaRPr lang="ru-RU" sz="36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Ритм, количество голосов, инструменты, темп и т.п.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7968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12968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«Вариации» числа</a:t>
            </a: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00200"/>
            <a:ext cx="8712968" cy="4525963"/>
          </a:xfrm>
        </p:spPr>
        <p:txBody>
          <a:bodyPr>
            <a:normAutofit/>
          </a:bodyPr>
          <a:lstStyle/>
          <a:p>
            <a:pPr algn="just"/>
            <a:r>
              <a:rPr lang="ru-RU" sz="36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Представьте </a:t>
            </a:r>
            <a:r>
              <a:rPr lang="ru-RU" sz="3600" b="1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число 100 </a:t>
            </a:r>
            <a:r>
              <a:rPr lang="ru-RU" sz="36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 помощью разных вариаций (вариантов)</a:t>
            </a:r>
          </a:p>
          <a:p>
            <a:pPr algn="just"/>
            <a:endParaRPr lang="ru-RU" sz="3600" b="1" i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36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Запишите разными способами </a:t>
            </a:r>
            <a:endParaRPr lang="ru-RU" sz="3600" b="1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725144"/>
            <a:ext cx="864096" cy="1841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8351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Где логика?</a:t>
            </a: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ru-RU" sz="4800" b="1" i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48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Что зашифровано в картинках?</a:t>
            </a:r>
            <a:endParaRPr lang="ru-RU" sz="4800" b="1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081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 descr="https://thumbs.dreamstime.com/b/%D0%B3%D0%BE%D0%BB%D1%83%D0%B1%D0%BE%D0%B9-%D0%B7%D0%BD%D0%B0%D1%87%D0%BE%D0%BA-%D0%B4%D0%BB%D1%8F-%D0%B7%D0%BD%D0%B0%D0%BA%D0%B0-%D1%83%D0%BC%D0%BD%D0%BE%D0%B6%D0%B5%D0%BD%D0%B8%D1%8F-%D0%B8%D0%BB%D0%BB%D1%8E%D1%81%D1%82%D1%80%D0%B0%D1%86%D0%B8%D0%B8-%D0%BF%D0%B5%D1%80%D0%B5%D0%B2%D0%BE%D0%B4%D0%B0-d-%D0%BA%D0%B2%D0%B0%D0%B4%D1%80%D0%B0%D1%82%D0%BD%D1%8B%D0%B9-%D1%81-1543008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16016" cy="357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s://mamafm.ru/wp-content/auploads/772982/bystro_vyuchit_tablicu_umnozheniy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0"/>
            <a:ext cx="4427984" cy="357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73016"/>
            <a:ext cx="4716016" cy="3276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573016"/>
            <a:ext cx="4427984" cy="3276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5100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0170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Музыкальная разминка</a:t>
            </a:r>
            <a:endParaRPr lang="ru-RU" sz="4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196752"/>
            <a:ext cx="5760640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 descr="https://img2.teletype.in/files/17/53/17535ef5-f928-456e-ae78-71a8728d09b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889" y="3153575"/>
            <a:ext cx="4911167" cy="3576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111912"/>
            <a:ext cx="2690664" cy="3555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078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6632"/>
            <a:ext cx="6408712" cy="6624736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Пифагор</a:t>
            </a:r>
            <a:r>
              <a:rPr lang="ru-RU" b="1" i="1" dirty="0" smtClean="0">
                <a:latin typeface="Arial" pitchFamily="34" charset="0"/>
                <a:cs typeface="Arial" pitchFamily="34" charset="0"/>
              </a:rPr>
              <a:t> - </a:t>
            </a:r>
            <a:r>
              <a:rPr lang="ru-RU" b="1" i="1" dirty="0">
                <a:latin typeface="Arial" pitchFamily="34" charset="0"/>
                <a:cs typeface="Arial" pitchFamily="34" charset="0"/>
              </a:rPr>
              <a:t>древнегреческий философ, </a:t>
            </a:r>
            <a:r>
              <a:rPr lang="ru-RU" b="1" i="1" dirty="0" smtClean="0">
                <a:latin typeface="Arial" pitchFamily="34" charset="0"/>
                <a:cs typeface="Arial" pitchFamily="34" charset="0"/>
              </a:rPr>
              <a:t>математик и теоретик музыки</a:t>
            </a:r>
            <a:r>
              <a:rPr lang="ru-RU" b="1" i="1" dirty="0">
                <a:latin typeface="Arial" pitchFamily="34" charset="0"/>
                <a:cs typeface="Arial" pitchFamily="34" charset="0"/>
              </a:rPr>
              <a:t> </a:t>
            </a:r>
            <a:r>
              <a:rPr lang="ru-RU" b="1" i="1" dirty="0" smtClean="0">
                <a:latin typeface="Arial" pitchFamily="34" charset="0"/>
                <a:cs typeface="Arial" pitchFamily="34" charset="0"/>
              </a:rPr>
              <a:t>(около </a:t>
            </a:r>
            <a:r>
              <a:rPr lang="ru-RU" b="1" i="1" dirty="0">
                <a:latin typeface="Arial" pitchFamily="34" charset="0"/>
                <a:cs typeface="Arial" pitchFamily="34" charset="0"/>
              </a:rPr>
              <a:t>570—490 годов до н. э</a:t>
            </a:r>
            <a:r>
              <a:rPr lang="ru-RU" b="1" i="1" dirty="0" smtClean="0">
                <a:latin typeface="Arial" pitchFamily="34" charset="0"/>
                <a:cs typeface="Arial" pitchFamily="34" charset="0"/>
              </a:rPr>
              <a:t>.)</a:t>
            </a:r>
          </a:p>
          <a:p>
            <a:pPr algn="just"/>
            <a:r>
              <a:rPr lang="ru-RU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Считал, что музыка имеет терапевтический эффект</a:t>
            </a:r>
          </a:p>
          <a:p>
            <a:pPr algn="just"/>
            <a:r>
              <a:rPr lang="ru-RU" b="1" i="1" dirty="0" smtClean="0">
                <a:latin typeface="Arial" pitchFamily="34" charset="0"/>
                <a:cs typeface="Arial" pitchFamily="34" charset="0"/>
              </a:rPr>
              <a:t>Определил </a:t>
            </a:r>
            <a:r>
              <a:rPr lang="ru-RU" b="1" i="1" dirty="0">
                <a:latin typeface="Arial" pitchFamily="34" charset="0"/>
                <a:cs typeface="Arial" pitchFamily="34" charset="0"/>
              </a:rPr>
              <a:t>звуки древнейшей музыкальной </a:t>
            </a:r>
            <a:r>
              <a:rPr lang="ru-RU" b="1" i="1" dirty="0" smtClean="0">
                <a:latin typeface="Arial" pitchFamily="34" charset="0"/>
                <a:cs typeface="Arial" pitchFamily="34" charset="0"/>
              </a:rPr>
              <a:t>гаммы</a:t>
            </a:r>
          </a:p>
          <a:p>
            <a:pPr algn="just"/>
            <a:r>
              <a:rPr lang="ru-RU" b="1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Считал, что законы музыки и все на свете можно выразить числами</a:t>
            </a:r>
          </a:p>
          <a:p>
            <a:pPr algn="just"/>
            <a:r>
              <a:rPr lang="ru-RU" b="1" i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Главные предметы в школе Пифагора: арифметика, геометрия, астрономия, музыка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21506" name="Picture 2" descr="Бюст Пифагора в Капитолийском музее, Рим. Римская копия греческого оригинала II—I веков до н. э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16632"/>
            <a:ext cx="2439952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656724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552728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39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«В </a:t>
            </a:r>
            <a:r>
              <a:rPr lang="ru-RU" sz="39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лесу родилась </a:t>
            </a:r>
            <a:r>
              <a:rPr lang="ru-RU" sz="39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елочка»</a:t>
            </a:r>
          </a:p>
          <a:p>
            <a:pPr algn="ctr"/>
            <a:endParaRPr lang="ru-RU" sz="35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5400" b="1" dirty="0" smtClean="0">
                <a:latin typeface="Arial" pitchFamily="34" charset="0"/>
                <a:cs typeface="Arial" pitchFamily="34" charset="0"/>
              </a:rPr>
              <a:t>15, 28, 6</a:t>
            </a:r>
            <a:endParaRPr lang="ru-RU" sz="54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5400" b="1" dirty="0" smtClean="0">
                <a:latin typeface="Arial" pitchFamily="34" charset="0"/>
                <a:cs typeface="Arial" pitchFamily="34" charset="0"/>
              </a:rPr>
              <a:t>17, 32</a:t>
            </a:r>
            <a:endParaRPr lang="ru-RU" sz="54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5400" b="1" dirty="0" smtClean="0">
                <a:latin typeface="Arial" pitchFamily="34" charset="0"/>
                <a:cs typeface="Arial" pitchFamily="34" charset="0"/>
              </a:rPr>
              <a:t>12, 40, 50</a:t>
            </a:r>
            <a:endParaRPr lang="ru-RU" sz="54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5400" b="1" dirty="0" smtClean="0">
                <a:latin typeface="Arial" pitchFamily="34" charset="0"/>
                <a:cs typeface="Arial" pitchFamily="34" charset="0"/>
              </a:rPr>
              <a:t>1, 4, 2</a:t>
            </a:r>
            <a:endParaRPr lang="ru-RU" sz="54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5400" b="1" dirty="0" smtClean="0">
                <a:latin typeface="Arial" pitchFamily="34" charset="0"/>
                <a:cs typeface="Arial" pitchFamily="34" charset="0"/>
              </a:rPr>
              <a:t>12, 40, 50</a:t>
            </a:r>
            <a:endParaRPr lang="ru-RU" sz="54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5400" b="1" dirty="0" smtClean="0">
                <a:latin typeface="Arial" pitchFamily="34" charset="0"/>
                <a:cs typeface="Arial" pitchFamily="34" charset="0"/>
              </a:rPr>
              <a:t>1, 4, 2</a:t>
            </a:r>
            <a:endParaRPr lang="ru-RU" sz="5400" b="1" dirty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0756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6632"/>
            <a:ext cx="8784976" cy="648072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«Пусть </a:t>
            </a:r>
            <a:r>
              <a:rPr lang="ru-RU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бегут </a:t>
            </a:r>
            <a:r>
              <a:rPr lang="ru-RU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неуклюже»</a:t>
            </a:r>
            <a:endParaRPr lang="ru-RU" sz="3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4400" b="1" dirty="0" smtClean="0">
                <a:latin typeface="Arial" pitchFamily="34" charset="0"/>
                <a:cs typeface="Arial" pitchFamily="34" charset="0"/>
              </a:rPr>
              <a:t>18, 13, 42, </a:t>
            </a:r>
            <a:r>
              <a:rPr lang="ru-RU" sz="4400" b="1" dirty="0">
                <a:latin typeface="Arial" pitchFamily="34" charset="0"/>
                <a:cs typeface="Arial" pitchFamily="34" charset="0"/>
              </a:rPr>
              <a:t>38</a:t>
            </a:r>
          </a:p>
          <a:p>
            <a:pPr algn="ctr"/>
            <a:r>
              <a:rPr lang="ru-RU" sz="4400" b="1" dirty="0" smtClean="0">
                <a:latin typeface="Arial" pitchFamily="34" charset="0"/>
                <a:cs typeface="Arial" pitchFamily="34" charset="0"/>
              </a:rPr>
              <a:t>27, 50, </a:t>
            </a:r>
            <a:r>
              <a:rPr lang="ru-RU" sz="4400" b="1" dirty="0">
                <a:latin typeface="Arial" pitchFamily="34" charset="0"/>
                <a:cs typeface="Arial" pitchFamily="34" charset="0"/>
              </a:rPr>
              <a:t>45</a:t>
            </a:r>
          </a:p>
          <a:p>
            <a:pPr algn="ctr"/>
            <a:r>
              <a:rPr lang="ru-RU" sz="4400" b="1" dirty="0" smtClean="0">
                <a:latin typeface="Arial" pitchFamily="34" charset="0"/>
                <a:cs typeface="Arial" pitchFamily="34" charset="0"/>
              </a:rPr>
              <a:t>22, 19, 90, </a:t>
            </a:r>
            <a:r>
              <a:rPr lang="ru-RU" sz="4400" b="1" dirty="0">
                <a:latin typeface="Arial" pitchFamily="34" charset="0"/>
                <a:cs typeface="Arial" pitchFamily="34" charset="0"/>
              </a:rPr>
              <a:t>17</a:t>
            </a:r>
          </a:p>
          <a:p>
            <a:pPr algn="ctr"/>
            <a:r>
              <a:rPr lang="ru-RU" sz="4400" b="1" dirty="0" smtClean="0">
                <a:latin typeface="Arial" pitchFamily="34" charset="0"/>
                <a:cs typeface="Arial" pitchFamily="34" charset="0"/>
              </a:rPr>
              <a:t>37, 60, </a:t>
            </a:r>
            <a:r>
              <a:rPr lang="ru-RU" sz="4400" b="1" dirty="0">
                <a:latin typeface="Arial" pitchFamily="34" charset="0"/>
                <a:cs typeface="Arial" pitchFamily="34" charset="0"/>
              </a:rPr>
              <a:t>25</a:t>
            </a:r>
          </a:p>
          <a:p>
            <a:pPr algn="ctr"/>
            <a:r>
              <a:rPr lang="ru-RU" sz="4000" b="1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Припев:</a:t>
            </a:r>
          </a:p>
          <a:p>
            <a:pPr algn="ctr"/>
            <a:r>
              <a:rPr lang="ru-RU" sz="4400" b="1" dirty="0" smtClean="0">
                <a:latin typeface="Arial" pitchFamily="34" charset="0"/>
                <a:cs typeface="Arial" pitchFamily="34" charset="0"/>
              </a:rPr>
              <a:t>49, 38, 10, 9, </a:t>
            </a:r>
            <a:r>
              <a:rPr lang="ru-RU" sz="4400" b="1" dirty="0">
                <a:latin typeface="Arial" pitchFamily="34" charset="0"/>
                <a:cs typeface="Arial" pitchFamily="34" charset="0"/>
              </a:rPr>
              <a:t>26</a:t>
            </a:r>
          </a:p>
          <a:p>
            <a:pPr algn="ctr"/>
            <a:r>
              <a:rPr lang="ru-RU" sz="4400" b="1" dirty="0" smtClean="0">
                <a:latin typeface="Arial" pitchFamily="34" charset="0"/>
                <a:cs typeface="Arial" pitchFamily="34" charset="0"/>
              </a:rPr>
              <a:t>115, </a:t>
            </a:r>
            <a:r>
              <a:rPr lang="ru-RU" sz="4400" b="1" dirty="0">
                <a:latin typeface="Arial" pitchFamily="34" charset="0"/>
                <a:cs typeface="Arial" pitchFamily="34" charset="0"/>
              </a:rPr>
              <a:t> </a:t>
            </a:r>
            <a:r>
              <a:rPr lang="ru-RU" sz="4400" b="1" dirty="0" smtClean="0">
                <a:latin typeface="Arial" pitchFamily="34" charset="0"/>
                <a:cs typeface="Arial" pitchFamily="34" charset="0"/>
              </a:rPr>
              <a:t>220, 48, 6</a:t>
            </a:r>
            <a:endParaRPr lang="ru-RU" sz="4400" b="1" dirty="0">
              <a:latin typeface="Arial" pitchFamily="34" charset="0"/>
              <a:cs typeface="Arial" pitchFamily="34" charset="0"/>
            </a:endParaRPr>
          </a:p>
          <a:p>
            <a:endParaRPr lang="ru-RU" sz="4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5916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8072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Представьте и исполните в виде чисел песню «Во поле берёза стояла»</a:t>
            </a:r>
          </a:p>
          <a:p>
            <a:pPr algn="ctr"/>
            <a:endParaRPr lang="ru-RU" sz="4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4000" b="1" dirty="0" smtClean="0">
                <a:latin typeface="Arial" pitchFamily="34" charset="0"/>
                <a:cs typeface="Arial" pitchFamily="34" charset="0"/>
              </a:rPr>
              <a:t>Во поле берёза стояла,</a:t>
            </a:r>
          </a:p>
          <a:p>
            <a:pPr marL="0" indent="0" algn="ctr">
              <a:buNone/>
            </a:pP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Во поле кудрявая стояла.</a:t>
            </a:r>
          </a:p>
          <a:p>
            <a:pPr marL="0" indent="0" algn="ctr">
              <a:buNone/>
            </a:pPr>
            <a:r>
              <a:rPr lang="ru-RU" sz="4000" b="1" dirty="0" err="1" smtClean="0">
                <a:latin typeface="Arial" pitchFamily="34" charset="0"/>
                <a:cs typeface="Arial" pitchFamily="34" charset="0"/>
              </a:rPr>
              <a:t>Лю</a:t>
            </a: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-ли, </a:t>
            </a:r>
            <a:r>
              <a:rPr lang="ru-RU" sz="4000" b="1" dirty="0" err="1" smtClean="0">
                <a:latin typeface="Arial" pitchFamily="34" charset="0"/>
                <a:cs typeface="Arial" pitchFamily="34" charset="0"/>
              </a:rPr>
              <a:t>лю</a:t>
            </a: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-ли, стояла,</a:t>
            </a:r>
          </a:p>
          <a:p>
            <a:pPr marL="0" indent="0" algn="ctr">
              <a:buNone/>
            </a:pPr>
            <a:r>
              <a:rPr lang="ru-RU" sz="4000" b="1" dirty="0" err="1">
                <a:latin typeface="Arial" pitchFamily="34" charset="0"/>
                <a:cs typeface="Arial" pitchFamily="34" charset="0"/>
              </a:rPr>
              <a:t>Лю</a:t>
            </a:r>
            <a:r>
              <a:rPr lang="ru-RU" sz="4000" b="1" dirty="0">
                <a:latin typeface="Arial" pitchFamily="34" charset="0"/>
                <a:cs typeface="Arial" pitchFamily="34" charset="0"/>
              </a:rPr>
              <a:t>-ли, </a:t>
            </a:r>
            <a:r>
              <a:rPr lang="ru-RU" sz="4000" b="1" dirty="0" err="1">
                <a:latin typeface="Arial" pitchFamily="34" charset="0"/>
                <a:cs typeface="Arial" pitchFamily="34" charset="0"/>
              </a:rPr>
              <a:t>лю</a:t>
            </a:r>
            <a:r>
              <a:rPr lang="ru-RU" sz="4000" b="1" dirty="0">
                <a:latin typeface="Arial" pitchFamily="34" charset="0"/>
                <a:cs typeface="Arial" pitchFamily="34" charset="0"/>
              </a:rPr>
              <a:t>-ли, </a:t>
            </a: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стояла.</a:t>
            </a:r>
            <a:endParaRPr lang="ru-RU" sz="4000" b="1" dirty="0">
              <a:latin typeface="Arial" pitchFamily="34" charset="0"/>
              <a:cs typeface="Arial" pitchFamily="34" charset="0"/>
            </a:endParaRPr>
          </a:p>
          <a:p>
            <a:pPr algn="just"/>
            <a:endParaRPr lang="ru-RU" sz="40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4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459457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s://yt3.ggpht.com/a/AATXAJyr89UgF-4Hn0XVILWFMVaAQKf-bof-eXgcMg=s900-c-k-c0xffffffff-no-rj-m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016"/>
            <a:ext cx="9144000" cy="6866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09491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Найдём взаимосвязи! </a:t>
            </a:r>
          </a:p>
          <a:p>
            <a:pPr algn="ctr"/>
            <a:endParaRPr lang="ru-RU" sz="4800" dirty="0"/>
          </a:p>
        </p:txBody>
      </p:sp>
      <p:pic>
        <p:nvPicPr>
          <p:cNvPr id="16386" name="Picture 2" descr="https://dmsh.yam.muzkult.ru/media/2021/03/23/1249310360/5ee67762f228847a74ef3e08298e99c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712" y="1268760"/>
            <a:ext cx="9157712" cy="558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53790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9208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Разминка</a:t>
            </a: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80728"/>
            <a:ext cx="8856984" cy="576064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sz="3600" b="1" dirty="0">
                <a:latin typeface="Arial" pitchFamily="34" charset="0"/>
                <a:cs typeface="Arial" pitchFamily="34" charset="0"/>
              </a:rPr>
              <a:t>Первую в школе все изучают, </a:t>
            </a:r>
            <a:endParaRPr lang="ru-RU" sz="3600" b="1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Ну </a:t>
            </a:r>
            <a:r>
              <a:rPr lang="ru-RU" sz="3600" b="1" dirty="0">
                <a:latin typeface="Arial" pitchFamily="34" charset="0"/>
                <a:cs typeface="Arial" pitchFamily="34" charset="0"/>
              </a:rPr>
              <a:t>а второй из двустволки стреляют. </a:t>
            </a:r>
            <a:endParaRPr lang="ru-RU" sz="3600" b="1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Третью </a:t>
            </a:r>
            <a:r>
              <a:rPr lang="ru-RU" sz="3600" b="1" dirty="0">
                <a:latin typeface="Arial" pitchFamily="34" charset="0"/>
                <a:cs typeface="Arial" pitchFamily="34" charset="0"/>
              </a:rPr>
              <a:t>исполнят  нам два барабана </a:t>
            </a:r>
            <a:endParaRPr lang="ru-RU" sz="3600" b="1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Иль </a:t>
            </a:r>
            <a:r>
              <a:rPr lang="ru-RU" sz="3600" b="1" dirty="0">
                <a:latin typeface="Arial" pitchFamily="34" charset="0"/>
                <a:cs typeface="Arial" pitchFamily="34" charset="0"/>
              </a:rPr>
              <a:t>каблуки отобьют её </a:t>
            </a: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рьяно</a:t>
            </a:r>
          </a:p>
          <a:p>
            <a:pPr marL="0" indent="0">
              <a:spcBef>
                <a:spcPts val="0"/>
              </a:spcBef>
              <a:buNone/>
            </a:pPr>
            <a:endParaRPr lang="ru-RU" sz="3600" b="1" dirty="0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0"/>
              </a:spcBef>
            </a:pP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Первый </a:t>
            </a:r>
            <a:r>
              <a:rPr lang="ru-RU" sz="3600" b="1" dirty="0">
                <a:latin typeface="Arial" pitchFamily="34" charset="0"/>
                <a:cs typeface="Arial" pitchFamily="34" charset="0"/>
              </a:rPr>
              <a:t>слог - нота, </a:t>
            </a:r>
            <a:endParaRPr lang="ru-RU" sz="3600" b="1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Второй </a:t>
            </a:r>
            <a:r>
              <a:rPr lang="ru-RU" sz="3600" b="1" dirty="0">
                <a:latin typeface="Arial" pitchFamily="34" charset="0"/>
                <a:cs typeface="Arial" pitchFamily="34" charset="0"/>
              </a:rPr>
              <a:t>слог - </a:t>
            </a: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нота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А </a:t>
            </a:r>
            <a:r>
              <a:rPr lang="ru-RU" sz="3600" b="1" dirty="0">
                <a:latin typeface="Arial" pitchFamily="34" charset="0"/>
                <a:cs typeface="Arial" pitchFamily="34" charset="0"/>
              </a:rPr>
              <a:t>в целом </a:t>
            </a: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–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Только </a:t>
            </a:r>
            <a:r>
              <a:rPr lang="ru-RU" sz="3600" b="1" dirty="0">
                <a:latin typeface="Arial" pitchFamily="34" charset="0"/>
                <a:cs typeface="Arial" pitchFamily="34" charset="0"/>
              </a:rPr>
              <a:t>часть </a:t>
            </a: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чего-то </a:t>
            </a:r>
            <a:endParaRPr lang="ru-RU" sz="3600" dirty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38010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6632"/>
            <a:ext cx="8856984" cy="6552728"/>
          </a:xfrm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</a:pPr>
            <a:r>
              <a:rPr lang="ru-RU" sz="3600" b="1" dirty="0">
                <a:latin typeface="Arial" pitchFamily="34" charset="0"/>
                <a:cs typeface="Arial" pitchFamily="34" charset="0"/>
              </a:rPr>
              <a:t>Две ноты – два слога, </a:t>
            </a:r>
            <a:endParaRPr lang="ru-RU" sz="3600" b="1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А </a:t>
            </a:r>
            <a:r>
              <a:rPr lang="ru-RU" sz="3600" b="1" dirty="0">
                <a:latin typeface="Arial" pitchFamily="34" charset="0"/>
                <a:cs typeface="Arial" pitchFamily="34" charset="0"/>
              </a:rPr>
              <a:t>слово – одно, </a:t>
            </a:r>
            <a:endParaRPr lang="ru-RU" sz="3600" b="1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И </a:t>
            </a:r>
            <a:r>
              <a:rPr lang="ru-RU" sz="3600" b="1" dirty="0">
                <a:latin typeface="Arial" pitchFamily="34" charset="0"/>
                <a:cs typeface="Arial" pitchFamily="34" charset="0"/>
              </a:rPr>
              <a:t>меру длины означает </a:t>
            </a: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оно</a:t>
            </a:r>
          </a:p>
          <a:p>
            <a:pPr marL="0" indent="0">
              <a:spcBef>
                <a:spcPts val="0"/>
              </a:spcBef>
              <a:buNone/>
            </a:pPr>
            <a:endParaRPr lang="ru-RU" sz="3600" b="1" dirty="0">
              <a:latin typeface="Arial" pitchFamily="34" charset="0"/>
              <a:cs typeface="Arial" pitchFamily="34" charset="0"/>
            </a:endParaRPr>
          </a:p>
          <a:p>
            <a:r>
              <a:rPr lang="ru-RU" sz="3600" b="1" dirty="0">
                <a:latin typeface="Arial" pitchFamily="34" charset="0"/>
                <a:cs typeface="Arial" pitchFamily="34" charset="0"/>
              </a:rPr>
              <a:t>Знает это целый мир:</a:t>
            </a:r>
          </a:p>
          <a:p>
            <a:pPr marL="0" indent="0">
              <a:buNone/>
            </a:pPr>
            <a:r>
              <a:rPr lang="ru-RU" sz="3600" b="1" dirty="0">
                <a:latin typeface="Arial" pitchFamily="34" charset="0"/>
                <a:cs typeface="Arial" pitchFamily="34" charset="0"/>
              </a:rPr>
              <a:t>Угол мерит... </a:t>
            </a:r>
            <a:endParaRPr lang="ru-RU" sz="3600" b="1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ru-RU" sz="36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3600" b="1" dirty="0">
                <a:latin typeface="Arial" pitchFamily="34" charset="0"/>
                <a:cs typeface="Arial" pitchFamily="34" charset="0"/>
              </a:rPr>
              <a:t>нем четыре стороны,</a:t>
            </a:r>
          </a:p>
          <a:p>
            <a:pPr marL="0" indent="0">
              <a:buNone/>
            </a:pPr>
            <a:r>
              <a:rPr lang="ru-RU" sz="3600" b="1" dirty="0">
                <a:latin typeface="Arial" pitchFamily="34" charset="0"/>
                <a:cs typeface="Arial" pitchFamily="34" charset="0"/>
              </a:rPr>
              <a:t>Меж собою все равны.</a:t>
            </a:r>
          </a:p>
          <a:p>
            <a:pPr marL="0" indent="0">
              <a:buNone/>
            </a:pPr>
            <a:r>
              <a:rPr lang="ru-RU" sz="3600" b="1" dirty="0">
                <a:latin typeface="Arial" pitchFamily="34" charset="0"/>
                <a:cs typeface="Arial" pitchFamily="34" charset="0"/>
              </a:rPr>
              <a:t>С прямоугольником он брат,</a:t>
            </a:r>
          </a:p>
          <a:p>
            <a:pPr marL="0" indent="0">
              <a:buNone/>
            </a:pPr>
            <a:r>
              <a:rPr lang="ru-RU" sz="3600" b="1" dirty="0">
                <a:latin typeface="Arial" pitchFamily="34" charset="0"/>
                <a:cs typeface="Arial" pitchFamily="34" charset="0"/>
              </a:rPr>
              <a:t>Называется...  </a:t>
            </a:r>
          </a:p>
          <a:p>
            <a:pPr>
              <a:spcBef>
                <a:spcPts val="0"/>
              </a:spcBef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44409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6632"/>
            <a:ext cx="8784976" cy="6480720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3600" b="1" dirty="0">
                <a:latin typeface="Arial" pitchFamily="34" charset="0"/>
                <a:cs typeface="Arial" pitchFamily="34" charset="0"/>
              </a:rPr>
              <a:t>Быстрота перемещения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3600" b="1" dirty="0">
                <a:latin typeface="Arial" pitchFamily="34" charset="0"/>
                <a:cs typeface="Arial" pitchFamily="34" charset="0"/>
              </a:rPr>
              <a:t>Созвучна слову «ускорение».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3600" b="1" dirty="0">
                <a:latin typeface="Arial" pitchFamily="34" charset="0"/>
                <a:cs typeface="Arial" pitchFamily="34" charset="0"/>
              </a:rPr>
              <a:t>Ответьте, дети, мне сейчас,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3600" b="1" dirty="0">
                <a:latin typeface="Arial" pitchFamily="34" charset="0"/>
                <a:cs typeface="Arial" pitchFamily="34" charset="0"/>
              </a:rPr>
              <a:t>Что значит 8 метров в час?  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3600" b="1" dirty="0">
                <a:latin typeface="Arial" pitchFamily="34" charset="0"/>
                <a:cs typeface="Arial" pitchFamily="34" charset="0"/>
              </a:rPr>
              <a:t> 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3600" b="1" dirty="0">
                <a:latin typeface="Arial" pitchFamily="34" charset="0"/>
                <a:cs typeface="Arial" pitchFamily="34" charset="0"/>
              </a:rPr>
              <a:t>Треугольная </a:t>
            </a: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доска,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А </a:t>
            </a:r>
            <a:r>
              <a:rPr lang="ru-RU" sz="3600" b="1" dirty="0">
                <a:latin typeface="Arial" pitchFamily="34" charset="0"/>
                <a:cs typeface="Arial" pitchFamily="34" charset="0"/>
              </a:rPr>
              <a:t>на ней три волоска.</a:t>
            </a:r>
            <a:br>
              <a:rPr lang="ru-RU" sz="3600" b="1" dirty="0">
                <a:latin typeface="Arial" pitchFamily="34" charset="0"/>
                <a:cs typeface="Arial" pitchFamily="34" charset="0"/>
              </a:rPr>
            </a:br>
            <a:r>
              <a:rPr lang="ru-RU" sz="3600" b="1" dirty="0">
                <a:latin typeface="Arial" pitchFamily="34" charset="0"/>
                <a:cs typeface="Arial" pitchFamily="34" charset="0"/>
              </a:rPr>
              <a:t>Волосок – </a:t>
            </a: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тонкий, голосок </a:t>
            </a:r>
            <a:r>
              <a:rPr lang="ru-RU" sz="3600" b="1" dirty="0">
                <a:latin typeface="Arial" pitchFamily="34" charset="0"/>
                <a:cs typeface="Arial" pitchFamily="34" charset="0"/>
              </a:rPr>
              <a:t>– </a:t>
            </a: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звонкий</a:t>
            </a:r>
            <a:r>
              <a:rPr lang="ru-RU" sz="3600" b="1" dirty="0">
                <a:latin typeface="Arial" pitchFamily="34" charset="0"/>
                <a:cs typeface="Arial" pitchFamily="34" charset="0"/>
              </a:rPr>
              <a:t> </a:t>
            </a:r>
            <a:endParaRPr lang="ru-RU" sz="3600" b="1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ru-RU" sz="3600" b="1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3600" b="1" dirty="0">
                <a:latin typeface="Arial" pitchFamily="34" charset="0"/>
                <a:cs typeface="Arial" pitchFamily="34" charset="0"/>
              </a:rPr>
              <a:t>Внутри – </a:t>
            </a: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пустой, а </a:t>
            </a:r>
            <a:r>
              <a:rPr lang="ru-RU" sz="3600" b="1" dirty="0">
                <a:latin typeface="Arial" pitchFamily="34" charset="0"/>
                <a:cs typeface="Arial" pitchFamily="34" charset="0"/>
              </a:rPr>
              <a:t>голос – густой.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3600" b="1" dirty="0">
                <a:latin typeface="Arial" pitchFamily="34" charset="0"/>
                <a:cs typeface="Arial" pitchFamily="34" charset="0"/>
              </a:rPr>
              <a:t>Сам </a:t>
            </a: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молчит, а </a:t>
            </a:r>
            <a:r>
              <a:rPr lang="ru-RU" sz="3600" b="1" dirty="0">
                <a:latin typeface="Arial" pitchFamily="34" charset="0"/>
                <a:cs typeface="Arial" pitchFamily="34" charset="0"/>
              </a:rPr>
              <a:t>бьют – </a:t>
            </a: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ворчит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3587292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71245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Где логика?</a:t>
            </a: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ru-RU" sz="4800" b="1" i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48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Какое понятие объединяет все эти картинки?</a:t>
            </a:r>
            <a:endParaRPr lang="ru-RU" sz="4800" b="1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035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</TotalTime>
  <Words>477</Words>
  <Application>Microsoft Office PowerPoint</Application>
  <PresentationFormat>Экран (4:3)</PresentationFormat>
  <Paragraphs>126</Paragraphs>
  <Slides>33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5" baseType="lpstr">
      <vt:lpstr>Тема Office</vt:lpstr>
      <vt:lpstr>Microsoft Equation 3.0</vt:lpstr>
      <vt:lpstr>Математика и музыка</vt:lpstr>
      <vt:lpstr>Математика и музыка</vt:lpstr>
      <vt:lpstr>Презентация PowerPoint</vt:lpstr>
      <vt:lpstr>Презентация PowerPoint</vt:lpstr>
      <vt:lpstr>Разминка</vt:lpstr>
      <vt:lpstr>Презентация PowerPoint</vt:lpstr>
      <vt:lpstr>Презентация PowerPoint</vt:lpstr>
      <vt:lpstr>Презентация PowerPoint</vt:lpstr>
      <vt:lpstr>Где логика?</vt:lpstr>
      <vt:lpstr>Презентация PowerPoint</vt:lpstr>
      <vt:lpstr>Ритм</vt:lpstr>
      <vt:lpstr>Ритм в музыке и математике</vt:lpstr>
      <vt:lpstr>Презентация PowerPoint</vt:lpstr>
      <vt:lpstr>Решите примеры</vt:lpstr>
      <vt:lpstr>Презентация PowerPoint</vt:lpstr>
      <vt:lpstr>Презентация PowerPoint</vt:lpstr>
      <vt:lpstr>Где логика?</vt:lpstr>
      <vt:lpstr>Презентация PowerPoint</vt:lpstr>
      <vt:lpstr>Противоположности</vt:lpstr>
      <vt:lpstr>Найдите соответствие в музыке</vt:lpstr>
      <vt:lpstr>Где логика?</vt:lpstr>
      <vt:lpstr>Презентация PowerPoint</vt:lpstr>
      <vt:lpstr>Форма</vt:lpstr>
      <vt:lpstr>Вариации в музыке </vt:lpstr>
      <vt:lpstr>«Вариации» числа</vt:lpstr>
      <vt:lpstr>Где логика?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24</cp:revision>
  <dcterms:created xsi:type="dcterms:W3CDTF">2022-02-06T14:11:10Z</dcterms:created>
  <dcterms:modified xsi:type="dcterms:W3CDTF">2022-02-06T20:26:50Z</dcterms:modified>
</cp:coreProperties>
</file>