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notesMasterIdLst>
    <p:notesMasterId r:id="rId17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1446" y="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47886A-5F38-455A-B952-78237B61F69C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2B3555-6362-49AD-AD42-E74EE2F10C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73928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77F40-CC10-4781-AAD8-5241D5A0A428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385D9-B780-4B33-B539-282ED46E2C9F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одзаголовок 5"/>
          <p:cNvSpPr txBox="1">
            <a:spLocks/>
          </p:cNvSpPr>
          <p:nvPr userDrawn="1"/>
        </p:nvSpPr>
        <p:spPr>
          <a:xfrm>
            <a:off x="184149" y="6400800"/>
            <a:ext cx="4390729" cy="292100"/>
          </a:xfrm>
          <a:prstGeom prst="roundRect">
            <a:avLst/>
          </a:prstGeom>
          <a:solidFill>
            <a:schemeClr val="lt1">
              <a:alpha val="72000"/>
            </a:schemeClr>
          </a:solidFill>
          <a:ln w="19050" cap="rnd" cmpd="sng" algn="ctr">
            <a:noFill/>
            <a:prstDash val="soli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Wingdings 3" charset="2"/>
              <a:buNone/>
            </a:pPr>
            <a:r>
              <a:rPr lang="ru-RU" sz="14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Составитель: Никитенко Е.И., МБОУ СОШ №10 п. Гирей</a:t>
            </a:r>
          </a:p>
        </p:txBody>
      </p:sp>
    </p:spTree>
    <p:extLst>
      <p:ext uri="{BB962C8B-B14F-4D97-AF65-F5344CB8AC3E}">
        <p14:creationId xmlns:p14="http://schemas.microsoft.com/office/powerpoint/2010/main" val="1599841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77F40-CC10-4781-AAD8-5241D5A0A428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385D9-B780-4B33-B539-282ED46E2C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9267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77F40-CC10-4781-AAD8-5241D5A0A428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385D9-B780-4B33-B539-282ED46E2C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12773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8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48177" y="3771174"/>
            <a:ext cx="546115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77F40-CC10-4781-AAD8-5241D5A0A428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385D9-B780-4B33-B539-282ED46E2C9F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894049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3124201"/>
            <a:ext cx="6620968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77F40-CC10-4781-AAD8-5241D5A0A428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385D9-B780-4B33-B539-282ED46E2C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31572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77F40-CC10-4781-AAD8-5241D5A0A428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385D9-B780-4B33-B539-282ED46E2C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00890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77F40-CC10-4781-AAD8-5241D5A0A428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385D9-B780-4B33-B539-282ED46E2C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67643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77F40-CC10-4781-AAD8-5241D5A0A428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385D9-B780-4B33-B539-282ED46E2C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08913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77F40-CC10-4781-AAD8-5241D5A0A428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385D9-B780-4B33-B539-282ED46E2C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33355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77F40-CC10-4781-AAD8-5241D5A0A428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385D9-B780-4B33-B539-282ED46E2C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650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77F40-CC10-4781-AAD8-5241D5A0A428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385D9-B780-4B33-B539-282ED46E2C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2995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77F40-CC10-4781-AAD8-5241D5A0A428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385D9-B780-4B33-B539-282ED46E2C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10811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77F40-CC10-4781-AAD8-5241D5A0A428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385D9-B780-4B33-B539-282ED46E2C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2200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77F40-CC10-4781-AAD8-5241D5A0A428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385D9-B780-4B33-B539-282ED46E2C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4417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77F40-CC10-4781-AAD8-5241D5A0A428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385D9-B780-4B33-B539-282ED46E2C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79931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129281"/>
            <a:ext cx="2551461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77F40-CC10-4781-AAD8-5241D5A0A428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385D9-B780-4B33-B539-282ED46E2C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3363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77F40-CC10-4781-AAD8-5241D5A0A428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385D9-B780-4B33-B539-282ED46E2C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51283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4000"/>
                </a:schemeClr>
              </a:gs>
              <a:gs pos="73000">
                <a:schemeClr val="accent5">
                  <a:alpha val="0"/>
                </a:schemeClr>
              </a:gs>
              <a:gs pos="36000">
                <a:schemeClr val="accent5"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4000"/>
                </a:schemeClr>
              </a:gs>
              <a:gs pos="66000">
                <a:schemeClr val="accent5">
                  <a:alpha val="0"/>
                </a:schemeClr>
              </a:gs>
              <a:gs pos="36000">
                <a:schemeClr val="accent5"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1000"/>
                </a:schemeClr>
              </a:gs>
              <a:gs pos="75000">
                <a:schemeClr val="accent5">
                  <a:alpha val="0"/>
                </a:schemeClr>
              </a:gs>
              <a:gs pos="36000">
                <a:schemeClr val="accent5"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8000"/>
                </a:schemeClr>
              </a:gs>
              <a:gs pos="72000">
                <a:schemeClr val="accent5">
                  <a:alpha val="0"/>
                </a:schemeClr>
              </a:gs>
              <a:gs pos="36000">
                <a:schemeClr val="accent5"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A2277F40-CC10-4781-AAD8-5241D5A0A428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6385D9-B780-4B33-B539-282ED46E2C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277859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pixabay.com/images/id-5657775/" TargetMode="External"/><Relationship Id="rId3" Type="http://schemas.openxmlformats.org/officeDocument/2006/relationships/hyperlink" Target="https://infourok.ru/test-po-obzh-na-temuobvali-opolzni-seli-i-prichini-ih-vozniknoveniya-klass-2542989.html" TargetMode="External"/><Relationship Id="rId7" Type="http://schemas.openxmlformats.org/officeDocument/2006/relationships/hyperlink" Target="https://openclipart.org/detail/297670/landslide-near-the-city" TargetMode="External"/><Relationship Id="rId2" Type="http://schemas.openxmlformats.org/officeDocument/2006/relationships/hyperlink" Target="https://nsportal.ru/shkola/osnovy-bezopasnosti-zhiznedeyatelnosti/library/2019/09/27/test-po-obzh-7-klass-obvaly-opolzni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con-library.com/images/56805.png" TargetMode="External"/><Relationship Id="rId5" Type="http://schemas.openxmlformats.org/officeDocument/2006/relationships/hyperlink" Target="https://img2.freepng.ru/20180618/kkx/kisspng-computer-icons-house-home-ateliers-jean-perzel-5b2779fd2d9103.8249269215293137891867.jpg" TargetMode="External"/><Relationship Id="rId4" Type="http://schemas.openxmlformats.org/officeDocument/2006/relationships/hyperlink" Target="https://uchitelya.com/obzh/54783-test-opolzni-ih-posledstviya-zaschita-naseleniya-7-klass.html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slide" Target="slide13.xml"/><Relationship Id="rId3" Type="http://schemas.openxmlformats.org/officeDocument/2006/relationships/image" Target="../media/image3.png"/><Relationship Id="rId7" Type="http://schemas.openxmlformats.org/officeDocument/2006/relationships/slide" Target="slide7.xml"/><Relationship Id="rId12" Type="http://schemas.openxmlformats.org/officeDocument/2006/relationships/slide" Target="slide12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11" Type="http://schemas.openxmlformats.org/officeDocument/2006/relationships/slide" Target="slide11.xml"/><Relationship Id="rId5" Type="http://schemas.openxmlformats.org/officeDocument/2006/relationships/slide" Target="slide5.xml"/><Relationship Id="rId10" Type="http://schemas.openxmlformats.org/officeDocument/2006/relationships/slide" Target="slide10.xml"/><Relationship Id="rId4" Type="http://schemas.openxmlformats.org/officeDocument/2006/relationships/slide" Target="slide4.xml"/><Relationship Id="rId9" Type="http://schemas.openxmlformats.org/officeDocument/2006/relationships/slide" Target="slide9.xml"/><Relationship Id="rId14" Type="http://schemas.openxmlformats.org/officeDocument/2006/relationships/slide" Target="slide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prstGeom prst="roundRect">
            <a:avLst>
              <a:gd name="adj" fmla="val 11020"/>
            </a:avLst>
          </a:prstGeom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algn="ctr"/>
            <a:r>
              <a:rPr lang="ru-RU" sz="4400" b="1" cap="none" dirty="0"/>
              <a:t>Оползни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E031E35-A832-0695-608A-19FC3AF90D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6134" y="3281132"/>
            <a:ext cx="6129196" cy="2704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88152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49300" y="1259581"/>
            <a:ext cx="7645400" cy="1055608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>
                <a:latin typeface="Calibri" panose="020F0502020204030204" pitchFamily="34" charset="0"/>
                <a:cs typeface="Calibri" panose="020F0502020204030204" pitchFamily="34" charset="0"/>
              </a:rPr>
              <a:t>Какой максимальной скорости может достигать оползень?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394495" y="432878"/>
            <a:ext cx="2355010" cy="560717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Вопрос 8</a:t>
            </a:r>
            <a:endParaRPr lang="ru-RU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734962" y="4862827"/>
            <a:ext cx="3659736" cy="648000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До 5 м/год</a:t>
            </a:r>
          </a:p>
        </p:txBody>
      </p:sp>
      <p:sp>
        <p:nvSpPr>
          <p:cNvPr id="2" name="Овал 1"/>
          <p:cNvSpPr/>
          <p:nvPr/>
        </p:nvSpPr>
        <p:spPr>
          <a:xfrm>
            <a:off x="8475329" y="3224354"/>
            <a:ext cx="250166" cy="250166"/>
          </a:xfrm>
          <a:prstGeom prst="ellipse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734962" y="3028703"/>
            <a:ext cx="3659736" cy="648000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До 3 м/с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734962" y="3945765"/>
            <a:ext cx="3659736" cy="648000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До 1,5 м/</a:t>
            </a:r>
            <a:r>
              <a:rPr lang="ru-RU" sz="24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мес</a:t>
            </a:r>
            <a:endParaRPr lang="ru-RU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3" name="Рисунок 12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2000" y="6198682"/>
            <a:ext cx="540000" cy="540000"/>
          </a:xfrm>
          <a:prstGeom prst="rect">
            <a:avLst/>
          </a:prstGeom>
          <a:ln>
            <a:noFill/>
          </a:ln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479" y="3144169"/>
            <a:ext cx="3281891" cy="2225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48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2" grpId="0" animBg="1"/>
      <p:bldP spid="10" grpId="0" animBg="1"/>
      <p:bldP spid="10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14375" y="1292673"/>
            <a:ext cx="7731125" cy="1055608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>
                <a:latin typeface="Calibri" panose="020F0502020204030204" pitchFamily="34" charset="0"/>
                <a:cs typeface="Calibri" panose="020F0502020204030204" pitchFamily="34" charset="0"/>
              </a:rPr>
              <a:t>Какой грунт на склоне увеличивает вероятность возникновения оползня?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394495" y="432878"/>
            <a:ext cx="2355010" cy="560717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Вопрос 9</a:t>
            </a:r>
            <a:endParaRPr lang="ru-RU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495454" y="3528867"/>
            <a:ext cx="2950046" cy="648000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Бальзатовый</a:t>
            </a:r>
            <a:endParaRPr lang="ru-RU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Овал 1"/>
          <p:cNvSpPr/>
          <p:nvPr/>
        </p:nvSpPr>
        <p:spPr>
          <a:xfrm>
            <a:off x="8545420" y="5410240"/>
            <a:ext cx="250166" cy="250166"/>
          </a:xfrm>
          <a:prstGeom prst="ellipse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495452" y="5211323"/>
            <a:ext cx="2950046" cy="648000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Глиняный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495453" y="4370095"/>
            <a:ext cx="2950046" cy="648000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Каменистый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495454" y="2687639"/>
            <a:ext cx="2950046" cy="648000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Гранитный</a:t>
            </a:r>
          </a:p>
        </p:txBody>
      </p:sp>
      <p:pic>
        <p:nvPicPr>
          <p:cNvPr id="13" name="Рисунок 12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2000" y="6198682"/>
            <a:ext cx="540000" cy="540000"/>
          </a:xfrm>
          <a:prstGeom prst="rect">
            <a:avLst/>
          </a:prstGeom>
          <a:ln>
            <a:noFill/>
          </a:ln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0109" y="3160715"/>
            <a:ext cx="3281891" cy="2225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3593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2" grpId="0" animBg="1"/>
      <p:bldP spid="15" grpId="0" animBg="1"/>
      <p:bldP spid="15" grpId="1" animBg="1"/>
      <p:bldP spid="10" grpId="0" animBg="1"/>
      <p:bldP spid="10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49300" y="1259581"/>
            <a:ext cx="7645400" cy="578882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>
                <a:latin typeface="Calibri" panose="020F0502020204030204" pitchFamily="34" charset="0"/>
                <a:cs typeface="Calibri" panose="020F0502020204030204" pitchFamily="34" charset="0"/>
              </a:rPr>
              <a:t>Оползни относятся к: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394495" y="432878"/>
            <a:ext cx="2355010" cy="560717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Вопрос 10</a:t>
            </a:r>
            <a:endParaRPr lang="ru-RU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64594" y="2449795"/>
            <a:ext cx="4230106" cy="765736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опасным геофизическим явлениям</a:t>
            </a:r>
          </a:p>
        </p:txBody>
      </p:sp>
      <p:sp>
        <p:nvSpPr>
          <p:cNvPr id="2" name="Овал 1"/>
          <p:cNvSpPr/>
          <p:nvPr/>
        </p:nvSpPr>
        <p:spPr>
          <a:xfrm>
            <a:off x="8506992" y="3843017"/>
            <a:ext cx="250166" cy="250166"/>
          </a:xfrm>
          <a:prstGeom prst="ellipse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164594" y="3585232"/>
            <a:ext cx="4230106" cy="765736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опасным геологическим явлениям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164594" y="4720669"/>
            <a:ext cx="4230106" cy="765736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опасным метеорологическим явлениям</a:t>
            </a:r>
          </a:p>
        </p:txBody>
      </p:sp>
      <p:pic>
        <p:nvPicPr>
          <p:cNvPr id="12" name="Рисунок 11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2000" y="6198682"/>
            <a:ext cx="540000" cy="540000"/>
          </a:xfrm>
          <a:prstGeom prst="rect">
            <a:avLst/>
          </a:prstGeom>
          <a:ln>
            <a:noFill/>
          </a:ln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838" y="2755533"/>
            <a:ext cx="3281891" cy="2225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7297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9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2" grpId="0" animBg="1"/>
      <p:bldP spid="15" grpId="0" animBg="1"/>
      <p:bldP spid="15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87399" y="1249150"/>
            <a:ext cx="7645400" cy="1055608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2800" b="1" dirty="0">
                <a:latin typeface="Calibri" panose="020F0502020204030204" pitchFamily="34" charset="0"/>
                <a:cs typeface="Calibri" panose="020F0502020204030204" pitchFamily="34" charset="0"/>
              </a:rPr>
              <a:t>К основным характеристикам оползней относятся…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394495" y="432878"/>
            <a:ext cx="2355010" cy="560717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Вопрос 11</a:t>
            </a:r>
            <a:endParaRPr lang="ru-RU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Овал 1"/>
          <p:cNvSpPr/>
          <p:nvPr/>
        </p:nvSpPr>
        <p:spPr>
          <a:xfrm>
            <a:off x="8519983" y="3062933"/>
            <a:ext cx="250166" cy="250166"/>
          </a:xfrm>
          <a:prstGeom prst="ellipse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662534" y="2806580"/>
            <a:ext cx="3770265" cy="76287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скорость движения, мощность, масштаб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662533" y="4878393"/>
            <a:ext cx="3770265" cy="76287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ширина, скорость, зона действия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662533" y="3842486"/>
            <a:ext cx="3770265" cy="762872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масштаб, площадь, продолжительность</a:t>
            </a:r>
          </a:p>
        </p:txBody>
      </p:sp>
      <p:pic>
        <p:nvPicPr>
          <p:cNvPr id="11" name="Рисунок 10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2000" y="6198682"/>
            <a:ext cx="540000" cy="540000"/>
          </a:xfrm>
          <a:prstGeom prst="rect">
            <a:avLst/>
          </a:prstGeom>
          <a:ln>
            <a:noFill/>
          </a:ln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399" y="3062933"/>
            <a:ext cx="3281891" cy="2225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3209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9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2" grpId="0" animBg="1"/>
      <p:bldP spid="15" grpId="0" animBg="1"/>
      <p:bldP spid="15" grpId="1" animBg="1"/>
      <p:bldP spid="10" grpId="0" animBg="1"/>
      <p:bldP spid="10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87400" y="1297326"/>
            <a:ext cx="7645400" cy="510778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Образованию оползней способствуют: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394495" y="432878"/>
            <a:ext cx="2355010" cy="560717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Вопрос 12</a:t>
            </a:r>
            <a:endParaRPr lang="ru-RU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Овал 1"/>
          <p:cNvSpPr/>
          <p:nvPr/>
        </p:nvSpPr>
        <p:spPr>
          <a:xfrm>
            <a:off x="8525789" y="3794533"/>
            <a:ext cx="250166" cy="250166"/>
          </a:xfrm>
          <a:prstGeom prst="ellipse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842000" y="3595472"/>
            <a:ext cx="3590800" cy="648288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землетрясения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842000" y="4635992"/>
            <a:ext cx="3590800" cy="648288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цунами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842000" y="2554952"/>
            <a:ext cx="3590800" cy="648288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космические явления</a:t>
            </a:r>
          </a:p>
        </p:txBody>
      </p:sp>
      <p:pic>
        <p:nvPicPr>
          <p:cNvPr id="13" name="Рисунок 12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2000" y="6198682"/>
            <a:ext cx="540000" cy="540000"/>
          </a:xfrm>
          <a:prstGeom prst="rect">
            <a:avLst/>
          </a:prstGeom>
          <a:ln>
            <a:noFill/>
          </a:ln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400" y="2806850"/>
            <a:ext cx="3281891" cy="2225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2172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9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2" grpId="0" animBg="1"/>
      <p:bldP spid="15" grpId="0" animBg="1"/>
      <p:bldP spid="15" grpId="1" animBg="1"/>
      <p:bldP spid="10" grpId="0" animBg="1"/>
      <p:bldP spid="10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495300" y="1238250"/>
            <a:ext cx="8027597" cy="5335078"/>
          </a:xfrm>
          <a:prstGeom prst="roundRect">
            <a:avLst>
              <a:gd name="adj" fmla="val 6377"/>
            </a:avLst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Источники:</a:t>
            </a:r>
            <a:br>
              <a:rPr lang="ru-RU" sz="2400" dirty="0">
                <a:solidFill>
                  <a:schemeClr val="bg1"/>
                </a:solidFill>
              </a:rPr>
            </a:br>
            <a:r>
              <a:rPr lang="ru-RU" sz="1200" dirty="0">
                <a:solidFill>
                  <a:schemeClr val="bg1"/>
                </a:solidFill>
              </a:rPr>
              <a:t> </a:t>
            </a:r>
            <a:endParaRPr lang="ru-RU" sz="2400" dirty="0">
              <a:solidFill>
                <a:schemeClr val="bg1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sz="1600" dirty="0">
                <a:solidFill>
                  <a:srgbClr val="FF0000"/>
                </a:solidFill>
                <a:hlinkClick r:id="rId2"/>
              </a:rPr>
              <a:t>Латышева Наталья Ильинична. Тест по ОБЖ, 7 класс, Обвалы, оползни, сели</a:t>
            </a:r>
            <a:endParaRPr lang="ru-RU" sz="1600" dirty="0">
              <a:solidFill>
                <a:srgbClr val="FF000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sz="1600" dirty="0">
                <a:solidFill>
                  <a:srgbClr val="FF0000"/>
                </a:solidFill>
                <a:hlinkClick r:id="rId3"/>
              </a:rPr>
              <a:t>Козлов Олег Владимирович. Тест по ОБЖ на </a:t>
            </a:r>
            <a:r>
              <a:rPr lang="ru-RU" sz="1600" dirty="0" err="1">
                <a:solidFill>
                  <a:srgbClr val="FF0000"/>
                </a:solidFill>
                <a:hlinkClick r:id="rId3"/>
              </a:rPr>
              <a:t>тему"Обвалы</a:t>
            </a:r>
            <a:r>
              <a:rPr lang="ru-RU" sz="1600" dirty="0">
                <a:solidFill>
                  <a:srgbClr val="FF0000"/>
                </a:solidFill>
                <a:hlinkClick r:id="rId3"/>
              </a:rPr>
              <a:t>, оползни, сели и причины их возникновения" (7 класс)</a:t>
            </a:r>
            <a:endParaRPr lang="ru-RU" sz="1600" dirty="0">
              <a:solidFill>
                <a:srgbClr val="FF000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sz="1600" dirty="0">
                <a:solidFill>
                  <a:srgbClr val="FF0000"/>
                </a:solidFill>
                <a:hlinkClick r:id="rId4"/>
              </a:rPr>
              <a:t>Тест "Оползни, их последствия, защита населения" 7 класс</a:t>
            </a:r>
            <a:endParaRPr lang="ru-RU" sz="1600" dirty="0">
              <a:solidFill>
                <a:srgbClr val="FF0000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ru-RU" sz="1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Изображения:</a:t>
            </a:r>
          </a:p>
          <a:p>
            <a:endParaRPr lang="ru-RU" sz="2400" dirty="0">
              <a:solidFill>
                <a:schemeClr val="bg1"/>
              </a:solidFill>
            </a:endParaRPr>
          </a:p>
          <a:p>
            <a:r>
              <a:rPr lang="ru-RU" sz="1600" dirty="0">
                <a:solidFill>
                  <a:srgbClr val="0000FF"/>
                </a:solidFill>
                <a:hlinkClick r:id="rId5"/>
              </a:rPr>
              <a:t>Значок кнопки «Домой» </a:t>
            </a:r>
            <a:endParaRPr lang="ru-RU" sz="1600" dirty="0">
              <a:solidFill>
                <a:srgbClr val="0000FF"/>
              </a:solidFill>
            </a:endParaRPr>
          </a:p>
          <a:p>
            <a:endParaRPr lang="ru-RU" sz="1600" dirty="0">
              <a:solidFill>
                <a:srgbClr val="0000FF"/>
              </a:solidFill>
              <a:hlinkClick r:id="" action="ppaction://noaction"/>
            </a:endParaRPr>
          </a:p>
          <a:p>
            <a:r>
              <a:rPr lang="ru-RU" sz="1600" dirty="0">
                <a:solidFill>
                  <a:srgbClr val="0000FF"/>
                </a:solidFill>
                <a:hlinkClick r:id="" action="ppaction://noaction"/>
              </a:rPr>
              <a:t>Значок </a:t>
            </a:r>
            <a:r>
              <a:rPr lang="ru-RU" sz="1600" dirty="0">
                <a:solidFill>
                  <a:srgbClr val="0000FF"/>
                </a:solidFill>
                <a:hlinkClick r:id="rId6"/>
              </a:rPr>
              <a:t>кнопки «Выход»</a:t>
            </a:r>
            <a:endParaRPr lang="ru-RU" sz="1600" dirty="0">
              <a:solidFill>
                <a:srgbClr val="0000FF"/>
              </a:solidFill>
            </a:endParaRPr>
          </a:p>
          <a:p>
            <a:endParaRPr lang="ru-RU" sz="1600" dirty="0">
              <a:solidFill>
                <a:srgbClr val="0000FF"/>
              </a:solidFill>
            </a:endParaRPr>
          </a:p>
          <a:p>
            <a:r>
              <a:rPr lang="ru-RU" sz="1600" dirty="0">
                <a:solidFill>
                  <a:schemeClr val="bg1"/>
                </a:solidFill>
              </a:rPr>
              <a:t>1 слайд:</a:t>
            </a:r>
            <a:r>
              <a:rPr lang="ru-RU" sz="1600" dirty="0">
                <a:solidFill>
                  <a:srgbClr val="0000FF"/>
                </a:solidFill>
              </a:rPr>
              <a:t> </a:t>
            </a:r>
            <a:r>
              <a:rPr lang="en-US" dirty="0">
                <a:hlinkClick r:id="rId7"/>
              </a:rPr>
              <a:t>Landslide near the city</a:t>
            </a:r>
            <a:endParaRPr lang="en-US" dirty="0"/>
          </a:p>
          <a:p>
            <a:endParaRPr lang="ru-RU" sz="1600" dirty="0">
              <a:solidFill>
                <a:srgbClr val="0000FF"/>
              </a:solidFill>
            </a:endParaRPr>
          </a:p>
          <a:p>
            <a:r>
              <a:rPr lang="ru-RU" sz="1600" dirty="0">
                <a:solidFill>
                  <a:schemeClr val="bg1"/>
                </a:solidFill>
              </a:rPr>
              <a:t>3-14 слайды:</a:t>
            </a:r>
            <a:r>
              <a:rPr lang="ru-RU" sz="1600" dirty="0">
                <a:solidFill>
                  <a:srgbClr val="0000FF"/>
                </a:solidFill>
              </a:rPr>
              <a:t> </a:t>
            </a:r>
            <a:r>
              <a:rPr lang="en-US" sz="1600" dirty="0">
                <a:solidFill>
                  <a:srgbClr val="0000FF"/>
                </a:solidFill>
                <a:hlinkClick r:id="rId8"/>
              </a:rPr>
              <a:t>gtaranu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9217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332613" y="1500097"/>
            <a:ext cx="6546832" cy="638354"/>
          </a:xfrm>
          <a:prstGeom prst="roundRect">
            <a:avLst/>
          </a:prstGeom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cap="none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Выберите номер задания:</a:t>
            </a:r>
          </a:p>
        </p:txBody>
      </p:sp>
      <p:sp>
        <p:nvSpPr>
          <p:cNvPr id="29" name="Блок-схема: ручной ввод 28">
            <a:hlinkClick r:id="rId2" action="ppaction://hlinksldjump"/>
          </p:cNvPr>
          <p:cNvSpPr/>
          <p:nvPr/>
        </p:nvSpPr>
        <p:spPr>
          <a:xfrm>
            <a:off x="2374616" y="2496756"/>
            <a:ext cx="846158" cy="788035"/>
          </a:xfrm>
          <a:prstGeom prst="flowChartManualInpu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</a:p>
        </p:txBody>
      </p:sp>
      <p:pic>
        <p:nvPicPr>
          <p:cNvPr id="23" name="Рисунок 22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2723" y="6013808"/>
            <a:ext cx="515338" cy="504000"/>
          </a:xfrm>
          <a:prstGeom prst="rect">
            <a:avLst/>
          </a:prstGeom>
        </p:spPr>
      </p:pic>
      <p:sp>
        <p:nvSpPr>
          <p:cNvPr id="26" name="Блок-схема: ручной ввод 25">
            <a:hlinkClick r:id="rId4" action="ppaction://hlinksldjump"/>
          </p:cNvPr>
          <p:cNvSpPr/>
          <p:nvPr/>
        </p:nvSpPr>
        <p:spPr>
          <a:xfrm>
            <a:off x="3530692" y="2496756"/>
            <a:ext cx="846158" cy="788035"/>
          </a:xfrm>
          <a:prstGeom prst="flowChartManualInpu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</a:p>
        </p:txBody>
      </p:sp>
      <p:sp>
        <p:nvSpPr>
          <p:cNvPr id="37" name="Блок-схема: ручной ввод 36">
            <a:hlinkClick r:id="rId5" action="ppaction://hlinksldjump"/>
          </p:cNvPr>
          <p:cNvSpPr/>
          <p:nvPr/>
        </p:nvSpPr>
        <p:spPr>
          <a:xfrm>
            <a:off x="4683401" y="2496756"/>
            <a:ext cx="846158" cy="788035"/>
          </a:xfrm>
          <a:prstGeom prst="flowChartManualInpu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</a:p>
        </p:txBody>
      </p:sp>
      <p:sp>
        <p:nvSpPr>
          <p:cNvPr id="38" name="Блок-схема: ручной ввод 37">
            <a:hlinkClick r:id="rId6" action="ppaction://hlinksldjump"/>
          </p:cNvPr>
          <p:cNvSpPr/>
          <p:nvPr/>
        </p:nvSpPr>
        <p:spPr>
          <a:xfrm>
            <a:off x="5835745" y="2496755"/>
            <a:ext cx="846158" cy="788035"/>
          </a:xfrm>
          <a:prstGeom prst="flowChartManualInpu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</a:p>
        </p:txBody>
      </p:sp>
      <p:sp>
        <p:nvSpPr>
          <p:cNvPr id="39" name="Блок-схема: ручной ввод 38">
            <a:hlinkClick r:id="rId7" action="ppaction://hlinksldjump"/>
          </p:cNvPr>
          <p:cNvSpPr/>
          <p:nvPr/>
        </p:nvSpPr>
        <p:spPr>
          <a:xfrm>
            <a:off x="2374616" y="3529194"/>
            <a:ext cx="846158" cy="788035"/>
          </a:xfrm>
          <a:prstGeom prst="flowChartManualInpu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</a:p>
        </p:txBody>
      </p:sp>
      <p:sp>
        <p:nvSpPr>
          <p:cNvPr id="40" name="Блок-схема: ручной ввод 39">
            <a:hlinkClick r:id="rId8" action="ppaction://hlinksldjump"/>
          </p:cNvPr>
          <p:cNvSpPr/>
          <p:nvPr/>
        </p:nvSpPr>
        <p:spPr>
          <a:xfrm>
            <a:off x="3530692" y="3529194"/>
            <a:ext cx="846158" cy="788035"/>
          </a:xfrm>
          <a:prstGeom prst="flowChartManualInpu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</a:p>
        </p:txBody>
      </p:sp>
      <p:sp>
        <p:nvSpPr>
          <p:cNvPr id="41" name="Блок-схема: ручной ввод 40">
            <a:hlinkClick r:id="rId9" action="ppaction://hlinksldjump"/>
          </p:cNvPr>
          <p:cNvSpPr/>
          <p:nvPr/>
        </p:nvSpPr>
        <p:spPr>
          <a:xfrm>
            <a:off x="4683401" y="3517840"/>
            <a:ext cx="846158" cy="788035"/>
          </a:xfrm>
          <a:prstGeom prst="flowChartManualInpu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atin typeface="Calibri" panose="020F0502020204030204" pitchFamily="34" charset="0"/>
                <a:cs typeface="Calibri" panose="020F0502020204030204" pitchFamily="34" charset="0"/>
              </a:rPr>
              <a:t>7</a:t>
            </a:r>
          </a:p>
        </p:txBody>
      </p:sp>
      <p:sp>
        <p:nvSpPr>
          <p:cNvPr id="42" name="Блок-схема: ручной ввод 41">
            <a:hlinkClick r:id="rId10" action="ppaction://hlinksldjump"/>
          </p:cNvPr>
          <p:cNvSpPr/>
          <p:nvPr/>
        </p:nvSpPr>
        <p:spPr>
          <a:xfrm>
            <a:off x="5835745" y="3529194"/>
            <a:ext cx="846158" cy="788035"/>
          </a:xfrm>
          <a:prstGeom prst="flowChartManualInpu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atin typeface="Calibri" panose="020F0502020204030204" pitchFamily="34" charset="0"/>
                <a:cs typeface="Calibri" panose="020F0502020204030204" pitchFamily="34" charset="0"/>
              </a:rPr>
              <a:t>8</a:t>
            </a:r>
          </a:p>
        </p:txBody>
      </p:sp>
      <p:sp>
        <p:nvSpPr>
          <p:cNvPr id="43" name="Блок-схема: ручной ввод 42">
            <a:hlinkClick r:id="rId11" action="ppaction://hlinksldjump"/>
          </p:cNvPr>
          <p:cNvSpPr/>
          <p:nvPr/>
        </p:nvSpPr>
        <p:spPr>
          <a:xfrm>
            <a:off x="2374616" y="4561632"/>
            <a:ext cx="846158" cy="788035"/>
          </a:xfrm>
          <a:prstGeom prst="flowChartManualInpu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atin typeface="Calibri" panose="020F0502020204030204" pitchFamily="34" charset="0"/>
                <a:cs typeface="Calibri" panose="020F0502020204030204" pitchFamily="34" charset="0"/>
              </a:rPr>
              <a:t>9</a:t>
            </a:r>
          </a:p>
        </p:txBody>
      </p:sp>
      <p:sp>
        <p:nvSpPr>
          <p:cNvPr id="44" name="Блок-схема: ручной ввод 43">
            <a:hlinkClick r:id="rId12" action="ppaction://hlinksldjump"/>
          </p:cNvPr>
          <p:cNvSpPr/>
          <p:nvPr/>
        </p:nvSpPr>
        <p:spPr>
          <a:xfrm>
            <a:off x="3530327" y="4561632"/>
            <a:ext cx="846158" cy="788035"/>
          </a:xfrm>
          <a:prstGeom prst="flowChartManualInpu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</a:p>
        </p:txBody>
      </p:sp>
      <p:sp>
        <p:nvSpPr>
          <p:cNvPr id="45" name="Блок-схема: ручной ввод 44">
            <a:hlinkClick r:id="rId13" action="ppaction://hlinksldjump"/>
          </p:cNvPr>
          <p:cNvSpPr/>
          <p:nvPr/>
        </p:nvSpPr>
        <p:spPr>
          <a:xfrm>
            <a:off x="4683036" y="4561632"/>
            <a:ext cx="846158" cy="788035"/>
          </a:xfrm>
          <a:prstGeom prst="flowChartManualInpu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atin typeface="Calibri" panose="020F0502020204030204" pitchFamily="34" charset="0"/>
                <a:cs typeface="Calibri" panose="020F0502020204030204" pitchFamily="34" charset="0"/>
              </a:rPr>
              <a:t>11</a:t>
            </a:r>
          </a:p>
        </p:txBody>
      </p:sp>
      <p:sp>
        <p:nvSpPr>
          <p:cNvPr id="46" name="Блок-схема: ручной ввод 45">
            <a:hlinkClick r:id="rId14" action="ppaction://hlinksldjump"/>
          </p:cNvPr>
          <p:cNvSpPr/>
          <p:nvPr/>
        </p:nvSpPr>
        <p:spPr>
          <a:xfrm>
            <a:off x="5835745" y="4561632"/>
            <a:ext cx="846158" cy="788035"/>
          </a:xfrm>
          <a:prstGeom prst="flowChartManualInpu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atin typeface="Calibri" panose="020F0502020204030204" pitchFamily="34" charset="0"/>
                <a:cs typeface="Calibri" panose="020F0502020204030204" pitchFamily="34" charset="0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697989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4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4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5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5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6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6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7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7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7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8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8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8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9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9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</p:childTnLst>
        </p:cTn>
      </p:par>
    </p:tnLst>
    <p:bldLst>
      <p:bldP spid="29" grpId="0" animBg="1"/>
      <p:bldP spid="2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49300" y="1259581"/>
            <a:ext cx="7645400" cy="510778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Что является признаком надвигающегося оползня?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394495" y="432878"/>
            <a:ext cx="2355010" cy="560717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Вопрос 1</a:t>
            </a:r>
            <a:endParaRPr lang="ru-RU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237021" y="2630811"/>
            <a:ext cx="4157679" cy="649620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Заклинивание дверей и окон</a:t>
            </a:r>
          </a:p>
        </p:txBody>
      </p:sp>
      <p:sp>
        <p:nvSpPr>
          <p:cNvPr id="2" name="Овал 1"/>
          <p:cNvSpPr/>
          <p:nvPr/>
        </p:nvSpPr>
        <p:spPr>
          <a:xfrm>
            <a:off x="8484671" y="4855982"/>
            <a:ext cx="250166" cy="250166"/>
          </a:xfrm>
          <a:prstGeom prst="ellipse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2000" y="6198682"/>
            <a:ext cx="540000" cy="540000"/>
          </a:xfrm>
          <a:prstGeom prst="rect">
            <a:avLst/>
          </a:prstGeom>
          <a:ln>
            <a:noFill/>
          </a:ln>
        </p:spPr>
      </p:pic>
      <p:sp>
        <p:nvSpPr>
          <p:cNvPr id="14" name="Скругленный прямоугольник 13"/>
          <p:cNvSpPr/>
          <p:nvPr/>
        </p:nvSpPr>
        <p:spPr>
          <a:xfrm>
            <a:off x="4237020" y="4656255"/>
            <a:ext cx="4157679" cy="649620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Всё перечисленное</a:t>
            </a:r>
            <a:endParaRPr lang="ru-RU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237020" y="3640744"/>
            <a:ext cx="4157678" cy="649620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Просачивание воды на оползневых склонах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838" y="2755533"/>
            <a:ext cx="3281891" cy="2225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55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9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2" grpId="0" animBg="1"/>
      <p:bldP spid="15" grpId="0" animBg="1"/>
      <p:bldP spid="15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49300" y="1259581"/>
            <a:ext cx="7645400" cy="510778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В каких районах чаще всего появляются оползни?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394495" y="432878"/>
            <a:ext cx="2355010" cy="560717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Вопрос 2</a:t>
            </a:r>
            <a:endParaRPr lang="ru-RU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486402" y="3285891"/>
            <a:ext cx="2908298" cy="648000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 воде</a:t>
            </a:r>
          </a:p>
        </p:txBody>
      </p:sp>
      <p:sp>
        <p:nvSpPr>
          <p:cNvPr id="2" name="Овал 1"/>
          <p:cNvSpPr/>
          <p:nvPr/>
        </p:nvSpPr>
        <p:spPr>
          <a:xfrm>
            <a:off x="8462591" y="4331922"/>
            <a:ext cx="250166" cy="250166"/>
          </a:xfrm>
          <a:prstGeom prst="ellipse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486403" y="4133005"/>
            <a:ext cx="2908297" cy="648000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на склонах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486402" y="4980119"/>
            <a:ext cx="2908297" cy="648000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 горной местности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486402" y="2438777"/>
            <a:ext cx="2908298" cy="648000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 лесополосе</a:t>
            </a:r>
          </a:p>
        </p:txBody>
      </p:sp>
      <p:pic>
        <p:nvPicPr>
          <p:cNvPr id="13" name="Рисунок 12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2000" y="6198682"/>
            <a:ext cx="540000" cy="540000"/>
          </a:xfrm>
          <a:prstGeom prst="rect">
            <a:avLst/>
          </a:prstGeom>
          <a:ln>
            <a:noFill/>
          </a:ln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9527" y="2762777"/>
            <a:ext cx="3281891" cy="2225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1933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2" grpId="0" animBg="1"/>
      <p:bldP spid="15" grpId="0" animBg="1"/>
      <p:bldP spid="15" grpId="1" animBg="1"/>
      <p:bldP spid="10" grpId="0" animBg="1"/>
      <p:bldP spid="10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49300" y="1259581"/>
            <a:ext cx="7645400" cy="1055608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>
                <a:latin typeface="Calibri" panose="020F0502020204030204" pitchFamily="34" charset="0"/>
                <a:cs typeface="Calibri" panose="020F0502020204030204" pitchFamily="34" charset="0"/>
              </a:rPr>
              <a:t>Что оказывает влияние на образование оползня?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394495" y="432878"/>
            <a:ext cx="2355010" cy="560717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Вопрос 3</a:t>
            </a:r>
            <a:endParaRPr lang="ru-RU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478699" y="4538522"/>
            <a:ext cx="2916000" cy="648000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Наклон склона</a:t>
            </a:r>
          </a:p>
        </p:txBody>
      </p:sp>
      <p:sp>
        <p:nvSpPr>
          <p:cNvPr id="2" name="Овал 1"/>
          <p:cNvSpPr/>
          <p:nvPr/>
        </p:nvSpPr>
        <p:spPr>
          <a:xfrm>
            <a:off x="8468741" y="5652707"/>
            <a:ext cx="250166" cy="250166"/>
          </a:xfrm>
          <a:prstGeom prst="ellipse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478699" y="5453790"/>
            <a:ext cx="2916000" cy="648000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Всё перечисленное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478699" y="2707986"/>
            <a:ext cx="2916000" cy="648000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Грунтовые воды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478699" y="3623254"/>
            <a:ext cx="2916000" cy="648000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Прочность пород</a:t>
            </a:r>
          </a:p>
        </p:txBody>
      </p:sp>
      <p:pic>
        <p:nvPicPr>
          <p:cNvPr id="13" name="Рисунок 12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2000" y="6198682"/>
            <a:ext cx="540000" cy="540000"/>
          </a:xfrm>
          <a:prstGeom prst="rect">
            <a:avLst/>
          </a:prstGeom>
          <a:ln>
            <a:noFill/>
          </a:ln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993" y="3089791"/>
            <a:ext cx="3281891" cy="2225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321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2" grpId="0" animBg="1"/>
      <p:bldP spid="15" grpId="0" animBg="1"/>
      <p:bldP spid="15" grpId="1" animBg="1"/>
      <p:bldP spid="10" grpId="0" animBg="1"/>
      <p:bldP spid="10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49300" y="1259581"/>
            <a:ext cx="7645400" cy="578882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>
                <a:latin typeface="Calibri" panose="020F0502020204030204" pitchFamily="34" charset="0"/>
                <a:cs typeface="Calibri" panose="020F0502020204030204" pitchFamily="34" charset="0"/>
              </a:rPr>
              <a:t>Оползень - это…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394495" y="432878"/>
            <a:ext cx="2355010" cy="560717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Вопрос 4</a:t>
            </a:r>
            <a:endParaRPr lang="ru-RU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367329" y="2482974"/>
            <a:ext cx="6471894" cy="892215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сползающая вниз по склону масса горных пород из-за большого количества воды</a:t>
            </a:r>
          </a:p>
        </p:txBody>
      </p:sp>
      <p:sp>
        <p:nvSpPr>
          <p:cNvPr id="2" name="Овал 1"/>
          <p:cNvSpPr/>
          <p:nvPr/>
        </p:nvSpPr>
        <p:spPr>
          <a:xfrm>
            <a:off x="7915660" y="4982980"/>
            <a:ext cx="250166" cy="250166"/>
          </a:xfrm>
          <a:prstGeom prst="ellipse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367329" y="4661956"/>
            <a:ext cx="6457712" cy="892215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отрыв и скольжение масс горных пород вниз по склону под действием силы тяжести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367329" y="3572465"/>
            <a:ext cx="6471894" cy="892215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сваливающаяся и ползущая по склону масса горных пород под действием силы тяжести</a:t>
            </a:r>
          </a:p>
        </p:txBody>
      </p:sp>
      <p:pic>
        <p:nvPicPr>
          <p:cNvPr id="10" name="Рисунок 9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2000" y="6198682"/>
            <a:ext cx="540000" cy="54000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41644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9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2" grpId="0" animBg="1"/>
      <p:bldP spid="15" grpId="0" animBg="1"/>
      <p:bldP spid="15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91183" y="1268241"/>
            <a:ext cx="7645400" cy="1055608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2800" b="1" dirty="0">
                <a:latin typeface="Calibri" panose="020F0502020204030204" pitchFamily="34" charset="0"/>
                <a:cs typeface="Calibri" panose="020F0502020204030204" pitchFamily="34" charset="0"/>
              </a:rPr>
              <a:t>Назовите наиболее безопасные места в случае схода оползней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394495" y="432878"/>
            <a:ext cx="2355010" cy="560717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Вопрос 5</a:t>
            </a:r>
            <a:endParaRPr lang="ru-RU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458423" y="4358950"/>
            <a:ext cx="4978159" cy="648288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мероприятия не организовываются</a:t>
            </a:r>
          </a:p>
        </p:txBody>
      </p:sp>
      <p:sp>
        <p:nvSpPr>
          <p:cNvPr id="2" name="Овал 1"/>
          <p:cNvSpPr/>
          <p:nvPr/>
        </p:nvSpPr>
        <p:spPr>
          <a:xfrm>
            <a:off x="8506436" y="5409034"/>
            <a:ext cx="250166" cy="250166"/>
          </a:xfrm>
          <a:prstGeom prst="ellipse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458424" y="5209973"/>
            <a:ext cx="4978159" cy="648288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противооползневые мероприятия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458423" y="3511610"/>
            <a:ext cx="4978159" cy="648288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отвод поверхностных вод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458424" y="2664270"/>
            <a:ext cx="4978159" cy="648288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контроль над оползнями</a:t>
            </a:r>
          </a:p>
        </p:txBody>
      </p:sp>
      <p:pic>
        <p:nvPicPr>
          <p:cNvPr id="13" name="Рисунок 12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2000" y="6198682"/>
            <a:ext cx="540000" cy="540000"/>
          </a:xfrm>
          <a:prstGeom prst="rect">
            <a:avLst/>
          </a:prstGeom>
          <a:ln>
            <a:noFill/>
          </a:ln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053" y="3260658"/>
            <a:ext cx="2652137" cy="1798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8295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2" grpId="0" animBg="1"/>
      <p:bldP spid="15" grpId="0" animBg="1"/>
      <p:bldP spid="15" grpId="1" animBg="1"/>
      <p:bldP spid="10" grpId="0" animBg="1"/>
      <p:bldP spid="10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75493" y="1281316"/>
            <a:ext cx="7645400" cy="919401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Назовите наиболее безопасные места в случае схода оползней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394495" y="432878"/>
            <a:ext cx="2355010" cy="560717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Вопрос 6</a:t>
            </a:r>
            <a:endParaRPr lang="ru-RU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811509" y="5139995"/>
            <a:ext cx="4609384" cy="648000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ущелья и выемки между горами</a:t>
            </a:r>
          </a:p>
        </p:txBody>
      </p:sp>
      <p:sp>
        <p:nvSpPr>
          <p:cNvPr id="2" name="Овал 1"/>
          <p:cNvSpPr/>
          <p:nvPr/>
        </p:nvSpPr>
        <p:spPr>
          <a:xfrm>
            <a:off x="8524997" y="2818201"/>
            <a:ext cx="250166" cy="250166"/>
          </a:xfrm>
          <a:prstGeom prst="ellipse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811509" y="2619284"/>
            <a:ext cx="4609384" cy="648000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возвышенности, склоны гор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811509" y="4299758"/>
            <a:ext cx="4609384" cy="648000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большие камни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811509" y="3459521"/>
            <a:ext cx="4609384" cy="648000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долины между гор</a:t>
            </a:r>
          </a:p>
        </p:txBody>
      </p:sp>
      <p:pic>
        <p:nvPicPr>
          <p:cNvPr id="13" name="Рисунок 12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2000" y="6198682"/>
            <a:ext cx="540000" cy="540000"/>
          </a:xfrm>
          <a:prstGeom prst="rect">
            <a:avLst/>
          </a:prstGeom>
          <a:ln>
            <a:noFill/>
          </a:ln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265" y="3186992"/>
            <a:ext cx="2880005" cy="1953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489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2" grpId="0" animBg="1"/>
      <p:bldP spid="15" grpId="0" animBg="1"/>
      <p:bldP spid="15" grpId="1" animBg="1"/>
      <p:bldP spid="10" grpId="0" animBg="1"/>
      <p:bldP spid="10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49300" y="1259581"/>
            <a:ext cx="7645400" cy="578882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>
                <a:latin typeface="Calibri" panose="020F0502020204030204" pitchFamily="34" charset="0"/>
                <a:cs typeface="Calibri" panose="020F0502020204030204" pitchFamily="34" charset="0"/>
              </a:rPr>
              <a:t>Что относится к противооползневым мерам?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394495" y="432878"/>
            <a:ext cx="2355010" cy="560717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Вопрос 7</a:t>
            </a:r>
            <a:endParaRPr lang="ru-RU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666653" y="3306547"/>
            <a:ext cx="4728045" cy="648000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Отвод атмосферных вод</a:t>
            </a:r>
          </a:p>
        </p:txBody>
      </p:sp>
      <p:sp>
        <p:nvSpPr>
          <p:cNvPr id="2" name="Овал 1"/>
          <p:cNvSpPr/>
          <p:nvPr/>
        </p:nvSpPr>
        <p:spPr>
          <a:xfrm>
            <a:off x="8462588" y="5207532"/>
            <a:ext cx="250166" cy="250166"/>
          </a:xfrm>
          <a:prstGeom prst="ellipse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666654" y="5008615"/>
            <a:ext cx="4728044" cy="648000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Всё перечисленное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666653" y="4157581"/>
            <a:ext cx="4728044" cy="648000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Посадка деревьев и кустарников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666652" y="2455513"/>
            <a:ext cx="4728045" cy="648000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Отвод поверхностных вод</a:t>
            </a:r>
          </a:p>
        </p:txBody>
      </p:sp>
      <p:pic>
        <p:nvPicPr>
          <p:cNvPr id="13" name="Рисунок 12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2000" y="6198682"/>
            <a:ext cx="540000" cy="540000"/>
          </a:xfrm>
          <a:prstGeom prst="rect">
            <a:avLst/>
          </a:prstGeom>
          <a:ln>
            <a:noFill/>
          </a:ln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976" y="2996519"/>
            <a:ext cx="2825519" cy="1916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054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2" grpId="0" animBg="1"/>
      <p:bldP spid="15" grpId="0" animBg="1"/>
      <p:bldP spid="15" grpId="1" animBg="1"/>
      <p:bldP spid="10" grpId="0" animBg="1"/>
      <p:bldP spid="10" grpId="1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ндикатор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A207AED3-9ABC-4A18-9978-A59B65688B15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146</TotalTime>
  <Words>347</Words>
  <Application>Microsoft Office PowerPoint</Application>
  <PresentationFormat>Экран (4:3)</PresentationFormat>
  <Paragraphs>94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Century Gothic</vt:lpstr>
      <vt:lpstr>Wingdings 3</vt:lpstr>
      <vt:lpstr>Ион</vt:lpstr>
      <vt:lpstr>Оползни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Оползни</dc:title>
  <dc:creator>Никитенко Е.И.</dc:creator>
  <cp:lastModifiedBy>Дмитрий Бармотин</cp:lastModifiedBy>
  <cp:revision>19</cp:revision>
  <dcterms:created xsi:type="dcterms:W3CDTF">2021-10-14T06:47:14Z</dcterms:created>
  <dcterms:modified xsi:type="dcterms:W3CDTF">2023-12-14T15:00:20Z</dcterms:modified>
</cp:coreProperties>
</file>