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5" r:id="rId4"/>
    <p:sldId id="261" r:id="rId5"/>
    <p:sldId id="262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7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2">
                <a:lumMod val="40000"/>
                <a:lumOff val="60000"/>
              </a:schemeClr>
            </a:gs>
            <a:gs pos="100000">
              <a:schemeClr val="accent5">
                <a:lumMod val="40000"/>
                <a:lumOff val="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0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979712" y="2132856"/>
            <a:ext cx="3275256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Let’s start</a:t>
            </a:r>
          </a:p>
          <a:p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our work.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7956376" cy="1070992"/>
          </a:xfrm>
        </p:spPr>
        <p:txBody>
          <a:bodyPr>
            <a:normAutofit/>
          </a:bodyPr>
          <a:lstStyle/>
          <a:p>
            <a:r>
              <a:rPr lang="en-US" sz="3600" u="sng" dirty="0" smtClean="0">
                <a:latin typeface="Comic Sans MS" pitchFamily="66" charset="0"/>
              </a:rPr>
              <a:t>Let’s write the letter in the air.</a:t>
            </a:r>
            <a:endParaRPr lang="ru-RU" sz="3600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165304"/>
            <a:ext cx="3255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(Пишем  пальчиком в воздухе.)</a:t>
            </a: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844824"/>
            <a:ext cx="5112568" cy="4406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6361" y="44624"/>
            <a:ext cx="3888432" cy="7200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u="sng" dirty="0" smtClean="0">
                <a:latin typeface="Comic Sans MS" pitchFamily="66" charset="0"/>
              </a:rPr>
              <a:t>Let’s </a:t>
            </a:r>
            <a:r>
              <a:rPr lang="en-US" sz="3200" u="sng" dirty="0" smtClean="0">
                <a:latin typeface="Comic Sans MS" pitchFamily="66" charset="0"/>
              </a:rPr>
              <a:t>work</a:t>
            </a:r>
            <a:endParaRPr lang="ru-RU" sz="3200" u="sng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33722" t="9579" r="488" b="76080"/>
          <a:stretch/>
        </p:blipFill>
        <p:spPr bwMode="auto">
          <a:xfrm>
            <a:off x="2483768" y="1033739"/>
            <a:ext cx="4032448" cy="117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23672" b="4954"/>
          <a:stretch/>
        </p:blipFill>
        <p:spPr bwMode="auto">
          <a:xfrm>
            <a:off x="2411760" y="2485189"/>
            <a:ext cx="4248472" cy="404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052736"/>
            <a:ext cx="6984776" cy="2664296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latin typeface="Century" pitchFamily="18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q,</a:t>
            </a: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q, q</a:t>
            </a:r>
            <a:r>
              <a:rPr lang="ru-RU" sz="4000" dirty="0" smtClean="0">
                <a:latin typeface="Comic Sans MS" pitchFamily="66" charset="0"/>
              </a:rPr>
              <a:t/>
            </a:r>
            <a:br>
              <a:rPr lang="ru-RU" sz="4000" dirty="0" smtClean="0">
                <a:latin typeface="Comic Sans MS" pitchFamily="66" charset="0"/>
              </a:rPr>
            </a:br>
            <a:r>
              <a:rPr lang="en-US" sz="4000" dirty="0" smtClean="0">
                <a:latin typeface="Comic Sans MS" pitchFamily="66" charset="0"/>
              </a:rPr>
              <a:t> /</a:t>
            </a:r>
            <a:r>
              <a:rPr lang="en-US" sz="4000" b="1" dirty="0" smtClean="0">
                <a:latin typeface="Comic Sans MS" pitchFamily="66" charset="0"/>
              </a:rPr>
              <a:t>kw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kw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kw</a:t>
            </a:r>
            <a:r>
              <a:rPr lang="en-US" sz="4000" dirty="0" smtClean="0">
                <a:latin typeface="Comic Sans MS" pitchFamily="66" charset="0"/>
              </a:rPr>
              <a:t>/</a:t>
            </a:r>
            <a:br>
              <a:rPr lang="en-US" sz="4000" dirty="0" smtClean="0">
                <a:latin typeface="Comic Sans MS" pitchFamily="66" charset="0"/>
              </a:rPr>
            </a:br>
            <a:r>
              <a:rPr lang="en-US" sz="4000" dirty="0" smtClean="0">
                <a:latin typeface="Comic Sans MS" pitchFamily="66" charset="0"/>
              </a:rPr>
              <a:t> /</a:t>
            </a:r>
            <a:r>
              <a:rPr lang="en-US" sz="4000" b="1" dirty="0" smtClean="0">
                <a:latin typeface="Comic Sans MS" pitchFamily="66" charset="0"/>
              </a:rPr>
              <a:t>kw</a:t>
            </a:r>
            <a:r>
              <a:rPr lang="en-US" sz="4000" dirty="0" smtClean="0">
                <a:latin typeface="Comic Sans MS" pitchFamily="66" charset="0"/>
              </a:rPr>
              <a:t>/ queen, /</a:t>
            </a:r>
            <a:r>
              <a:rPr lang="en-US" sz="4000" b="1" dirty="0" smtClean="0">
                <a:latin typeface="Comic Sans MS" pitchFamily="66" charset="0"/>
              </a:rPr>
              <a:t>kw</a:t>
            </a:r>
            <a:r>
              <a:rPr lang="en-US" sz="4000" dirty="0" smtClean="0">
                <a:latin typeface="Comic Sans MS" pitchFamily="66" charset="0"/>
              </a:rPr>
              <a:t>/ queen </a:t>
            </a:r>
            <a:br>
              <a:rPr lang="en-US" sz="4000" dirty="0" smtClean="0">
                <a:latin typeface="Comic Sans MS" pitchFamily="66" charset="0"/>
              </a:rPr>
            </a:br>
            <a:r>
              <a:rPr lang="en-US" sz="4000" dirty="0" smtClean="0">
                <a:latin typeface="Comic Sans MS" pitchFamily="66" charset="0"/>
              </a:rPr>
              <a:t> /</a:t>
            </a:r>
            <a:r>
              <a:rPr lang="en-US" sz="4000" b="1" dirty="0" smtClean="0">
                <a:latin typeface="Comic Sans MS" pitchFamily="66" charset="0"/>
              </a:rPr>
              <a:t>kw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kw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kw</a:t>
            </a:r>
            <a:r>
              <a:rPr lang="en-US" sz="4000" dirty="0" smtClean="0">
                <a:latin typeface="Comic Sans MS" pitchFamily="66" charset="0"/>
              </a:rPr>
              <a:t>/</a:t>
            </a:r>
            <a:br>
              <a:rPr lang="en-US" sz="4000" dirty="0" smtClean="0">
                <a:latin typeface="Comic Sans MS" pitchFamily="66" charset="0"/>
              </a:rPr>
            </a:b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3501008"/>
            <a:ext cx="6624736" cy="29249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900" dirty="0" smtClean="0">
                <a:latin typeface="Century" pitchFamily="18" charset="0"/>
              </a:rPr>
              <a:t>    </a:t>
            </a:r>
            <a:r>
              <a:rPr lang="en-US" sz="4300" dirty="0" smtClean="0">
                <a:latin typeface="Comic Sans MS" pitchFamily="66" charset="0"/>
              </a:rPr>
              <a:t>q,</a:t>
            </a:r>
            <a:r>
              <a:rPr lang="ru-RU" sz="4300" dirty="0" smtClean="0">
                <a:latin typeface="Comic Sans MS" pitchFamily="66" charset="0"/>
              </a:rPr>
              <a:t> </a:t>
            </a:r>
            <a:r>
              <a:rPr lang="en-US" sz="4300" dirty="0" smtClean="0">
                <a:latin typeface="Comic Sans MS" pitchFamily="66" charset="0"/>
              </a:rPr>
              <a:t>q, q</a:t>
            </a:r>
            <a:r>
              <a:rPr lang="ru-RU" sz="4300" dirty="0" smtClean="0">
                <a:latin typeface="Comic Sans MS" pitchFamily="66" charset="0"/>
              </a:rPr>
              <a:t/>
            </a:r>
            <a:br>
              <a:rPr lang="ru-RU" sz="4300" dirty="0" smtClean="0">
                <a:latin typeface="Comic Sans MS" pitchFamily="66" charset="0"/>
              </a:rPr>
            </a:br>
            <a:r>
              <a:rPr lang="en-US" sz="4300" dirty="0" smtClean="0">
                <a:latin typeface="Comic Sans MS" pitchFamily="66" charset="0"/>
              </a:rPr>
              <a:t> /</a:t>
            </a:r>
            <a:r>
              <a:rPr lang="en-US" sz="4400" b="1" dirty="0" smtClean="0">
                <a:latin typeface="Comic Sans MS" pitchFamily="66" charset="0"/>
              </a:rPr>
              <a:t>kw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kw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kw</a:t>
            </a:r>
            <a:r>
              <a:rPr lang="en-US" sz="4300" dirty="0" smtClean="0">
                <a:latin typeface="Comic Sans MS" pitchFamily="66" charset="0"/>
              </a:rPr>
              <a:t>/</a:t>
            </a:r>
            <a:br>
              <a:rPr lang="en-US" sz="4300" dirty="0" smtClean="0">
                <a:latin typeface="Comic Sans MS" pitchFamily="66" charset="0"/>
              </a:rPr>
            </a:br>
            <a:r>
              <a:rPr lang="en-US" sz="4300" dirty="0" smtClean="0">
                <a:latin typeface="Comic Sans MS" pitchFamily="66" charset="0"/>
              </a:rPr>
              <a:t> /</a:t>
            </a:r>
            <a:r>
              <a:rPr lang="en-US" sz="4400" b="1" dirty="0" smtClean="0">
                <a:latin typeface="Comic Sans MS" pitchFamily="66" charset="0"/>
              </a:rPr>
              <a:t>kw</a:t>
            </a:r>
            <a:r>
              <a:rPr lang="en-US" sz="4300" dirty="0" smtClean="0">
                <a:latin typeface="Comic Sans MS" pitchFamily="66" charset="0"/>
              </a:rPr>
              <a:t>/ quiet, /</a:t>
            </a:r>
            <a:r>
              <a:rPr lang="en-US" sz="4400" b="1" dirty="0" smtClean="0">
                <a:latin typeface="Comic Sans MS" pitchFamily="66" charset="0"/>
              </a:rPr>
              <a:t>kw</a:t>
            </a:r>
            <a:r>
              <a:rPr lang="en-US" sz="4300" dirty="0" smtClean="0">
                <a:latin typeface="Comic Sans MS" pitchFamily="66" charset="0"/>
              </a:rPr>
              <a:t>/ quiet</a:t>
            </a:r>
          </a:p>
          <a:p>
            <a:pPr>
              <a:buNone/>
            </a:pPr>
            <a:r>
              <a:rPr lang="en-US" sz="4300" dirty="0" smtClean="0">
                <a:latin typeface="Comic Sans MS" pitchFamily="66" charset="0"/>
              </a:rPr>
              <a:t>    /</a:t>
            </a:r>
            <a:r>
              <a:rPr lang="en-US" sz="4400" b="1" dirty="0" smtClean="0">
                <a:latin typeface="Comic Sans MS" pitchFamily="66" charset="0"/>
              </a:rPr>
              <a:t>kw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kw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kw</a:t>
            </a:r>
            <a:r>
              <a:rPr lang="en-US" sz="4300" dirty="0" smtClean="0">
                <a:latin typeface="Comic Sans MS" pitchFamily="66" charset="0"/>
              </a:rPr>
              <a:t>/ 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188640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u="sng" dirty="0" smtClean="0">
                <a:latin typeface="Comic Sans MS" pitchFamily="66" charset="0"/>
              </a:rPr>
              <a:t>Let’s </a:t>
            </a:r>
            <a:r>
              <a:rPr lang="en-US" sz="3200" u="sng" dirty="0" smtClean="0">
                <a:latin typeface="Comic Sans MS" pitchFamily="66" charset="0"/>
              </a:rPr>
              <a:t>sing</a:t>
            </a:r>
            <a:endParaRPr lang="ru-RU" sz="3200" u="sng" dirty="0"/>
          </a:p>
        </p:txBody>
      </p:sp>
      <p:pic>
        <p:nvPicPr>
          <p:cNvPr id="15" name="Picture 3" descr="D:\Фоны\14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17898" cy="1117898"/>
          </a:xfrm>
          <a:prstGeom prst="rect">
            <a:avLst/>
          </a:prstGeom>
          <a:noFill/>
        </p:spPr>
      </p:pic>
      <p:pic>
        <p:nvPicPr>
          <p:cNvPr id="11" name="Picture 2" descr="http://img1.liveinternet.ru/images/attach/c/2/73/588/73588835_Vladimirskaya_tiar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268760"/>
            <a:ext cx="1572454" cy="2160240"/>
          </a:xfrm>
          <a:prstGeom prst="rect">
            <a:avLst/>
          </a:prstGeom>
          <a:noFill/>
        </p:spPr>
      </p:pic>
      <p:pic>
        <p:nvPicPr>
          <p:cNvPr id="13" name="Picture 2" descr="http://www.kurer-sreda.ru/files/galaber/2010/02/sosedi-600.jpg"/>
          <p:cNvPicPr>
            <a:picLocks noChangeAspect="1" noChangeArrowheads="1"/>
          </p:cNvPicPr>
          <p:nvPr/>
        </p:nvPicPr>
        <p:blipFill>
          <a:blip r:embed="rId6" cstate="print"/>
          <a:srcRect b="24401"/>
          <a:stretch>
            <a:fillRect/>
          </a:stretch>
        </p:blipFill>
        <p:spPr bwMode="auto">
          <a:xfrm>
            <a:off x="6876256" y="4149080"/>
            <a:ext cx="2000250" cy="151216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  <p:sndAc>
      <p:stSnd>
        <p:snd r:embed="rId2" name="53-Lev 1_Class Audio CD_Track _53_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60648"/>
            <a:ext cx="3960440" cy="5040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200" u="sng" dirty="0" smtClean="0">
                <a:latin typeface="Comic Sans MS" pitchFamily="66" charset="0"/>
              </a:rPr>
              <a:t>Listen and </a:t>
            </a:r>
            <a:r>
              <a:rPr lang="en-US" sz="3200" u="sng" dirty="0" smtClean="0">
                <a:latin typeface="Comic Sans MS" pitchFamily="66" charset="0"/>
              </a:rPr>
              <a:t>act.</a:t>
            </a:r>
            <a:endParaRPr lang="ru-RU" sz="3200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622802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/>
          <a:srcRect l="2057" t="800" r="33374" b="77435"/>
          <a:stretch/>
        </p:blipFill>
        <p:spPr bwMode="auto">
          <a:xfrm>
            <a:off x="395536" y="2060848"/>
            <a:ext cx="3024335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t="23109" b="3732"/>
          <a:stretch/>
        </p:blipFill>
        <p:spPr bwMode="auto">
          <a:xfrm>
            <a:off x="3779912" y="1175048"/>
            <a:ext cx="5124236" cy="5031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2277943"/>
      </p:ext>
    </p:extLst>
  </p:cSld>
  <p:clrMapOvr>
    <a:masterClrMapping/>
  </p:clrMapOvr>
  <p:transition>
    <p:wipe/>
    <p:sndAc>
      <p:stSnd>
        <p:snd r:embed="rId2" name="54-Lev 1_Class Audio CD_Track _54_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20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24936" cy="8367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u="sng" dirty="0" smtClean="0">
                <a:latin typeface="Comic Sans MS" pitchFamily="66" charset="0"/>
              </a:rPr>
              <a:t>Let’s </a:t>
            </a:r>
            <a:r>
              <a:rPr lang="en-US" sz="3200" u="sng" dirty="0" smtClean="0">
                <a:latin typeface="Comic Sans MS" pitchFamily="66" charset="0"/>
              </a:rPr>
              <a:t>write</a:t>
            </a:r>
            <a:endParaRPr lang="ru-RU" sz="3200" u="sng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/>
          <a:srcRect t="12501" r="1067" b="4919"/>
          <a:stretch/>
        </p:blipFill>
        <p:spPr bwMode="auto">
          <a:xfrm>
            <a:off x="3635896" y="1096347"/>
            <a:ext cx="4824536" cy="5179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6984776" cy="2664296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latin typeface="Century" pitchFamily="18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o,</a:t>
            </a: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o, o</a:t>
            </a:r>
            <a:r>
              <a:rPr lang="ru-RU" sz="4000" dirty="0" smtClean="0">
                <a:latin typeface="Comic Sans MS" pitchFamily="66" charset="0"/>
              </a:rPr>
              <a:t/>
            </a:r>
            <a:br>
              <a:rPr lang="ru-RU" sz="4000" dirty="0" smtClean="0">
                <a:latin typeface="Comic Sans MS" pitchFamily="66" charset="0"/>
              </a:rPr>
            </a:br>
            <a:r>
              <a:rPr lang="en-US" sz="4000" dirty="0" smtClean="0">
                <a:latin typeface="Comic Sans MS" pitchFamily="66" charset="0"/>
              </a:rPr>
              <a:t> /</a:t>
            </a:r>
            <a:r>
              <a:rPr lang="en-US" sz="4000" b="1" dirty="0" smtClean="0">
                <a:latin typeface="Comic Sans MS" pitchFamily="66" charset="0"/>
              </a:rPr>
              <a:t>o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o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o</a:t>
            </a:r>
            <a:r>
              <a:rPr lang="en-US" sz="4000" dirty="0" smtClean="0">
                <a:latin typeface="Comic Sans MS" pitchFamily="66" charset="0"/>
              </a:rPr>
              <a:t>/</a:t>
            </a:r>
            <a:br>
              <a:rPr lang="en-US" sz="4000" dirty="0" smtClean="0">
                <a:latin typeface="Comic Sans MS" pitchFamily="66" charset="0"/>
              </a:rPr>
            </a:br>
            <a:r>
              <a:rPr lang="en-US" sz="4000" dirty="0" smtClean="0">
                <a:latin typeface="Comic Sans MS" pitchFamily="66" charset="0"/>
              </a:rPr>
              <a:t> /</a:t>
            </a:r>
            <a:r>
              <a:rPr lang="en-US" sz="4000" b="1" dirty="0" smtClean="0">
                <a:latin typeface="Comic Sans MS" pitchFamily="66" charset="0"/>
              </a:rPr>
              <a:t>o</a:t>
            </a:r>
            <a:r>
              <a:rPr lang="en-US" sz="4000" dirty="0" smtClean="0">
                <a:latin typeface="Comic Sans MS" pitchFamily="66" charset="0"/>
              </a:rPr>
              <a:t>/ octopus, /</a:t>
            </a:r>
            <a:r>
              <a:rPr lang="en-US" sz="4000" b="1" dirty="0" smtClean="0">
                <a:latin typeface="Comic Sans MS" pitchFamily="66" charset="0"/>
              </a:rPr>
              <a:t>o</a:t>
            </a:r>
            <a:r>
              <a:rPr lang="en-US" sz="4000" dirty="0" smtClean="0">
                <a:latin typeface="Comic Sans MS" pitchFamily="66" charset="0"/>
              </a:rPr>
              <a:t>/ octopus </a:t>
            </a:r>
            <a:br>
              <a:rPr lang="en-US" sz="4000" dirty="0" smtClean="0">
                <a:latin typeface="Comic Sans MS" pitchFamily="66" charset="0"/>
              </a:rPr>
            </a:br>
            <a:r>
              <a:rPr lang="en-US" sz="4000" dirty="0" smtClean="0">
                <a:latin typeface="Comic Sans MS" pitchFamily="66" charset="0"/>
              </a:rPr>
              <a:t> /</a:t>
            </a:r>
            <a:r>
              <a:rPr lang="en-US" sz="4000" b="1" dirty="0" smtClean="0">
                <a:latin typeface="Comic Sans MS" pitchFamily="66" charset="0"/>
              </a:rPr>
              <a:t>o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o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o</a:t>
            </a:r>
            <a:r>
              <a:rPr lang="en-US" sz="4000" dirty="0" smtClean="0">
                <a:latin typeface="Comic Sans MS" pitchFamily="66" charset="0"/>
              </a:rPr>
              <a:t>/</a:t>
            </a:r>
            <a:br>
              <a:rPr lang="en-US" sz="4000" dirty="0" smtClean="0">
                <a:latin typeface="Comic Sans MS" pitchFamily="66" charset="0"/>
              </a:rPr>
            </a:b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429000"/>
            <a:ext cx="6624736" cy="29249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900" dirty="0" smtClean="0">
                <a:latin typeface="Century" pitchFamily="18" charset="0"/>
              </a:rPr>
              <a:t>    </a:t>
            </a:r>
            <a:r>
              <a:rPr lang="en-US" sz="4300" dirty="0" smtClean="0">
                <a:latin typeface="Comic Sans MS" pitchFamily="66" charset="0"/>
              </a:rPr>
              <a:t>o,</a:t>
            </a:r>
            <a:r>
              <a:rPr lang="ru-RU" sz="4300" dirty="0" smtClean="0">
                <a:latin typeface="Comic Sans MS" pitchFamily="66" charset="0"/>
              </a:rPr>
              <a:t> </a:t>
            </a:r>
            <a:r>
              <a:rPr lang="en-US" sz="4300" dirty="0" smtClean="0">
                <a:latin typeface="Comic Sans MS" pitchFamily="66" charset="0"/>
              </a:rPr>
              <a:t>o, o</a:t>
            </a:r>
            <a:r>
              <a:rPr lang="ru-RU" sz="4300" dirty="0" smtClean="0">
                <a:latin typeface="Comic Sans MS" pitchFamily="66" charset="0"/>
              </a:rPr>
              <a:t/>
            </a:r>
            <a:br>
              <a:rPr lang="ru-RU" sz="4300" dirty="0" smtClean="0">
                <a:latin typeface="Comic Sans MS" pitchFamily="66" charset="0"/>
              </a:rPr>
            </a:br>
            <a:r>
              <a:rPr lang="en-US" sz="4300" dirty="0" smtClean="0">
                <a:latin typeface="Comic Sans MS" pitchFamily="66" charset="0"/>
              </a:rPr>
              <a:t> /</a:t>
            </a:r>
            <a:r>
              <a:rPr lang="en-US" sz="4400" b="1" dirty="0" smtClean="0">
                <a:latin typeface="Comic Sans MS" pitchFamily="66" charset="0"/>
              </a:rPr>
              <a:t>o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o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o</a:t>
            </a:r>
            <a:r>
              <a:rPr lang="en-US" sz="4300" dirty="0" smtClean="0">
                <a:latin typeface="Comic Sans MS" pitchFamily="66" charset="0"/>
              </a:rPr>
              <a:t>/</a:t>
            </a:r>
            <a:br>
              <a:rPr lang="en-US" sz="4300" dirty="0" smtClean="0">
                <a:latin typeface="Comic Sans MS" pitchFamily="66" charset="0"/>
              </a:rPr>
            </a:br>
            <a:r>
              <a:rPr lang="en-US" sz="4300" dirty="0" smtClean="0">
                <a:latin typeface="Comic Sans MS" pitchFamily="66" charset="0"/>
              </a:rPr>
              <a:t> /</a:t>
            </a:r>
            <a:r>
              <a:rPr lang="en-US" sz="4400" b="1" dirty="0" smtClean="0">
                <a:latin typeface="Comic Sans MS" pitchFamily="66" charset="0"/>
              </a:rPr>
              <a:t>o</a:t>
            </a:r>
            <a:r>
              <a:rPr lang="en-US" sz="4300" dirty="0" smtClean="0">
                <a:latin typeface="Comic Sans MS" pitchFamily="66" charset="0"/>
              </a:rPr>
              <a:t>/ ostrich, /</a:t>
            </a:r>
            <a:r>
              <a:rPr lang="en-US" sz="4400" b="1" dirty="0" smtClean="0">
                <a:latin typeface="Comic Sans MS" pitchFamily="66" charset="0"/>
              </a:rPr>
              <a:t>o</a:t>
            </a:r>
            <a:r>
              <a:rPr lang="en-US" sz="4300" dirty="0" smtClean="0">
                <a:latin typeface="Comic Sans MS" pitchFamily="66" charset="0"/>
              </a:rPr>
              <a:t>/ ostrich</a:t>
            </a:r>
          </a:p>
          <a:p>
            <a:pPr>
              <a:buNone/>
            </a:pPr>
            <a:r>
              <a:rPr lang="en-US" sz="4300" dirty="0" smtClean="0">
                <a:latin typeface="Comic Sans MS" pitchFamily="66" charset="0"/>
              </a:rPr>
              <a:t>    /</a:t>
            </a:r>
            <a:r>
              <a:rPr lang="en-US" sz="4400" b="1" dirty="0" smtClean="0">
                <a:latin typeface="Comic Sans MS" pitchFamily="66" charset="0"/>
              </a:rPr>
              <a:t>o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o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o</a:t>
            </a:r>
            <a:r>
              <a:rPr lang="en-US" sz="4300" dirty="0" smtClean="0">
                <a:latin typeface="Comic Sans MS" pitchFamily="66" charset="0"/>
              </a:rPr>
              <a:t>/ 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188640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u="sng" dirty="0" smtClean="0">
                <a:latin typeface="Comic Sans MS" pitchFamily="66" charset="0"/>
              </a:rPr>
              <a:t>Let’s </a:t>
            </a:r>
            <a:r>
              <a:rPr lang="en-US" sz="3200" u="sng" dirty="0" smtClean="0">
                <a:latin typeface="Comic Sans MS" pitchFamily="66" charset="0"/>
              </a:rPr>
              <a:t>sing</a:t>
            </a:r>
            <a:endParaRPr lang="ru-RU" sz="3200" u="sng" dirty="0"/>
          </a:p>
        </p:txBody>
      </p:sp>
      <p:pic>
        <p:nvPicPr>
          <p:cNvPr id="15" name="Picture 3" descr="D:\Фоны\14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17898" cy="1117898"/>
          </a:xfrm>
          <a:prstGeom prst="rect">
            <a:avLst/>
          </a:prstGeom>
          <a:noFill/>
        </p:spPr>
      </p:pic>
      <p:pic>
        <p:nvPicPr>
          <p:cNvPr id="11" name="Picture 2" descr="http://www.fantasmagoria.bg/figurki/wild%20life/16085_v02_T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700808"/>
            <a:ext cx="1872208" cy="1533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4149080"/>
            <a:ext cx="1800200" cy="157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  <p:sndAc>
      <p:stSnd>
        <p:snd r:embed="rId2" name="51-Lev 1_Class Audio CD_Track _51_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052736"/>
            <a:ext cx="6984776" cy="2664296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latin typeface="Century" pitchFamily="18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p,</a:t>
            </a: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p, p</a:t>
            </a:r>
            <a:r>
              <a:rPr lang="ru-RU" sz="4000" dirty="0" smtClean="0">
                <a:latin typeface="Comic Sans MS" pitchFamily="66" charset="0"/>
              </a:rPr>
              <a:t/>
            </a:r>
            <a:br>
              <a:rPr lang="ru-RU" sz="4000" dirty="0" smtClean="0">
                <a:latin typeface="Comic Sans MS" pitchFamily="66" charset="0"/>
              </a:rPr>
            </a:br>
            <a:r>
              <a:rPr lang="en-US" sz="4000" dirty="0" smtClean="0">
                <a:latin typeface="Comic Sans MS" pitchFamily="66" charset="0"/>
              </a:rPr>
              <a:t> /</a:t>
            </a:r>
            <a:r>
              <a:rPr lang="en-US" sz="4000" b="1" dirty="0" smtClean="0">
                <a:latin typeface="Comic Sans MS" pitchFamily="66" charset="0"/>
              </a:rPr>
              <a:t>p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p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p</a:t>
            </a:r>
            <a:r>
              <a:rPr lang="en-US" sz="4000" dirty="0" smtClean="0">
                <a:latin typeface="Comic Sans MS" pitchFamily="66" charset="0"/>
              </a:rPr>
              <a:t>/</a:t>
            </a:r>
            <a:br>
              <a:rPr lang="en-US" sz="4000" dirty="0" smtClean="0">
                <a:latin typeface="Comic Sans MS" pitchFamily="66" charset="0"/>
              </a:rPr>
            </a:br>
            <a:r>
              <a:rPr lang="en-US" sz="4000" dirty="0" smtClean="0">
                <a:latin typeface="Comic Sans MS" pitchFamily="66" charset="0"/>
              </a:rPr>
              <a:t> /</a:t>
            </a:r>
            <a:r>
              <a:rPr lang="en-US" sz="4000" b="1" dirty="0" smtClean="0">
                <a:latin typeface="Comic Sans MS" pitchFamily="66" charset="0"/>
              </a:rPr>
              <a:t>p</a:t>
            </a:r>
            <a:r>
              <a:rPr lang="en-US" sz="4000" dirty="0" smtClean="0">
                <a:latin typeface="Comic Sans MS" pitchFamily="66" charset="0"/>
              </a:rPr>
              <a:t>/ Pat, /</a:t>
            </a:r>
            <a:r>
              <a:rPr lang="en-US" sz="4000" b="1" dirty="0" smtClean="0">
                <a:latin typeface="Comic Sans MS" pitchFamily="66" charset="0"/>
              </a:rPr>
              <a:t>p</a:t>
            </a:r>
            <a:r>
              <a:rPr lang="en-US" sz="4000" dirty="0" smtClean="0">
                <a:latin typeface="Comic Sans MS" pitchFamily="66" charset="0"/>
              </a:rPr>
              <a:t>/ Pat </a:t>
            </a:r>
            <a:br>
              <a:rPr lang="en-US" sz="4000" dirty="0" smtClean="0">
                <a:latin typeface="Comic Sans MS" pitchFamily="66" charset="0"/>
              </a:rPr>
            </a:br>
            <a:r>
              <a:rPr lang="en-US" sz="4000" dirty="0" smtClean="0">
                <a:latin typeface="Comic Sans MS" pitchFamily="66" charset="0"/>
              </a:rPr>
              <a:t> /</a:t>
            </a:r>
            <a:r>
              <a:rPr lang="en-US" sz="4000" b="1" dirty="0" smtClean="0">
                <a:latin typeface="Comic Sans MS" pitchFamily="66" charset="0"/>
              </a:rPr>
              <a:t>p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p</a:t>
            </a:r>
            <a:r>
              <a:rPr lang="en-US" sz="4000" dirty="0" smtClean="0">
                <a:latin typeface="Comic Sans MS" pitchFamily="66" charset="0"/>
              </a:rPr>
              <a:t>/, /</a:t>
            </a:r>
            <a:r>
              <a:rPr lang="en-US" sz="4000" b="1" dirty="0" smtClean="0">
                <a:latin typeface="Comic Sans MS" pitchFamily="66" charset="0"/>
              </a:rPr>
              <a:t>p</a:t>
            </a:r>
            <a:r>
              <a:rPr lang="en-US" sz="4000" dirty="0" smtClean="0">
                <a:latin typeface="Comic Sans MS" pitchFamily="66" charset="0"/>
              </a:rPr>
              <a:t>/</a:t>
            </a:r>
            <a:br>
              <a:rPr lang="en-US" sz="4000" dirty="0" smtClean="0">
                <a:latin typeface="Comic Sans MS" pitchFamily="66" charset="0"/>
              </a:rPr>
            </a:b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3501008"/>
            <a:ext cx="6624736" cy="29249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900" dirty="0" smtClean="0">
                <a:latin typeface="Century" pitchFamily="18" charset="0"/>
              </a:rPr>
              <a:t>    </a:t>
            </a:r>
            <a:r>
              <a:rPr lang="en-US" sz="4300" dirty="0" smtClean="0">
                <a:latin typeface="Comic Sans MS" pitchFamily="66" charset="0"/>
              </a:rPr>
              <a:t>p,</a:t>
            </a:r>
            <a:r>
              <a:rPr lang="ru-RU" sz="4300" dirty="0" smtClean="0">
                <a:latin typeface="Comic Sans MS" pitchFamily="66" charset="0"/>
              </a:rPr>
              <a:t> </a:t>
            </a:r>
            <a:r>
              <a:rPr lang="en-US" sz="4300" dirty="0" smtClean="0">
                <a:latin typeface="Comic Sans MS" pitchFamily="66" charset="0"/>
              </a:rPr>
              <a:t>p, p</a:t>
            </a:r>
            <a:r>
              <a:rPr lang="ru-RU" sz="4300" dirty="0" smtClean="0">
                <a:latin typeface="Comic Sans MS" pitchFamily="66" charset="0"/>
              </a:rPr>
              <a:t/>
            </a:r>
            <a:br>
              <a:rPr lang="ru-RU" sz="4300" dirty="0" smtClean="0">
                <a:latin typeface="Comic Sans MS" pitchFamily="66" charset="0"/>
              </a:rPr>
            </a:br>
            <a:r>
              <a:rPr lang="en-US" sz="4300" dirty="0" smtClean="0">
                <a:latin typeface="Comic Sans MS" pitchFamily="66" charset="0"/>
              </a:rPr>
              <a:t> /</a:t>
            </a:r>
            <a:r>
              <a:rPr lang="en-US" sz="4400" b="1" dirty="0" smtClean="0">
                <a:latin typeface="Comic Sans MS" pitchFamily="66" charset="0"/>
              </a:rPr>
              <a:t>p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p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p</a:t>
            </a:r>
            <a:r>
              <a:rPr lang="en-US" sz="4300" dirty="0" smtClean="0">
                <a:latin typeface="Comic Sans MS" pitchFamily="66" charset="0"/>
              </a:rPr>
              <a:t>/</a:t>
            </a:r>
            <a:br>
              <a:rPr lang="en-US" sz="4300" dirty="0" smtClean="0">
                <a:latin typeface="Comic Sans MS" pitchFamily="66" charset="0"/>
              </a:rPr>
            </a:br>
            <a:r>
              <a:rPr lang="en-US" sz="4300" dirty="0" smtClean="0">
                <a:latin typeface="Comic Sans MS" pitchFamily="66" charset="0"/>
              </a:rPr>
              <a:t> /</a:t>
            </a:r>
            <a:r>
              <a:rPr lang="en-US" sz="4400" b="1" dirty="0" smtClean="0">
                <a:latin typeface="Comic Sans MS" pitchFamily="66" charset="0"/>
              </a:rPr>
              <a:t>p</a:t>
            </a:r>
            <a:r>
              <a:rPr lang="en-US" sz="4300" dirty="0" smtClean="0">
                <a:latin typeface="Comic Sans MS" pitchFamily="66" charset="0"/>
              </a:rPr>
              <a:t>/ pink, /</a:t>
            </a:r>
            <a:r>
              <a:rPr lang="en-US" sz="4400" b="1" dirty="0" smtClean="0">
                <a:latin typeface="Comic Sans MS" pitchFamily="66" charset="0"/>
              </a:rPr>
              <a:t>p</a:t>
            </a:r>
            <a:r>
              <a:rPr lang="en-US" sz="4300" dirty="0" smtClean="0">
                <a:latin typeface="Comic Sans MS" pitchFamily="66" charset="0"/>
              </a:rPr>
              <a:t>/ pink</a:t>
            </a:r>
          </a:p>
          <a:p>
            <a:pPr>
              <a:buNone/>
            </a:pPr>
            <a:r>
              <a:rPr lang="en-US" sz="4300" dirty="0" smtClean="0">
                <a:latin typeface="Comic Sans MS" pitchFamily="66" charset="0"/>
              </a:rPr>
              <a:t>    /</a:t>
            </a:r>
            <a:r>
              <a:rPr lang="en-US" sz="4400" b="1" dirty="0" smtClean="0">
                <a:latin typeface="Comic Sans MS" pitchFamily="66" charset="0"/>
              </a:rPr>
              <a:t>p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p</a:t>
            </a:r>
            <a:r>
              <a:rPr lang="en-US" sz="4300" dirty="0" smtClean="0">
                <a:latin typeface="Comic Sans MS" pitchFamily="66" charset="0"/>
              </a:rPr>
              <a:t>/, /</a:t>
            </a:r>
            <a:r>
              <a:rPr lang="en-US" sz="4400" b="1" dirty="0" smtClean="0">
                <a:latin typeface="Comic Sans MS" pitchFamily="66" charset="0"/>
              </a:rPr>
              <a:t>p</a:t>
            </a:r>
            <a:r>
              <a:rPr lang="en-US" sz="4300" dirty="0" smtClean="0">
                <a:latin typeface="Comic Sans MS" pitchFamily="66" charset="0"/>
              </a:rPr>
              <a:t>/ 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188640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u="sng" dirty="0" smtClean="0">
                <a:latin typeface="Comic Sans MS" pitchFamily="66" charset="0"/>
              </a:rPr>
              <a:t>Let’s </a:t>
            </a:r>
            <a:r>
              <a:rPr lang="en-US" sz="3200" u="sng" dirty="0" smtClean="0">
                <a:latin typeface="Comic Sans MS" pitchFamily="66" charset="0"/>
              </a:rPr>
              <a:t>sing</a:t>
            </a:r>
            <a:endParaRPr lang="ru-RU" sz="3200" u="sng" dirty="0"/>
          </a:p>
        </p:txBody>
      </p:sp>
      <p:pic>
        <p:nvPicPr>
          <p:cNvPr id="15" name="Picture 3" descr="D:\Фоны\14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17898" cy="1117898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268760"/>
            <a:ext cx="220585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005064"/>
            <a:ext cx="238700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131840" y="44624"/>
            <a:ext cx="3203121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4800" u="sng" dirty="0" smtClean="0">
                <a:solidFill>
                  <a:srgbClr val="FF0000"/>
                </a:solidFill>
                <a:latin typeface="Comic Sans MS" pitchFamily="66" charset="0"/>
              </a:rPr>
              <a:t>Let’s read!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96752"/>
            <a:ext cx="91440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A a B b C c D d</a:t>
            </a: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E </a:t>
            </a:r>
            <a:r>
              <a:rPr lang="en-US" sz="4000" dirty="0" err="1" smtClean="0">
                <a:latin typeface="Comic Sans MS" pitchFamily="66" charset="0"/>
              </a:rPr>
              <a:t>e</a:t>
            </a:r>
            <a:r>
              <a:rPr lang="en-US" sz="4000" dirty="0" smtClean="0">
                <a:latin typeface="Comic Sans MS" pitchFamily="66" charset="0"/>
              </a:rPr>
              <a:t> F f</a:t>
            </a: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G </a:t>
            </a:r>
            <a:r>
              <a:rPr lang="en-US" sz="4000" dirty="0" err="1" smtClean="0">
                <a:latin typeface="Comic Sans MS" pitchFamily="66" charset="0"/>
              </a:rPr>
              <a:t>g</a:t>
            </a:r>
            <a:r>
              <a:rPr lang="en-US" sz="4000" dirty="0" smtClean="0">
                <a:latin typeface="Comic Sans MS" pitchFamily="66" charset="0"/>
              </a:rPr>
              <a:t> H h</a:t>
            </a:r>
          </a:p>
          <a:p>
            <a:pPr algn="ctr"/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I </a:t>
            </a:r>
            <a:r>
              <a:rPr lang="en-US" sz="4000" dirty="0" err="1" smtClean="0">
                <a:latin typeface="Comic Sans MS" pitchFamily="66" charset="0"/>
              </a:rPr>
              <a:t>i</a:t>
            </a:r>
            <a:r>
              <a:rPr lang="en-US" sz="4000" dirty="0" smtClean="0">
                <a:latin typeface="Comic Sans MS" pitchFamily="66" charset="0"/>
              </a:rPr>
              <a:t> J </a:t>
            </a:r>
            <a:r>
              <a:rPr lang="en-US" sz="4000" dirty="0" err="1" smtClean="0">
                <a:latin typeface="Comic Sans MS" pitchFamily="66" charset="0"/>
              </a:rPr>
              <a:t>j</a:t>
            </a:r>
            <a:r>
              <a:rPr lang="en-US" sz="4000" dirty="0" smtClean="0">
                <a:latin typeface="Comic Sans MS" pitchFamily="66" charset="0"/>
              </a:rPr>
              <a:t> K </a:t>
            </a:r>
            <a:r>
              <a:rPr lang="en-US" sz="4000" dirty="0" err="1" smtClean="0">
                <a:latin typeface="Comic Sans MS" pitchFamily="66" charset="0"/>
              </a:rPr>
              <a:t>k</a:t>
            </a:r>
            <a:r>
              <a:rPr lang="en-US" sz="4000" dirty="0" smtClean="0">
                <a:latin typeface="Comic Sans MS" pitchFamily="66" charset="0"/>
              </a:rPr>
              <a:t> L </a:t>
            </a:r>
            <a:r>
              <a:rPr lang="en-US" sz="4000" dirty="0" err="1" smtClean="0">
                <a:latin typeface="Comic Sans MS" pitchFamily="66" charset="0"/>
              </a:rPr>
              <a:t>l</a:t>
            </a:r>
            <a:r>
              <a:rPr lang="en-US" sz="4000" dirty="0" smtClean="0">
                <a:latin typeface="Comic Sans MS" pitchFamily="66" charset="0"/>
              </a:rPr>
              <a:t> M </a:t>
            </a:r>
            <a:r>
              <a:rPr lang="en-US" sz="4000" dirty="0" err="1" smtClean="0">
                <a:latin typeface="Comic Sans MS" pitchFamily="66" charset="0"/>
              </a:rPr>
              <a:t>m</a:t>
            </a: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N </a:t>
            </a:r>
            <a:r>
              <a:rPr lang="en-US" sz="4000" dirty="0" err="1" smtClean="0">
                <a:latin typeface="Comic Sans MS" pitchFamily="66" charset="0"/>
              </a:rPr>
              <a:t>n</a:t>
            </a: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O </a:t>
            </a:r>
            <a:r>
              <a:rPr lang="en-US" sz="4000" dirty="0" err="1" smtClean="0">
                <a:latin typeface="Comic Sans MS" pitchFamily="66" charset="0"/>
              </a:rPr>
              <a:t>o</a:t>
            </a:r>
            <a:r>
              <a:rPr lang="en-US" sz="4000" dirty="0" smtClean="0">
                <a:latin typeface="Comic Sans MS" pitchFamily="66" charset="0"/>
              </a:rPr>
              <a:t> P </a:t>
            </a:r>
            <a:r>
              <a:rPr lang="en-US" sz="4000" dirty="0" err="1" smtClean="0">
                <a:latin typeface="Comic Sans MS" pitchFamily="66" charset="0"/>
              </a:rPr>
              <a:t>p</a:t>
            </a:r>
            <a:endParaRPr lang="en-US" sz="4000" dirty="0" smtClean="0">
              <a:latin typeface="Comic Sans MS" pitchFamily="66" charset="0"/>
            </a:endParaRPr>
          </a:p>
          <a:p>
            <a:pPr algn="ctr"/>
            <a:r>
              <a:rPr lang="en-US" sz="4800" dirty="0" smtClean="0">
                <a:latin typeface="Comic Sans MS" pitchFamily="66" charset="0"/>
              </a:rPr>
              <a:t>G b p L h o P a B m N c O i k </a:t>
            </a:r>
          </a:p>
          <a:p>
            <a:pPr algn="ctr"/>
            <a:r>
              <a:rPr lang="en-US" sz="4800" dirty="0" smtClean="0">
                <a:latin typeface="Comic Sans MS" pitchFamily="66" charset="0"/>
              </a:rPr>
              <a:t>P o D l j N h M O E A I b p </a:t>
            </a:r>
          </a:p>
          <a:p>
            <a:pPr algn="ctr"/>
            <a:r>
              <a:rPr lang="en-US" sz="4800" dirty="0" smtClean="0">
                <a:latin typeface="Comic Sans MS" pitchFamily="66" charset="0"/>
              </a:rPr>
              <a:t>a b c d e f g h i j k l m n o p</a:t>
            </a:r>
          </a:p>
          <a:p>
            <a:r>
              <a:rPr lang="en-US" sz="6600" dirty="0" smtClean="0">
                <a:latin typeface="Comic Sans MS" pitchFamily="66" charset="0"/>
              </a:rPr>
              <a:t> </a:t>
            </a:r>
            <a:r>
              <a:rPr lang="en-US" sz="5400" dirty="0" smtClean="0">
                <a:latin typeface="Comic Sans MS" pitchFamily="66" charset="0"/>
              </a:rPr>
              <a:t>A P L O D M H N K F </a:t>
            </a:r>
            <a:endParaRPr lang="ru-RU" sz="5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400"/>
                            </p:stCondLst>
                            <p:childTnLst>
                              <p:par>
                                <p:cTn id="1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900"/>
                            </p:stCondLst>
                            <p:childTnLst>
                              <p:par>
                                <p:cTn id="2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300"/>
                            </p:stCondLst>
                            <p:childTnLst>
                              <p:par>
                                <p:cTn id="33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600"/>
                            </p:stCondLst>
                            <p:childTnLst>
                              <p:par>
                                <p:cTn id="40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100"/>
                            </p:stCondLst>
                            <p:childTnLst>
                              <p:par>
                                <p:cTn id="47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20688"/>
            <a:ext cx="6120680" cy="288032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latin typeface="Comic Sans MS" pitchFamily="66" charset="0"/>
              </a:rPr>
              <a:t>10 (</a:t>
            </a:r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9</a:t>
            </a:r>
            <a:r>
              <a:rPr lang="en-US" sz="3200" dirty="0" smtClean="0">
                <a:latin typeface="Comic Sans MS" pitchFamily="66" charset="0"/>
              </a:rPr>
              <a:t>, </a:t>
            </a:r>
            <a:r>
              <a:rPr lang="en-US" sz="3200" dirty="0" smtClean="0">
                <a:solidFill>
                  <a:srgbClr val="00B050"/>
                </a:solidFill>
                <a:latin typeface="Comic Sans MS" pitchFamily="66" charset="0"/>
              </a:rPr>
              <a:t>8</a:t>
            </a:r>
            <a:r>
              <a:rPr lang="en-US" sz="3200" dirty="0" smtClean="0">
                <a:latin typeface="Comic Sans MS" pitchFamily="66" charset="0"/>
              </a:rPr>
              <a:t>) birds, here with me</a:t>
            </a:r>
            <a:br>
              <a:rPr lang="en-US" sz="3200" dirty="0" smtClean="0">
                <a:latin typeface="Comic Sans MS" pitchFamily="66" charset="0"/>
              </a:rPr>
            </a:br>
            <a:r>
              <a:rPr lang="en-US" sz="3200" dirty="0" smtClean="0">
                <a:latin typeface="Comic Sans MS" pitchFamily="66" charset="0"/>
              </a:rPr>
              <a:t>Look at that! It’s a cat!</a:t>
            </a:r>
            <a:br>
              <a:rPr lang="en-US" sz="3200" dirty="0" smtClean="0">
                <a:latin typeface="Comic Sans MS" pitchFamily="66" charset="0"/>
              </a:rPr>
            </a:br>
            <a:r>
              <a:rPr lang="en-US" sz="3200" dirty="0" smtClean="0">
                <a:latin typeface="Comic Sans MS" pitchFamily="66" charset="0"/>
              </a:rPr>
              <a:t>Fly away bird! Fly away bird!</a:t>
            </a:r>
            <a:br>
              <a:rPr lang="en-US" sz="3200" dirty="0" smtClean="0">
                <a:latin typeface="Comic Sans MS" pitchFamily="66" charset="0"/>
              </a:rPr>
            </a:br>
            <a:r>
              <a:rPr lang="en-US" sz="3200" dirty="0" smtClean="0">
                <a:latin typeface="Comic Sans MS" pitchFamily="66" charset="0"/>
              </a:rPr>
              <a:t>How many birds here with me?</a:t>
            </a:r>
            <a:br>
              <a:rPr lang="en-US" sz="3200" dirty="0" smtClean="0">
                <a:latin typeface="Comic Sans MS" pitchFamily="66" charset="0"/>
              </a:rPr>
            </a:br>
            <a:r>
              <a:rPr lang="en-US" sz="3200" dirty="0" smtClean="0">
                <a:latin typeface="Comic Sans MS" pitchFamily="66" charset="0"/>
              </a:rPr>
              <a:t>9 (</a:t>
            </a:r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8</a:t>
            </a:r>
            <a:r>
              <a:rPr lang="en-US" sz="3200" dirty="0" smtClean="0">
                <a:latin typeface="Comic Sans MS" pitchFamily="66" charset="0"/>
              </a:rPr>
              <a:t>, </a:t>
            </a:r>
            <a:r>
              <a:rPr lang="en-US" sz="3200" dirty="0" smtClean="0">
                <a:solidFill>
                  <a:srgbClr val="00B050"/>
                </a:solidFill>
                <a:latin typeface="Comic Sans MS" pitchFamily="66" charset="0"/>
              </a:rPr>
              <a:t>7</a:t>
            </a:r>
            <a:r>
              <a:rPr lang="en-US" sz="3200" dirty="0" smtClean="0">
                <a:latin typeface="Comic Sans MS" pitchFamily="66" charset="0"/>
              </a:rPr>
              <a:t>)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228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356992"/>
            <a:ext cx="3599757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851920" y="3573016"/>
            <a:ext cx="51125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Comic Sans MS" pitchFamily="66" charset="0"/>
              </a:rPr>
              <a:t>1</a:t>
            </a:r>
            <a:r>
              <a:rPr lang="en-US" sz="3200" dirty="0" smtClean="0">
                <a:latin typeface="Comic Sans MS" pitchFamily="66" charset="0"/>
              </a:rPr>
              <a:t> bird, here with me</a:t>
            </a:r>
            <a:br>
              <a:rPr lang="en-US" sz="3200" dirty="0" smtClean="0">
                <a:latin typeface="Comic Sans MS" pitchFamily="66" charset="0"/>
              </a:rPr>
            </a:br>
            <a:r>
              <a:rPr lang="en-US" sz="3200" dirty="0" smtClean="0">
                <a:latin typeface="Comic Sans MS" pitchFamily="66" charset="0"/>
              </a:rPr>
              <a:t>Look at that! It’s a cat!</a:t>
            </a:r>
            <a:br>
              <a:rPr lang="en-US" sz="3200" dirty="0" smtClean="0">
                <a:latin typeface="Comic Sans MS" pitchFamily="66" charset="0"/>
              </a:rPr>
            </a:br>
            <a:r>
              <a:rPr lang="en-US" sz="3200" dirty="0" smtClean="0">
                <a:latin typeface="Comic Sans MS" pitchFamily="66" charset="0"/>
              </a:rPr>
              <a:t>Go away cat! Go away cat!</a:t>
            </a:r>
            <a:br>
              <a:rPr lang="en-US" sz="3200" dirty="0" smtClean="0">
                <a:latin typeface="Comic Sans MS" pitchFamily="66" charset="0"/>
              </a:rPr>
            </a:br>
            <a:r>
              <a:rPr lang="en-US" sz="3200" dirty="0" smtClean="0">
                <a:latin typeface="Comic Sans MS" pitchFamily="66" charset="0"/>
              </a:rPr>
              <a:t>Come  back, birds, </a:t>
            </a:r>
          </a:p>
          <a:p>
            <a:r>
              <a:rPr lang="en-US" sz="3200" dirty="0" smtClean="0">
                <a:latin typeface="Comic Sans MS" pitchFamily="66" charset="0"/>
              </a:rPr>
              <a:t>come back!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13415" y="35913"/>
            <a:ext cx="211788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Let’s </a:t>
            </a:r>
            <a:r>
              <a:rPr lang="en-US" sz="32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sing</a:t>
            </a:r>
            <a:endParaRPr lang="ru-RU" sz="32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52-Lev 1_Class Audio CD_Track _52_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340768"/>
            <a:ext cx="5256584" cy="1143000"/>
          </a:xfrm>
        </p:spPr>
        <p:txBody>
          <a:bodyPr>
            <a:noAutofit/>
          </a:bodyPr>
          <a:lstStyle/>
          <a:p>
            <a:r>
              <a:rPr lang="en-US" sz="9600" u="sng" dirty="0" smtClean="0">
                <a:latin typeface="Comic Sans MS" pitchFamily="66" charset="0"/>
              </a:rPr>
              <a:t>q</a:t>
            </a:r>
            <a:r>
              <a:rPr lang="en-US" sz="9600" dirty="0" smtClean="0">
                <a:latin typeface="Comic Sans MS" pitchFamily="66" charset="0"/>
              </a:rPr>
              <a:t>ueen</a:t>
            </a:r>
            <a:endParaRPr lang="ru-RU" sz="9600" dirty="0">
              <a:latin typeface="Comic Sans MS" pitchFamily="66" charset="0"/>
            </a:endParaRPr>
          </a:p>
        </p:txBody>
      </p:sp>
      <p:pic>
        <p:nvPicPr>
          <p:cNvPr id="2050" name="Picture 2" descr="http://img1.liveinternet.ru/images/attach/c/2/73/588/73588835_Vladimirskaya_tiar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564904"/>
            <a:ext cx="2952328" cy="405591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340768"/>
            <a:ext cx="5256584" cy="1143000"/>
          </a:xfrm>
        </p:spPr>
        <p:txBody>
          <a:bodyPr>
            <a:noAutofit/>
          </a:bodyPr>
          <a:lstStyle/>
          <a:p>
            <a:r>
              <a:rPr lang="en-US" sz="9600" u="sng" dirty="0" smtClean="0">
                <a:latin typeface="Comic Sans MS" pitchFamily="66" charset="0"/>
              </a:rPr>
              <a:t>q</a:t>
            </a:r>
            <a:r>
              <a:rPr lang="en-US" sz="9600" dirty="0" smtClean="0">
                <a:latin typeface="Comic Sans MS" pitchFamily="66" charset="0"/>
              </a:rPr>
              <a:t>uiet</a:t>
            </a:r>
            <a:endParaRPr lang="ru-RU" sz="9600" dirty="0">
              <a:latin typeface="Comic Sans MS" pitchFamily="66" charset="0"/>
            </a:endParaRPr>
          </a:p>
        </p:txBody>
      </p:sp>
      <p:pic>
        <p:nvPicPr>
          <p:cNvPr id="1026" name="Picture 2" descr="http://www.kurer-sreda.ru/files/galaber/2010/02/sosedi-600.jpg"/>
          <p:cNvPicPr>
            <a:picLocks noChangeAspect="1" noChangeArrowheads="1"/>
          </p:cNvPicPr>
          <p:nvPr/>
        </p:nvPicPr>
        <p:blipFill>
          <a:blip r:embed="rId3" cstate="print"/>
          <a:srcRect b="24401"/>
          <a:stretch>
            <a:fillRect/>
          </a:stretch>
        </p:blipFill>
        <p:spPr bwMode="auto">
          <a:xfrm>
            <a:off x="2411760" y="2924944"/>
            <a:ext cx="4476750" cy="33843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964488" cy="43204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5000" dirty="0" smtClean="0">
                <a:solidFill>
                  <a:srgbClr val="0070C0"/>
                </a:solidFill>
                <a:latin typeface="Comic Sans MS" pitchFamily="66" charset="0"/>
              </a:rPr>
              <a:t>Qq</a:t>
            </a:r>
            <a:r>
              <a:rPr lang="en-US" sz="100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13000" dirty="0" smtClean="0">
                <a:latin typeface="Comic Sans MS" pitchFamily="66" charset="0"/>
              </a:rPr>
              <a:t>/kw/</a:t>
            </a:r>
            <a:endParaRPr lang="ru-RU" sz="13000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052736"/>
            <a:ext cx="8496944" cy="4752528"/>
          </a:xfrm>
        </p:spPr>
        <p:txBody>
          <a:bodyPr>
            <a:normAutofit/>
          </a:bodyPr>
          <a:lstStyle/>
          <a:p>
            <a:pPr algn="l"/>
            <a:r>
              <a:rPr lang="en-US" sz="8000" dirty="0" smtClean="0">
                <a:latin typeface="Comic Sans MS" pitchFamily="66" charset="0"/>
              </a:rPr>
              <a:t>q, /kw/, queen</a:t>
            </a:r>
            <a:br>
              <a:rPr lang="en-US" sz="8000" dirty="0" smtClean="0">
                <a:latin typeface="Comic Sans MS" pitchFamily="66" charset="0"/>
              </a:rPr>
            </a:br>
            <a:r>
              <a:rPr lang="en-US" sz="8000" dirty="0" smtClean="0">
                <a:latin typeface="Comic Sans MS" pitchFamily="66" charset="0"/>
              </a:rPr>
              <a:t/>
            </a:r>
            <a:br>
              <a:rPr lang="en-US" sz="8000" dirty="0" smtClean="0">
                <a:latin typeface="Comic Sans MS" pitchFamily="66" charset="0"/>
              </a:rPr>
            </a:br>
            <a:r>
              <a:rPr lang="en-US" sz="8000" dirty="0" smtClean="0">
                <a:latin typeface="Comic Sans MS" pitchFamily="66" charset="0"/>
              </a:rPr>
              <a:t>q, /kw/, quiet</a:t>
            </a:r>
            <a:endParaRPr lang="ru-RU" sz="8000" dirty="0">
              <a:latin typeface="Comic Sans MS" pitchFamily="66" charset="0"/>
            </a:endParaRPr>
          </a:p>
        </p:txBody>
      </p:sp>
      <p:pic>
        <p:nvPicPr>
          <p:cNvPr id="6" name="Picture 2" descr="http://img1.liveinternet.ru/images/attach/c/2/73/588/73588835_Vladimirskaya_tiar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1412776"/>
            <a:ext cx="1572454" cy="2160240"/>
          </a:xfrm>
          <a:prstGeom prst="rect">
            <a:avLst/>
          </a:prstGeom>
          <a:noFill/>
        </p:spPr>
      </p:pic>
      <p:pic>
        <p:nvPicPr>
          <p:cNvPr id="8" name="Picture 2" descr="http://www.kurer-sreda.ru/files/galaber/2010/02/sosedi-600.jpg"/>
          <p:cNvPicPr>
            <a:picLocks noChangeAspect="1" noChangeArrowheads="1"/>
          </p:cNvPicPr>
          <p:nvPr/>
        </p:nvPicPr>
        <p:blipFill>
          <a:blip r:embed="rId4" cstate="print"/>
          <a:srcRect b="24401"/>
          <a:stretch>
            <a:fillRect/>
          </a:stretch>
        </p:blipFill>
        <p:spPr bwMode="auto">
          <a:xfrm>
            <a:off x="6876256" y="4077072"/>
            <a:ext cx="2000250" cy="151216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192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 o, o, o  /o/, /o/, /o/  /o/ octopus, /o/ octopus   /o/, /o/, /o/ </vt:lpstr>
      <vt:lpstr> p, p, p  /p/, /p/, /p/  /p/ Pat, /p/ Pat   /p/, /p/, /p/ </vt:lpstr>
      <vt:lpstr>Презентация PowerPoint</vt:lpstr>
      <vt:lpstr>10 (9, 8) birds, here with me Look at that! It’s a cat! Fly away bird! Fly away bird! How many birds here with me? 9 (8, 7)</vt:lpstr>
      <vt:lpstr>queen</vt:lpstr>
      <vt:lpstr>quiet</vt:lpstr>
      <vt:lpstr>Презентация PowerPoint</vt:lpstr>
      <vt:lpstr>q, /kw/, queen  q, /kw/, quiet</vt:lpstr>
      <vt:lpstr>Let’s write the letter in the air.</vt:lpstr>
      <vt:lpstr>Let’s work</vt:lpstr>
      <vt:lpstr> q, q, q  /kw/, /kw/, /kw/  /kw/ queen, /kw/ queen   /kw/, /kw/, /kw/ </vt:lpstr>
      <vt:lpstr>Listen and act.</vt:lpstr>
      <vt:lpstr>Let’s write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ASUS X515</cp:lastModifiedBy>
  <cp:revision>9</cp:revision>
  <dcterms:modified xsi:type="dcterms:W3CDTF">2023-12-14T14:33:26Z</dcterms:modified>
</cp:coreProperties>
</file>