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</p:sldMasterIdLst>
  <p:notesMasterIdLst>
    <p:notesMasterId r:id="rId25"/>
  </p:notesMasterIdLst>
  <p:sldIdLst>
    <p:sldId id="257" r:id="rId3"/>
    <p:sldId id="261" r:id="rId4"/>
    <p:sldId id="258" r:id="rId5"/>
    <p:sldId id="273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9" r:id="rId16"/>
    <p:sldId id="285" r:id="rId17"/>
    <p:sldId id="286" r:id="rId18"/>
    <p:sldId id="290" r:id="rId19"/>
    <p:sldId id="288" r:id="rId20"/>
    <p:sldId id="272" r:id="rId21"/>
    <p:sldId id="268" r:id="rId22"/>
    <p:sldId id="269" r:id="rId23"/>
    <p:sldId id="29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A33488-ABCF-4FED-B43F-92D6E7FE12FD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54CD5A-D180-4213-AF35-46EF64FB7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BDD089F-A707-46E3-AD3A-11AAB8113536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B4DEB-3390-4D65-AE16-817E43454F5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B4DEB-3390-4D65-AE16-817E43454F5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B4DEB-3390-4D65-AE16-817E43454F5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B4DEB-3390-4D65-AE16-817E43454F5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B4DEB-3390-4D65-AE16-817E43454F5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B4DEB-3390-4D65-AE16-817E43454F5F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B4DEB-3390-4D65-AE16-817E43454F5F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43B82-351D-480B-A851-3272F0F6C5D3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ED0B7-8889-4378-BC53-328EAB481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jpe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143125" y="1857375"/>
            <a:ext cx="421481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6D3F07"/>
                </a:solidFill>
                <a:latin typeface="Century Schoolbook" pitchFamily="18" charset="0"/>
              </a:rPr>
              <a:t>Арифметическая  прогрессия</a:t>
            </a:r>
          </a:p>
          <a:p>
            <a:pPr algn="ctr"/>
            <a:endParaRPr lang="ru-RU" sz="2400" b="1" dirty="0" smtClean="0">
              <a:solidFill>
                <a:srgbClr val="6D3F07"/>
              </a:solidFill>
              <a:latin typeface="Century Schoolbook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6D3F07"/>
                </a:solidFill>
                <a:latin typeface="Century Schoolbook" pitchFamily="18" charset="0"/>
              </a:rPr>
              <a:t>Алгебра</a:t>
            </a:r>
          </a:p>
          <a:p>
            <a:pPr algn="ctr"/>
            <a:r>
              <a:rPr lang="ru-RU" sz="2400" b="1" dirty="0" smtClean="0">
                <a:solidFill>
                  <a:srgbClr val="6D3F07"/>
                </a:solidFill>
                <a:latin typeface="Century Schoolbook" pitchFamily="18" charset="0"/>
              </a:rPr>
              <a:t>9  класс</a:t>
            </a:r>
            <a:endParaRPr lang="ru-RU" sz="2400" b="1" dirty="0">
              <a:solidFill>
                <a:srgbClr val="6D3F07"/>
              </a:solidFill>
              <a:latin typeface="Century Schoolbook" pitchFamily="18" charset="0"/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627313" y="6021388"/>
            <a:ext cx="1841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2400" b="1">
              <a:solidFill>
                <a:srgbClr val="008000"/>
              </a:solidFill>
            </a:endParaRPr>
          </a:p>
        </p:txBody>
      </p:sp>
      <p:sp>
        <p:nvSpPr>
          <p:cNvPr id="5125" name="TextBox 6"/>
          <p:cNvSpPr txBox="1">
            <a:spLocks noChangeArrowheads="1"/>
          </p:cNvSpPr>
          <p:nvPr/>
        </p:nvSpPr>
        <p:spPr bwMode="auto">
          <a:xfrm>
            <a:off x="-714375" y="6683375"/>
            <a:ext cx="2428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.</a:t>
            </a:r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build="p"/>
      <p:bldP spid="92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/>
          <p:cNvPicPr>
            <a:picLocks noGrp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214313"/>
            <a:ext cx="276225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/>
          <p:cNvPicPr>
            <a:picLocks noGrp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13" y="2428875"/>
            <a:ext cx="3214687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285728"/>
            <a:ext cx="231133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64" y="214290"/>
            <a:ext cx="200026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786" y="2428868"/>
            <a:ext cx="335758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9" descr="1.24 Спираль в&#10; космосе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00232" y="4286256"/>
            <a:ext cx="4714908" cy="2199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Пропорции пирамиды Хеопса, храмов, барельефов, предметов быта и украшений из гробницы Тутанхамона свидетельствуют, что египетские мастера пользовались соотношениями золотого деления при их создании. </a:t>
            </a:r>
            <a:r>
              <a:rPr lang="ru-RU" sz="1600" b="1" dirty="0"/>
              <a:t/>
            </a:r>
            <a:br>
              <a:rPr lang="ru-RU" sz="1600" b="1" dirty="0"/>
            </a:br>
            <a:endParaRPr lang="ru-RU" sz="1600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4214818"/>
            <a:ext cx="247172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785926"/>
            <a:ext cx="2573334" cy="17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1571612"/>
            <a:ext cx="235745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786182" y="47148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Соотношение воды и суши на планете Земля составляет 62% и 38%.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200" b="1" dirty="0"/>
              <a:t>Исследование. Присутствие золотого сечения в произведениях  известных  художников  и  скульпторов  Казахстана.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C:\Documents and Settings\Admin\Рабочий стол\золотое  сечение\3.jpeg"/>
          <p:cNvPicPr>
            <a:picLocks noGrp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997045" y="1600200"/>
            <a:ext cx="295890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/>
              <a:t>Исследование присутствия золотого сечения в  </a:t>
            </a:r>
            <a:r>
              <a:rPr lang="ru-RU" dirty="0"/>
              <a:t>картинах </a:t>
            </a:r>
            <a:r>
              <a:rPr lang="ru-RU" b="1" i="1" dirty="0"/>
              <a:t>Хлудова Николай Гавриловича</a:t>
            </a:r>
            <a:r>
              <a:rPr lang="ru-RU" dirty="0"/>
              <a:t>-</a:t>
            </a:r>
            <a:r>
              <a:rPr lang="ru-RU" b="1" dirty="0"/>
              <a:t> </a:t>
            </a:r>
            <a:r>
              <a:rPr lang="ru-RU" dirty="0"/>
              <a:t>живописца, педагога, сыгравшего важную роль в подготовке первых казахских художников , чьи полотна посвящены   жизни казахского народа  </a:t>
            </a:r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spc="50" dirty="0" smtClean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золотой  прямоугольник</a:t>
            </a:r>
            <a:endParaRPr lang="ru-RU" sz="2000" b="1" spc="50" dirty="0">
              <a:ln w="12700" cmpd="sng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5" name="Содержимое 4" descr="C:\Documents and Settings\Admin\Рабочий стол\золотое  сечение\8.jpeg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1857364"/>
            <a:ext cx="666667" cy="523810"/>
          </a:xfrm>
          <a:prstGeom prst="rect">
            <a:avLst/>
          </a:prstGeom>
          <a:noFill/>
        </p:spPr>
      </p:pic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1785926"/>
            <a:ext cx="342900" cy="676275"/>
          </a:xfrm>
          <a:prstGeom prst="rect">
            <a:avLst/>
          </a:prstGeom>
          <a:noFill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1928802"/>
            <a:ext cx="209550" cy="381000"/>
          </a:xfrm>
          <a:prstGeom prst="rect">
            <a:avLst/>
          </a:prstGeom>
          <a:noFill/>
        </p:spPr>
      </p:pic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533400"/>
            <a:ext cx="31290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0" y="1057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072330" y="1928802"/>
            <a:ext cx="763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1,675 </a:t>
            </a:r>
            <a:endParaRPr lang="ru-RU" dirty="0"/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1928802"/>
            <a:ext cx="209550" cy="381000"/>
          </a:xfrm>
          <a:prstGeom prst="rect">
            <a:avLst/>
          </a:prstGeom>
          <a:noFill/>
        </p:spPr>
      </p:pic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3" name="Picture 1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2786058"/>
            <a:ext cx="628650" cy="676275"/>
          </a:xfrm>
          <a:prstGeom prst="rect">
            <a:avLst/>
          </a:prstGeom>
          <a:noFill/>
        </p:spPr>
      </p:pic>
      <p:sp>
        <p:nvSpPr>
          <p:cNvPr id="20496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5" name="Picture 1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2928934"/>
            <a:ext cx="209550" cy="381000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4786314" y="3643314"/>
            <a:ext cx="28896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06425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(золотой  прямоугольник)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1857356" y="2071678"/>
            <a:ext cx="1785950" cy="1588"/>
          </a:xfrm>
          <a:prstGeom prst="lin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1928794" y="3714752"/>
            <a:ext cx="3357586" cy="7143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0800000">
            <a:off x="1714480" y="5357826"/>
            <a:ext cx="1928826" cy="158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107125" y="3679033"/>
            <a:ext cx="3286148" cy="7143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1571604" y="2000240"/>
            <a:ext cx="21431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3714744" y="2000240"/>
            <a:ext cx="21431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1571604" y="5429264"/>
            <a:ext cx="214314" cy="2143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Золотая спираль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7" name="Содержимое 16" descr="C:\Documents and Settings\Admin\Рабочий стол\золотое  сечение\2.jpeg"/>
          <p:cNvPicPr>
            <a:picLocks noGrp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785794"/>
            <a:ext cx="5500687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28"/>
          <p:cNvGrpSpPr/>
          <p:nvPr/>
        </p:nvGrpSpPr>
        <p:grpSpPr>
          <a:xfrm>
            <a:off x="1142976" y="1500174"/>
            <a:ext cx="5572164" cy="5029220"/>
            <a:chOff x="1456928" y="785795"/>
            <a:chExt cx="5429288" cy="5364500"/>
          </a:xfrm>
        </p:grpSpPr>
        <p:grpSp>
          <p:nvGrpSpPr>
            <p:cNvPr id="4" name="Группа 29"/>
            <p:cNvGrpSpPr/>
            <p:nvPr/>
          </p:nvGrpSpPr>
          <p:grpSpPr>
            <a:xfrm>
              <a:off x="1456928" y="785795"/>
              <a:ext cx="5429288" cy="4595559"/>
              <a:chOff x="1643042" y="857232"/>
              <a:chExt cx="5429288" cy="4435487"/>
            </a:xfrm>
          </p:grpSpPr>
          <p:sp>
            <p:nvSpPr>
              <p:cNvPr id="36" name="TextBox 7"/>
              <p:cNvSpPr txBox="1"/>
              <p:nvPr/>
            </p:nvSpPr>
            <p:spPr>
              <a:xfrm>
                <a:off x="1643042" y="857232"/>
                <a:ext cx="642942" cy="7921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 sz="4400" dirty="0"/>
              </a:p>
            </p:txBody>
          </p:sp>
          <p:sp>
            <p:nvSpPr>
              <p:cNvPr id="37" name="TextBox 8"/>
              <p:cNvSpPr txBox="1"/>
              <p:nvPr/>
            </p:nvSpPr>
            <p:spPr>
              <a:xfrm>
                <a:off x="6429388" y="857232"/>
                <a:ext cx="642942" cy="7921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 sz="4400" dirty="0"/>
              </a:p>
            </p:txBody>
          </p:sp>
          <p:sp>
            <p:nvSpPr>
              <p:cNvPr id="38" name="TextBox 9"/>
              <p:cNvSpPr txBox="1"/>
              <p:nvPr/>
            </p:nvSpPr>
            <p:spPr>
              <a:xfrm>
                <a:off x="1643042" y="4500569"/>
                <a:ext cx="642942" cy="7921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 sz="4400" dirty="0"/>
              </a:p>
            </p:txBody>
          </p:sp>
          <p:sp>
            <p:nvSpPr>
              <p:cNvPr id="39" name="TextBox 10"/>
              <p:cNvSpPr txBox="1"/>
              <p:nvPr/>
            </p:nvSpPr>
            <p:spPr>
              <a:xfrm>
                <a:off x="6357950" y="4500570"/>
                <a:ext cx="714380" cy="7921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 sz="4400" dirty="0"/>
              </a:p>
            </p:txBody>
          </p:sp>
        </p:grpSp>
        <p:pic>
          <p:nvPicPr>
            <p:cNvPr id="31" name="Picture 2" descr="Картинка 188 из 74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73128" y="3910015"/>
              <a:ext cx="3444587" cy="2240280"/>
            </a:xfrm>
            <a:prstGeom prst="rect">
              <a:avLst/>
            </a:prstGeom>
            <a:noFill/>
          </p:spPr>
        </p:pic>
      </p:grpSp>
      <p:cxnSp>
        <p:nvCxnSpPr>
          <p:cNvPr id="41" name="Прямая соединительная линия 40"/>
          <p:cNvCxnSpPr/>
          <p:nvPr/>
        </p:nvCxnSpPr>
        <p:spPr>
          <a:xfrm rot="5400000">
            <a:off x="3465113" y="2464185"/>
            <a:ext cx="3357586" cy="805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5143504" y="2143116"/>
            <a:ext cx="2143140" cy="1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5286380" y="1500174"/>
            <a:ext cx="1429554" cy="794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5143504" y="1500174"/>
            <a:ext cx="857256" cy="158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26" name="Arc 2"/>
          <p:cNvSpPr>
            <a:spLocks/>
          </p:cNvSpPr>
          <p:nvPr/>
        </p:nvSpPr>
        <p:spPr bwMode="auto">
          <a:xfrm rot="10800000">
            <a:off x="1857356" y="785794"/>
            <a:ext cx="3286145" cy="3357586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7" name="Arc 3"/>
          <p:cNvSpPr>
            <a:spLocks/>
          </p:cNvSpPr>
          <p:nvPr/>
        </p:nvSpPr>
        <p:spPr bwMode="auto">
          <a:xfrm rot="10800000" flipH="1">
            <a:off x="5143503" y="2143116"/>
            <a:ext cx="2214579" cy="2000264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rc 4"/>
          <p:cNvSpPr>
            <a:spLocks/>
          </p:cNvSpPr>
          <p:nvPr/>
        </p:nvSpPr>
        <p:spPr bwMode="auto">
          <a:xfrm>
            <a:off x="5857884" y="785795"/>
            <a:ext cx="1500198" cy="1357321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Arc 5"/>
          <p:cNvSpPr>
            <a:spLocks/>
          </p:cNvSpPr>
          <p:nvPr/>
        </p:nvSpPr>
        <p:spPr bwMode="auto">
          <a:xfrm rot="10800000" flipV="1">
            <a:off x="5148261" y="785794"/>
            <a:ext cx="709622" cy="78581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5400000">
            <a:off x="5322893" y="1820851"/>
            <a:ext cx="642942" cy="1588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643570" y="1785926"/>
            <a:ext cx="357190" cy="1588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30" name="Arc 6"/>
          <p:cNvSpPr>
            <a:spLocks/>
          </p:cNvSpPr>
          <p:nvPr/>
        </p:nvSpPr>
        <p:spPr bwMode="auto">
          <a:xfrm flipH="1" flipV="1">
            <a:off x="5148262" y="1557338"/>
            <a:ext cx="495307" cy="58577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1" name="Arc 7"/>
          <p:cNvSpPr>
            <a:spLocks/>
          </p:cNvSpPr>
          <p:nvPr/>
        </p:nvSpPr>
        <p:spPr bwMode="auto">
          <a:xfrm flipV="1">
            <a:off x="5643570" y="1785926"/>
            <a:ext cx="357190" cy="35719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Admin\Рабочий стол\золотое  сечение\6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428604"/>
            <a:ext cx="5936488" cy="445008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4214810" y="571480"/>
            <a:ext cx="2786082" cy="158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3358348" y="1427942"/>
            <a:ext cx="1713718" cy="794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6144430" y="1427942"/>
            <a:ext cx="1714512" cy="158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214810" y="2285992"/>
            <a:ext cx="2786082" cy="158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3215472" y="2713826"/>
            <a:ext cx="4286280" cy="158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785918" y="2928934"/>
            <a:ext cx="5929354" cy="7143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2357422" y="5286388"/>
            <a:ext cx="1608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7,2  : 4,5 = 1,6 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4071934" y="5214950"/>
            <a:ext cx="41271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(юрта</a:t>
            </a:r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)          </a:t>
            </a: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( золотой  прямоугольник)</a:t>
            </a:r>
            <a:endParaRPr lang="ru-RU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857356" y="2500306"/>
            <a:ext cx="292100" cy="3159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5357818" y="2571744"/>
            <a:ext cx="292100" cy="3159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В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7358082" y="2571744"/>
            <a:ext cx="268287" cy="3159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С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5857892"/>
            <a:ext cx="285750" cy="628650"/>
          </a:xfrm>
          <a:prstGeom prst="rect">
            <a:avLst/>
          </a:prstGeom>
          <a:noFill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5857892"/>
            <a:ext cx="285750" cy="628650"/>
          </a:xfrm>
          <a:prstGeom prst="rect">
            <a:avLst/>
          </a:prstGeom>
          <a:noFill/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356236" y="3244334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Kz Times New Roman" pitchFamily="18" charset="0"/>
                <a:ea typeface="Times New Roman" pitchFamily="18" charset="0"/>
                <a:cs typeface="Kz Times New Roman" pitchFamily="18" charset="0"/>
              </a:rPr>
              <a:t> = 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2928926" y="5929330"/>
            <a:ext cx="3000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=</a:t>
            </a:r>
            <a:endParaRPr lang="ru-RU" dirty="0"/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5857892"/>
            <a:ext cx="417391" cy="571505"/>
          </a:xfrm>
          <a:prstGeom prst="rect">
            <a:avLst/>
          </a:prstGeom>
          <a:noFill/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5857892"/>
            <a:ext cx="447675" cy="642942"/>
          </a:xfrm>
          <a:prstGeom prst="rect">
            <a:avLst/>
          </a:prstGeom>
          <a:noFill/>
        </p:spPr>
      </p:pic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4572000" y="5857892"/>
            <a:ext cx="16223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Times New Roman" pitchFamily="18" charset="0"/>
                <a:cs typeface="Kz Times New Roman" pitchFamily="18" charset="0"/>
              </a:rPr>
              <a:t>      1,617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Times New Roman" pitchFamily="18" charset="0"/>
                <a:cs typeface="Kz Times New Roman" pitchFamily="18" charset="0"/>
              </a:rPr>
              <a:t> 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5929330"/>
            <a:ext cx="1590675" cy="409575"/>
          </a:xfrm>
          <a:prstGeom prst="rect">
            <a:avLst/>
          </a:prstGeom>
          <a:noFill/>
        </p:spPr>
      </p:pic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5214942" y="6000768"/>
            <a:ext cx="3145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Kz Times New Roman" pitchFamily="18" charset="0"/>
                <a:ea typeface="Times New Roman" pitchFamily="18" charset="0"/>
                <a:cs typeface="Kz Times New Roman" pitchFamily="18" charset="0"/>
              </a:rPr>
              <a:t>=</a:t>
            </a:r>
            <a:endParaRPr lang="ru-RU" sz="1200" dirty="0" smtClean="0">
              <a:latin typeface="Arial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572000" y="6000768"/>
            <a:ext cx="285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Kz Times New Roman" pitchFamily="18" charset="0"/>
                <a:ea typeface="Times New Roman" pitchFamily="18" charset="0"/>
                <a:cs typeface="Kz Times New Roman" pitchFamily="18" charset="0"/>
              </a:rPr>
              <a:t>=</a:t>
            </a:r>
            <a:endParaRPr lang="ru-RU" sz="12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4294967295"/>
          </p:nvPr>
        </p:nvSpPr>
        <p:spPr>
          <a:xfrm>
            <a:off x="5000625" y="2071678"/>
            <a:ext cx="3500465" cy="405448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Исследование присутствия </a:t>
            </a:r>
            <a:r>
              <a:rPr lang="ru-RU" sz="2400" b="1" dirty="0" smtClean="0"/>
              <a:t>золотого сечения </a:t>
            </a:r>
            <a:r>
              <a:rPr lang="ru-RU" sz="2000" dirty="0" smtClean="0"/>
              <a:t>в  картинах </a:t>
            </a:r>
            <a:r>
              <a:rPr lang="ru-RU" sz="2400" b="1" dirty="0" err="1" smtClean="0"/>
              <a:t>Абильхана</a:t>
            </a:r>
            <a:r>
              <a:rPr lang="ru-RU" sz="2400" b="1" dirty="0" smtClean="0"/>
              <a:t>  </a:t>
            </a:r>
            <a:r>
              <a:rPr lang="ru-RU" sz="2400" b="1" dirty="0" err="1" smtClean="0"/>
              <a:t>Кастеева</a:t>
            </a:r>
            <a:r>
              <a:rPr lang="ru-RU" sz="2400" b="1" dirty="0" smtClean="0"/>
              <a:t> — </a:t>
            </a:r>
            <a:r>
              <a:rPr lang="ru-RU" sz="2000" b="1" dirty="0" smtClean="0"/>
              <a:t>казахского живописца и акварелиста, народного художника, основоположника казахского изобразительного искусства.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C:\Documents and Settings\Admin\Рабочий стол\золотое  сечение\big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714488"/>
            <a:ext cx="357190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 </a:t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8" name="Содержимое 7" descr="C:\Documents and Settings\Admin\Рабочий стол\золотое  сечение\DSC0059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500042"/>
            <a:ext cx="5111750" cy="384081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285728"/>
            <a:ext cx="3008313" cy="5840435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Еще в эпоху Возрождения художники открыли, что любая картина имеет определенные точки, невольно приковывающие наше внимание, так называемые зрительные центры. При этом абсолютно неважно, какой формат имеет картина - горизонтальный или вертикальный. Таких точек всего четыре, они делят величину изображения по горизонтали и вертикали в золотом сечении, т.е. расположены они на расстоянии примерно 3/8 и 5/8 от соответствующих краев плоскости. 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gold17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214414" y="3929066"/>
            <a:ext cx="1383030" cy="1146048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Calibri" pitchFamily="34" charset="0"/>
                <a:cs typeface="Kz Times New Roman" pitchFamily="18" charset="0"/>
              </a:rPr>
              <a:t>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Kz 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Calibri" pitchFamily="34" charset="0"/>
                <a:cs typeface="Kz 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Calibri" pitchFamily="34" charset="0"/>
                <a:cs typeface="Kz Times New Roman" pitchFamily="18" charset="0"/>
              </a:rPr>
              <a:t>Турксиб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Kz 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Calibri" pitchFamily="34" charset="0"/>
                <a:cs typeface="Kz Times New Roman" pitchFamily="18" charset="0"/>
              </a:rPr>
              <a:t> ( 1969 г.)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AutoShape 4"/>
          <p:cNvSpPr>
            <a:spLocks/>
          </p:cNvSpPr>
          <p:nvPr/>
        </p:nvSpPr>
        <p:spPr bwMode="auto">
          <a:xfrm>
            <a:off x="8715404" y="500042"/>
            <a:ext cx="268288" cy="1357322"/>
          </a:xfrm>
          <a:prstGeom prst="rightBrace">
            <a:avLst>
              <a:gd name="adj1" fmla="val 53057"/>
              <a:gd name="adj2" fmla="val 51486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AutoShape 5"/>
          <p:cNvSpPr>
            <a:spLocks/>
          </p:cNvSpPr>
          <p:nvPr/>
        </p:nvSpPr>
        <p:spPr bwMode="auto">
          <a:xfrm>
            <a:off x="8715404" y="1857364"/>
            <a:ext cx="206376" cy="1143008"/>
          </a:xfrm>
          <a:prstGeom prst="rightBrace">
            <a:avLst>
              <a:gd name="adj1" fmla="val 67059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3606793" y="2393149"/>
            <a:ext cx="378700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5000628" y="2357430"/>
            <a:ext cx="37147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1029" idx="2"/>
          </p:cNvCxnSpPr>
          <p:nvPr/>
        </p:nvCxnSpPr>
        <p:spPr>
          <a:xfrm rot="16200000" flipV="1">
            <a:off x="6179355" y="464323"/>
            <a:ext cx="1588" cy="50720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endCxn id="1029" idx="0"/>
          </p:cNvCxnSpPr>
          <p:nvPr/>
        </p:nvCxnSpPr>
        <p:spPr>
          <a:xfrm>
            <a:off x="3643306" y="1857364"/>
            <a:ext cx="507209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utoShape 4"/>
          <p:cNvSpPr>
            <a:spLocks/>
          </p:cNvSpPr>
          <p:nvPr/>
        </p:nvSpPr>
        <p:spPr bwMode="auto">
          <a:xfrm>
            <a:off x="8715404" y="3000372"/>
            <a:ext cx="268288" cy="1285884"/>
          </a:xfrm>
          <a:prstGeom prst="rightBrace">
            <a:avLst>
              <a:gd name="adj1" fmla="val 53057"/>
              <a:gd name="adj2" fmla="val 51486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5429256" y="178592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6786578" y="178592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5429256" y="292893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6786578" y="292893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3857620" y="4500570"/>
            <a:ext cx="1265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11,2 :   6,9 </a:t>
            </a:r>
            <a:endParaRPr lang="ru-RU" dirty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4572008"/>
            <a:ext cx="133350" cy="238125"/>
          </a:xfrm>
          <a:prstGeom prst="rect">
            <a:avLst/>
          </a:prstGeom>
          <a:noFill/>
        </p:spPr>
      </p:pic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Times New Roman" pitchFamily="18" charset="0"/>
                <a:cs typeface="Kz Times New Roman" pitchFamily="18" charset="0"/>
              </a:rPr>
              <a:t> 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5214942" y="4500570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6,9  :  4,3 </a:t>
            </a:r>
            <a:endParaRPr lang="ru-RU" dirty="0"/>
          </a:p>
        </p:txBody>
      </p:sp>
      <p:pic>
        <p:nvPicPr>
          <p:cNvPr id="67" name="Picture 1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4572008"/>
            <a:ext cx="133350" cy="238125"/>
          </a:xfrm>
          <a:prstGeom prst="rect">
            <a:avLst/>
          </a:prstGeom>
          <a:noFill/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4572008"/>
            <a:ext cx="238125" cy="238125"/>
          </a:xfrm>
          <a:prstGeom prst="rect">
            <a:avLst/>
          </a:prstGeom>
          <a:noFill/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4572008"/>
            <a:ext cx="304800" cy="238125"/>
          </a:xfrm>
          <a:prstGeom prst="rect">
            <a:avLst/>
          </a:prstGeom>
          <a:noFill/>
        </p:spPr>
      </p:pic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Times New Roman" pitchFamily="18" charset="0"/>
                <a:cs typeface="Kz 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5097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3857620" y="4929198"/>
            <a:ext cx="1159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15,2 : 9,4 </a:t>
            </a:r>
            <a:endParaRPr lang="ru-RU" dirty="0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5000636"/>
            <a:ext cx="133350" cy="238125"/>
          </a:xfrm>
          <a:prstGeom prst="rect">
            <a:avLst/>
          </a:prstGeom>
          <a:noFill/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5000636"/>
            <a:ext cx="247650" cy="238125"/>
          </a:xfrm>
          <a:prstGeom prst="rect">
            <a:avLst/>
          </a:prstGeom>
          <a:noFill/>
        </p:spPr>
      </p:pic>
      <p:sp>
        <p:nvSpPr>
          <p:cNvPr id="80" name="Прямоугольник 79"/>
          <p:cNvSpPr/>
          <p:nvPr/>
        </p:nvSpPr>
        <p:spPr>
          <a:xfrm>
            <a:off x="4014796" y="3244334"/>
            <a:ext cx="1114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Kz Times New Roman" pitchFamily="18" charset="0"/>
                <a:ea typeface="Times New Roman" pitchFamily="18" charset="0"/>
                <a:cs typeface="Kz Times New Roman" pitchFamily="18" charset="0"/>
              </a:rPr>
              <a:t>9,4 :   5,8 </a:t>
            </a:r>
            <a:endParaRPr lang="ru-RU" sz="2400" dirty="0" smtClean="0">
              <a:latin typeface="Arial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5286380" y="4929198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9,4 :   5,8 </a:t>
            </a:r>
            <a:endParaRPr lang="ru-RU" dirty="0"/>
          </a:p>
        </p:txBody>
      </p:sp>
      <p:pic>
        <p:nvPicPr>
          <p:cNvPr id="82" name="Picture 1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5000636"/>
            <a:ext cx="238125" cy="238125"/>
          </a:xfrm>
          <a:prstGeom prst="rect">
            <a:avLst/>
          </a:prstGeom>
          <a:noFill/>
        </p:spPr>
      </p:pic>
      <p:pic>
        <p:nvPicPr>
          <p:cNvPr id="83" name="Picture 1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5000636"/>
            <a:ext cx="304800" cy="2381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Calibri" pitchFamily="34" charset="0"/>
                <a:cs typeface="Kz Times New Roman" pitchFamily="18" charset="0"/>
              </a:rPr>
              <a:t>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Kz 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Calibri" pitchFamily="34" charset="0"/>
                <a:cs typeface="Kz Times New Roman" pitchFamily="18" charset="0"/>
              </a:rPr>
              <a:t>Аксайский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Calibri" pitchFamily="34" charset="0"/>
                <a:cs typeface="Kz Times New Roman" pitchFamily="18" charset="0"/>
              </a:rPr>
              <a:t>  карьер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Kz 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Calibri" pitchFamily="34" charset="0"/>
                <a:cs typeface="Kz Times New Roman" pitchFamily="18" charset="0"/>
              </a:rPr>
              <a:t>  (1967  г.)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C:\Documents and Settings\Admin\Рабочий стол\золотое  сечение\DSC006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857232"/>
            <a:ext cx="5938393" cy="3535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Прямая соединительная линия 7"/>
          <p:cNvCxnSpPr/>
          <p:nvPr/>
        </p:nvCxnSpPr>
        <p:spPr>
          <a:xfrm rot="5400000">
            <a:off x="3679819" y="2606669"/>
            <a:ext cx="35004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429256" y="2214554"/>
            <a:ext cx="23574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5680083" y="1535099"/>
            <a:ext cx="13573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357818" y="1714488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5751521" y="1964521"/>
            <a:ext cx="49927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6000760" y="1857364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94" name="Arc 2"/>
          <p:cNvSpPr>
            <a:spLocks/>
          </p:cNvSpPr>
          <p:nvPr/>
        </p:nvSpPr>
        <p:spPr bwMode="auto">
          <a:xfrm rot="10800000">
            <a:off x="1857356" y="857232"/>
            <a:ext cx="3500462" cy="350046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5" name="Arc 3"/>
          <p:cNvSpPr>
            <a:spLocks/>
          </p:cNvSpPr>
          <p:nvPr/>
        </p:nvSpPr>
        <p:spPr bwMode="auto">
          <a:xfrm flipV="1">
            <a:off x="5357818" y="2143115"/>
            <a:ext cx="2428892" cy="221457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6" name="Arc 4"/>
          <p:cNvSpPr>
            <a:spLocks/>
          </p:cNvSpPr>
          <p:nvPr/>
        </p:nvSpPr>
        <p:spPr bwMode="auto">
          <a:xfrm rot="10800000" flipH="1" flipV="1">
            <a:off x="6357950" y="857232"/>
            <a:ext cx="1428760" cy="127952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7" name="Arc 5"/>
          <p:cNvSpPr>
            <a:spLocks/>
          </p:cNvSpPr>
          <p:nvPr/>
        </p:nvSpPr>
        <p:spPr bwMode="auto">
          <a:xfrm flipH="1">
            <a:off x="5429256" y="857232"/>
            <a:ext cx="928694" cy="857256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8" name="Arc 6"/>
          <p:cNvSpPr>
            <a:spLocks/>
          </p:cNvSpPr>
          <p:nvPr/>
        </p:nvSpPr>
        <p:spPr bwMode="auto">
          <a:xfrm rot="10800000">
            <a:off x="5429256" y="1714488"/>
            <a:ext cx="536575" cy="48736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9" name="Arc 7"/>
          <p:cNvSpPr>
            <a:spLocks/>
          </p:cNvSpPr>
          <p:nvPr/>
        </p:nvSpPr>
        <p:spPr bwMode="auto">
          <a:xfrm flipV="1">
            <a:off x="6000760" y="1857364"/>
            <a:ext cx="344487" cy="35719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euJM_3Lz4tQ/maxresdefaul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1419225"/>
            <a:ext cx="714375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58204" cy="1143000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Путевой лист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643050"/>
          <a:ext cx="8229600" cy="332899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581380">
                <a:tc gridSpan="3">
                  <a:txBody>
                    <a:bodyPr/>
                    <a:lstStyle/>
                    <a:p>
                      <a:r>
                        <a:rPr lang="ru-RU" dirty="0" smtClean="0"/>
                        <a:t>Ф.И._____________________________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dirty="0" smtClean="0"/>
                        <a:t>Настроение</a:t>
                      </a:r>
                      <a:r>
                        <a:rPr lang="ru-RU" baseline="0" dirty="0" smtClean="0"/>
                        <a:t> в начале урока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03478">
                <a:tc>
                  <a:txBody>
                    <a:bodyPr/>
                    <a:lstStyle/>
                    <a:p>
                      <a:r>
                        <a:rPr lang="ru-RU" dirty="0" smtClean="0"/>
                        <a:t>Корзина </a:t>
                      </a:r>
                    </a:p>
                    <a:p>
                      <a:r>
                        <a:rPr lang="ru-RU" dirty="0" smtClean="0"/>
                        <a:t>идей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Работа  по  карточкам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Числа  Фибоначчи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Bilim</a:t>
                      </a:r>
                      <a:r>
                        <a:rPr lang="en-US" dirty="0" smtClean="0"/>
                        <a:t>  Land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кроссворд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 баллов</a:t>
                      </a:r>
                      <a:endParaRPr lang="ru-RU" dirty="0"/>
                    </a:p>
                  </a:txBody>
                  <a:tcPr/>
                </a:tc>
              </a:tr>
              <a:tr h="581380">
                <a:tc>
                  <a:txBody>
                    <a:bodyPr/>
                    <a:lstStyle/>
                    <a:p>
                      <a:r>
                        <a:rPr lang="ru-RU" dirty="0" smtClean="0"/>
                        <a:t>3 балла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балла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балла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балла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балла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15баллов</a:t>
                      </a:r>
                      <a:endParaRPr lang="ru-RU" dirty="0"/>
                    </a:p>
                  </a:txBody>
                  <a:tcPr/>
                </a:tc>
              </a:tr>
              <a:tr h="5813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1380">
                <a:tc gridSpan="6">
                  <a:txBody>
                    <a:bodyPr/>
                    <a:lstStyle/>
                    <a:p>
                      <a:r>
                        <a:rPr lang="ru-RU" dirty="0" smtClean="0"/>
                        <a:t>Настроение в конце урока ( Рефлексия)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Термины  «Наука»  и  «Искусство» в  далекие  времена  античности  практически  не  различались</a:t>
            </a:r>
            <a:br>
              <a:rPr lang="ru-RU" sz="2800" dirty="0" smtClean="0"/>
            </a:br>
            <a:r>
              <a:rPr lang="ru-RU" sz="2800" dirty="0" smtClean="0"/>
              <a:t>Что  называл Пифагор «  родной  сестрой  математики»</a:t>
            </a:r>
            <a:endParaRPr lang="ru-RU" sz="2800" dirty="0">
              <a:latin typeface="Baltica KK EK" pitchFamily="34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7478"/>
                <a:gridCol w="1428760"/>
                <a:gridCol w="1571636"/>
                <a:gridCol w="1357322"/>
                <a:gridCol w="1114404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r>
                        <a:rPr lang="ru-RU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= -0,5  а</a:t>
                      </a:r>
                      <a:r>
                        <a:rPr lang="ru-RU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=-2,5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r>
                        <a:rPr lang="ru-RU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 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?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Е) -2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0) -3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У) -1,5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3;..; 11…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 </a:t>
                      </a:r>
                      <a:r>
                        <a:rPr lang="ru-RU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?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М)  7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Н) -4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П)4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r>
                        <a:rPr lang="ru-RU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  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 2   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=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r>
                        <a:rPr lang="ru-RU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  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Р) 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С)15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З) 14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=21 </a:t>
                      </a:r>
                      <a:r>
                        <a:rPr lang="en-US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S</a:t>
                      </a:r>
                      <a:r>
                        <a:rPr lang="en-US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=12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а</a:t>
                      </a:r>
                      <a:r>
                        <a:rPr lang="en-US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ru-RU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Л)  4,5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Н) 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К)  - 9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r>
                        <a:rPr lang="ru-RU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= 7  а</a:t>
                      </a:r>
                      <a:r>
                        <a:rPr lang="ru-RU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=35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?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И) 3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Ы) 2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Е)-2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r>
                        <a:rPr lang="ru-RU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=23 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r>
                        <a:rPr lang="ru-RU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  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О) 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А) 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Е) -4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 smtClean="0"/>
              <a:t>Термины  «Наука»  и  «Искусство» в  далекие  времена  античности  практически  не  различались</a:t>
            </a:r>
            <a:br>
              <a:rPr lang="ru-RU" sz="1600" dirty="0" smtClean="0"/>
            </a:br>
            <a:r>
              <a:rPr lang="ru-RU" sz="1600" dirty="0" smtClean="0"/>
              <a:t>Что  называл Пифагор «  родной  сестрой  математики»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2000" dirty="0" smtClean="0">
              <a:solidFill>
                <a:srgbClr val="000000"/>
              </a:solidFill>
              <a:latin typeface="Trebuchet MS" pitchFamily="34" charset="0"/>
            </a:endParaRPr>
          </a:p>
          <a:p>
            <a:endParaRPr lang="ru-RU" sz="2000" dirty="0" smtClean="0">
              <a:solidFill>
                <a:srgbClr val="000000"/>
              </a:solidFill>
              <a:latin typeface="Trebuchet MS" pitchFamily="34" charset="0"/>
            </a:endParaRPr>
          </a:p>
          <a:p>
            <a:endParaRPr lang="ru-RU" sz="2000" dirty="0" smtClean="0">
              <a:solidFill>
                <a:srgbClr val="000000"/>
              </a:solidFill>
              <a:latin typeface="Trebuchet MS" pitchFamily="34" charset="0"/>
            </a:endParaRPr>
          </a:p>
          <a:p>
            <a:endParaRPr lang="ru-RU" sz="2000" dirty="0" smtClean="0">
              <a:solidFill>
                <a:srgbClr val="000000"/>
              </a:solidFill>
              <a:latin typeface="Trebuchet MS" pitchFamily="34" charset="0"/>
            </a:endParaRPr>
          </a:p>
          <a:p>
            <a:endParaRPr lang="ru-RU" sz="2000" dirty="0" smtClean="0">
              <a:solidFill>
                <a:srgbClr val="000000"/>
              </a:solidFill>
              <a:latin typeface="Trebuchet MS" pitchFamily="34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Trebuchet MS" pitchFamily="34" charset="0"/>
              </a:rPr>
              <a:t>Термины «наука» и «искусство» в далекие времена античности практически не различались. Пифагор называл математику и музыку родными сестрами.   Он  говорил  «Музыка пронизана математикой, как и математика полна поэзии и музыки»</a:t>
            </a:r>
          </a:p>
          <a:p>
            <a:endParaRPr lang="ru-RU" sz="2000" dirty="0">
              <a:solidFill>
                <a:srgbClr val="000000"/>
              </a:solidFill>
              <a:latin typeface="Trebuchet MS" pitchFamily="34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Trebuchet MS" pitchFamily="34" charset="0"/>
              </a:rPr>
              <a:t>«Мелодия  рая»  (Вальс  цветов)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214554"/>
            <a:ext cx="92869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2214554"/>
            <a:ext cx="92869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2214554"/>
            <a:ext cx="92869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З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2214554"/>
            <a:ext cx="92869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Ы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43438" y="2214554"/>
            <a:ext cx="92869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500694" y="2214554"/>
            <a:ext cx="92869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Рефлексия.  (  слушают  музыку  )</a:t>
            </a:r>
          </a:p>
          <a:p>
            <a:r>
              <a:rPr lang="ru-RU" b="1" i="1" dirty="0" smtClean="0"/>
              <a:t>«Телеграмма». (  в  форме  недописанных  предложений)</a:t>
            </a:r>
            <a:endParaRPr lang="ru-RU" dirty="0" smtClean="0"/>
          </a:p>
          <a:p>
            <a:r>
              <a:rPr lang="ru-RU" b="1" i="1" dirty="0" smtClean="0"/>
              <a:t>1.  Сегодня  на  уроке мы  изучали…….</a:t>
            </a:r>
            <a:endParaRPr lang="ru-RU" dirty="0" smtClean="0"/>
          </a:p>
          <a:p>
            <a:r>
              <a:rPr lang="ru-RU" b="1" i="1" dirty="0" smtClean="0"/>
              <a:t>2.  Тема  мне……..</a:t>
            </a:r>
            <a:endParaRPr lang="ru-RU" dirty="0" smtClean="0"/>
          </a:p>
          <a:p>
            <a:r>
              <a:rPr lang="ru-RU" b="1" i="1" dirty="0" smtClean="0"/>
              <a:t>3.  У  меня  хорошо  получилось…..</a:t>
            </a:r>
            <a:endParaRPr lang="ru-RU" dirty="0" smtClean="0"/>
          </a:p>
          <a:p>
            <a:r>
              <a:rPr lang="ru-RU" b="1" i="1" dirty="0" smtClean="0"/>
              <a:t>4. Надо  еще  поработать….</a:t>
            </a:r>
            <a:endParaRPr lang="ru-RU" dirty="0" smtClean="0"/>
          </a:p>
          <a:p>
            <a:r>
              <a:rPr lang="ru-RU" b="1" i="1" dirty="0" smtClean="0"/>
              <a:t>5.  Урок  был……</a:t>
            </a:r>
            <a:endParaRPr lang="ru-RU" dirty="0" smtClean="0"/>
          </a:p>
          <a:p>
            <a:r>
              <a:rPr lang="ru-RU" b="1" i="1" dirty="0" smtClean="0"/>
              <a:t>6.  Настроение…..</a:t>
            </a:r>
            <a:endParaRPr lang="ru-RU" dirty="0" smtClean="0"/>
          </a:p>
          <a:p>
            <a:r>
              <a:rPr lang="ru-RU" dirty="0" smtClean="0"/>
              <a:t>Учащиеся заполняют  лист  учета.  Оценивают  каждый  этап  урока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«Корзина  идей»</a:t>
            </a:r>
            <a:endParaRPr lang="ru-RU" sz="2000" dirty="0"/>
          </a:p>
        </p:txBody>
      </p:sp>
      <p:grpSp>
        <p:nvGrpSpPr>
          <p:cNvPr id="4" name="Group 6"/>
          <p:cNvGrpSpPr>
            <a:grpSpLocks noGrp="1"/>
          </p:cNvGrpSpPr>
          <p:nvPr>
            <p:ph idx="1"/>
          </p:nvPr>
        </p:nvGrpSpPr>
        <p:grpSpPr bwMode="auto">
          <a:xfrm>
            <a:off x="1643042" y="2143116"/>
            <a:ext cx="5500726" cy="2928958"/>
            <a:chOff x="0" y="196"/>
            <a:chExt cx="1541" cy="1296"/>
          </a:xfrm>
        </p:grpSpPr>
        <p:grpSp>
          <p:nvGrpSpPr>
            <p:cNvPr id="5" name="Group 7"/>
            <p:cNvGrpSpPr>
              <a:grpSpLocks/>
            </p:cNvGrpSpPr>
            <p:nvPr/>
          </p:nvGrpSpPr>
          <p:grpSpPr bwMode="auto">
            <a:xfrm rot="-25649421">
              <a:off x="518" y="164"/>
              <a:ext cx="381" cy="469"/>
              <a:chOff x="1212" y="1157"/>
              <a:chExt cx="508" cy="621"/>
            </a:xfrm>
          </p:grpSpPr>
          <p:sp>
            <p:nvSpPr>
              <p:cNvPr id="107" name="Freeform 8"/>
              <p:cNvSpPr>
                <a:spLocks/>
              </p:cNvSpPr>
              <p:nvPr/>
            </p:nvSpPr>
            <p:spPr bwMode="auto">
              <a:xfrm>
                <a:off x="1488" y="1248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108" name="Freeform 9"/>
              <p:cNvSpPr>
                <a:spLocks/>
              </p:cNvSpPr>
              <p:nvPr/>
            </p:nvSpPr>
            <p:spPr bwMode="auto">
              <a:xfrm flipH="1">
                <a:off x="1212" y="1362"/>
                <a:ext cx="508" cy="416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109" name="Freeform 10"/>
              <p:cNvSpPr>
                <a:spLocks/>
              </p:cNvSpPr>
              <p:nvPr/>
            </p:nvSpPr>
            <p:spPr bwMode="auto">
              <a:xfrm>
                <a:off x="1248" y="1392"/>
                <a:ext cx="296" cy="258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110" name="Freeform 11"/>
              <p:cNvSpPr>
                <a:spLocks/>
              </p:cNvSpPr>
              <p:nvPr/>
            </p:nvSpPr>
            <p:spPr bwMode="auto">
              <a:xfrm flipH="1">
                <a:off x="1406" y="1723"/>
                <a:ext cx="36" cy="18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grpSp>
            <p:nvGrpSpPr>
              <p:cNvPr id="111" name="Group 12"/>
              <p:cNvGrpSpPr>
                <a:grpSpLocks/>
              </p:cNvGrpSpPr>
              <p:nvPr/>
            </p:nvGrpSpPr>
            <p:grpSpPr bwMode="auto">
              <a:xfrm rot="1797044">
                <a:off x="1245" y="1157"/>
                <a:ext cx="353" cy="180"/>
                <a:chOff x="3144" y="3204"/>
                <a:chExt cx="867" cy="623"/>
              </a:xfrm>
            </p:grpSpPr>
            <p:grpSp>
              <p:nvGrpSpPr>
                <p:cNvPr id="112" name="Group 13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18" name="Freeform 14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sz="1200"/>
                  </a:p>
                </p:txBody>
              </p:sp>
              <p:sp>
                <p:nvSpPr>
                  <p:cNvPr id="119" name="Freeform 15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sz="1200"/>
                  </a:p>
                </p:txBody>
              </p:sp>
            </p:grpSp>
            <p:sp>
              <p:nvSpPr>
                <p:cNvPr id="113" name="Freeform 16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sz="1200"/>
                </a:p>
              </p:txBody>
            </p:sp>
            <p:sp>
              <p:nvSpPr>
                <p:cNvPr id="114" name="Freeform 17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sz="1200"/>
                </a:p>
              </p:txBody>
            </p:sp>
            <p:sp>
              <p:nvSpPr>
                <p:cNvPr id="115" name="Freeform 18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sz="1200"/>
                </a:p>
              </p:txBody>
            </p:sp>
            <p:sp>
              <p:nvSpPr>
                <p:cNvPr id="116" name="Freeform 19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sz="1200"/>
                </a:p>
              </p:txBody>
            </p:sp>
            <p:sp>
              <p:nvSpPr>
                <p:cNvPr id="117" name="Freeform 20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sz="1200"/>
                </a:p>
              </p:txBody>
            </p:sp>
          </p:grpSp>
        </p:grpSp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874" y="196"/>
              <a:ext cx="385" cy="466"/>
              <a:chOff x="1212" y="1157"/>
              <a:chExt cx="508" cy="621"/>
            </a:xfrm>
          </p:grpSpPr>
          <p:sp>
            <p:nvSpPr>
              <p:cNvPr id="94" name="Freeform 22"/>
              <p:cNvSpPr>
                <a:spLocks/>
              </p:cNvSpPr>
              <p:nvPr/>
            </p:nvSpPr>
            <p:spPr bwMode="auto">
              <a:xfrm>
                <a:off x="1488" y="1248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95" name="Freeform 23"/>
              <p:cNvSpPr>
                <a:spLocks/>
              </p:cNvSpPr>
              <p:nvPr/>
            </p:nvSpPr>
            <p:spPr bwMode="auto">
              <a:xfrm flipH="1">
                <a:off x="1212" y="1362"/>
                <a:ext cx="508" cy="416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96" name="Freeform 24"/>
              <p:cNvSpPr>
                <a:spLocks/>
              </p:cNvSpPr>
              <p:nvPr/>
            </p:nvSpPr>
            <p:spPr bwMode="auto">
              <a:xfrm>
                <a:off x="1248" y="1392"/>
                <a:ext cx="296" cy="258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97" name="Freeform 25"/>
              <p:cNvSpPr>
                <a:spLocks/>
              </p:cNvSpPr>
              <p:nvPr/>
            </p:nvSpPr>
            <p:spPr bwMode="auto">
              <a:xfrm flipH="1">
                <a:off x="1406" y="1723"/>
                <a:ext cx="36" cy="18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grpSp>
            <p:nvGrpSpPr>
              <p:cNvPr id="98" name="Group 26"/>
              <p:cNvGrpSpPr>
                <a:grpSpLocks/>
              </p:cNvGrpSpPr>
              <p:nvPr/>
            </p:nvGrpSpPr>
            <p:grpSpPr bwMode="auto">
              <a:xfrm rot="1797044">
                <a:off x="1245" y="1157"/>
                <a:ext cx="353" cy="180"/>
                <a:chOff x="3144" y="3204"/>
                <a:chExt cx="867" cy="623"/>
              </a:xfrm>
            </p:grpSpPr>
            <p:grpSp>
              <p:nvGrpSpPr>
                <p:cNvPr id="99" name="Group 27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05" name="Freeform 28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sz="1200"/>
                  </a:p>
                </p:txBody>
              </p:sp>
              <p:sp>
                <p:nvSpPr>
                  <p:cNvPr id="106" name="Freeform 29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sz="1200"/>
                  </a:p>
                </p:txBody>
              </p:sp>
            </p:grpSp>
            <p:sp>
              <p:nvSpPr>
                <p:cNvPr id="100" name="Freeform 30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sz="1200"/>
                </a:p>
              </p:txBody>
            </p:sp>
            <p:sp>
              <p:nvSpPr>
                <p:cNvPr id="101" name="Freeform 31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sz="1200"/>
                </a:p>
              </p:txBody>
            </p:sp>
            <p:sp>
              <p:nvSpPr>
                <p:cNvPr id="102" name="Freeform 32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sz="1200"/>
                </a:p>
              </p:txBody>
            </p:sp>
            <p:sp>
              <p:nvSpPr>
                <p:cNvPr id="103" name="Freeform 33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sz="1200"/>
                </a:p>
              </p:txBody>
            </p:sp>
            <p:sp>
              <p:nvSpPr>
                <p:cNvPr id="104" name="Freeform 34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sz="1200"/>
                </a:p>
              </p:txBody>
            </p:sp>
          </p:grpSp>
        </p:grpSp>
        <p:grpSp>
          <p:nvGrpSpPr>
            <p:cNvPr id="7" name="Group 35"/>
            <p:cNvGrpSpPr>
              <a:grpSpLocks/>
            </p:cNvGrpSpPr>
            <p:nvPr/>
          </p:nvGrpSpPr>
          <p:grpSpPr bwMode="auto">
            <a:xfrm>
              <a:off x="184" y="291"/>
              <a:ext cx="1357" cy="1152"/>
              <a:chOff x="502" y="1429"/>
              <a:chExt cx="2251" cy="1780"/>
            </a:xfrm>
          </p:grpSpPr>
          <p:sp>
            <p:nvSpPr>
              <p:cNvPr id="63" name="Freeform 36" descr="Циновка"/>
              <p:cNvSpPr>
                <a:spLocks/>
              </p:cNvSpPr>
              <p:nvPr/>
            </p:nvSpPr>
            <p:spPr bwMode="auto">
              <a:xfrm>
                <a:off x="536" y="2160"/>
                <a:ext cx="2192" cy="104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0" y="568"/>
                  </a:cxn>
                  <a:cxn ang="0">
                    <a:pos x="376" y="840"/>
                  </a:cxn>
                  <a:cxn ang="0">
                    <a:pos x="752" y="1016"/>
                  </a:cxn>
                  <a:cxn ang="0">
                    <a:pos x="1184" y="1040"/>
                  </a:cxn>
                  <a:cxn ang="0">
                    <a:pos x="1592" y="960"/>
                  </a:cxn>
                  <a:cxn ang="0">
                    <a:pos x="1920" y="752"/>
                  </a:cxn>
                  <a:cxn ang="0">
                    <a:pos x="2152" y="296"/>
                  </a:cxn>
                  <a:cxn ang="0">
                    <a:pos x="2160" y="0"/>
                  </a:cxn>
                </a:cxnLst>
                <a:rect l="0" t="0" r="r" b="b"/>
                <a:pathLst>
                  <a:path w="2192" h="1049">
                    <a:moveTo>
                      <a:pt x="0" y="0"/>
                    </a:moveTo>
                    <a:cubicBezTo>
                      <a:pt x="28" y="214"/>
                      <a:pt x="57" y="428"/>
                      <a:pt x="120" y="568"/>
                    </a:cubicBezTo>
                    <a:cubicBezTo>
                      <a:pt x="183" y="708"/>
                      <a:pt x="271" y="765"/>
                      <a:pt x="376" y="840"/>
                    </a:cubicBezTo>
                    <a:cubicBezTo>
                      <a:pt x="481" y="915"/>
                      <a:pt x="617" y="983"/>
                      <a:pt x="752" y="1016"/>
                    </a:cubicBezTo>
                    <a:cubicBezTo>
                      <a:pt x="887" y="1049"/>
                      <a:pt x="1044" y="1049"/>
                      <a:pt x="1184" y="1040"/>
                    </a:cubicBezTo>
                    <a:cubicBezTo>
                      <a:pt x="1324" y="1031"/>
                      <a:pt x="1469" y="1008"/>
                      <a:pt x="1592" y="960"/>
                    </a:cubicBezTo>
                    <a:cubicBezTo>
                      <a:pt x="1715" y="912"/>
                      <a:pt x="1827" y="863"/>
                      <a:pt x="1920" y="752"/>
                    </a:cubicBezTo>
                    <a:cubicBezTo>
                      <a:pt x="2013" y="641"/>
                      <a:pt x="2112" y="421"/>
                      <a:pt x="2152" y="296"/>
                    </a:cubicBezTo>
                    <a:cubicBezTo>
                      <a:pt x="2192" y="171"/>
                      <a:pt x="2176" y="85"/>
                      <a:pt x="2160" y="0"/>
                    </a:cubicBezTo>
                  </a:path>
                </a:pathLst>
              </a:custGeom>
              <a:blipFill dpi="0" rotWithShape="1">
                <a:blip r:embed="rId2"/>
                <a:srcRect/>
                <a:tile tx="0" ty="0" sx="100000" sy="100000" flip="none" algn="tl"/>
              </a:blip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64" name="Freeform 37" descr="Папирус"/>
              <p:cNvSpPr>
                <a:spLocks/>
              </p:cNvSpPr>
              <p:nvPr/>
            </p:nvSpPr>
            <p:spPr bwMode="auto">
              <a:xfrm>
                <a:off x="521" y="1929"/>
                <a:ext cx="2232" cy="463"/>
              </a:xfrm>
              <a:custGeom>
                <a:avLst/>
                <a:gdLst/>
                <a:ahLst/>
                <a:cxnLst>
                  <a:cxn ang="0">
                    <a:pos x="15" y="223"/>
                  </a:cxn>
                  <a:cxn ang="0">
                    <a:pos x="431" y="423"/>
                  </a:cxn>
                  <a:cxn ang="0">
                    <a:pos x="1023" y="447"/>
                  </a:cxn>
                  <a:cxn ang="0">
                    <a:pos x="1687" y="431"/>
                  </a:cxn>
                  <a:cxn ang="0">
                    <a:pos x="2215" y="255"/>
                  </a:cxn>
                  <a:cxn ang="0">
                    <a:pos x="1791" y="39"/>
                  </a:cxn>
                  <a:cxn ang="0">
                    <a:pos x="1111" y="23"/>
                  </a:cxn>
                  <a:cxn ang="0">
                    <a:pos x="343" y="55"/>
                  </a:cxn>
                  <a:cxn ang="0">
                    <a:pos x="15" y="223"/>
                  </a:cxn>
                </a:cxnLst>
                <a:rect l="0" t="0" r="r" b="b"/>
                <a:pathLst>
                  <a:path w="2232" h="463">
                    <a:moveTo>
                      <a:pt x="15" y="223"/>
                    </a:moveTo>
                    <a:cubicBezTo>
                      <a:pt x="30" y="284"/>
                      <a:pt x="263" y="386"/>
                      <a:pt x="431" y="423"/>
                    </a:cubicBezTo>
                    <a:cubicBezTo>
                      <a:pt x="599" y="460"/>
                      <a:pt x="814" y="446"/>
                      <a:pt x="1023" y="447"/>
                    </a:cubicBezTo>
                    <a:cubicBezTo>
                      <a:pt x="1232" y="448"/>
                      <a:pt x="1488" y="463"/>
                      <a:pt x="1687" y="431"/>
                    </a:cubicBezTo>
                    <a:cubicBezTo>
                      <a:pt x="1886" y="399"/>
                      <a:pt x="2198" y="320"/>
                      <a:pt x="2215" y="255"/>
                    </a:cubicBezTo>
                    <a:cubicBezTo>
                      <a:pt x="2232" y="190"/>
                      <a:pt x="1975" y="78"/>
                      <a:pt x="1791" y="39"/>
                    </a:cubicBezTo>
                    <a:cubicBezTo>
                      <a:pt x="1607" y="0"/>
                      <a:pt x="1352" y="20"/>
                      <a:pt x="1111" y="23"/>
                    </a:cubicBezTo>
                    <a:cubicBezTo>
                      <a:pt x="870" y="26"/>
                      <a:pt x="528" y="23"/>
                      <a:pt x="343" y="55"/>
                    </a:cubicBezTo>
                    <a:cubicBezTo>
                      <a:pt x="158" y="87"/>
                      <a:pt x="0" y="162"/>
                      <a:pt x="15" y="223"/>
                    </a:cubicBezTo>
                    <a:close/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grpSp>
            <p:nvGrpSpPr>
              <p:cNvPr id="65" name="Group 38"/>
              <p:cNvGrpSpPr>
                <a:grpSpLocks/>
              </p:cNvGrpSpPr>
              <p:nvPr/>
            </p:nvGrpSpPr>
            <p:grpSpPr bwMode="auto">
              <a:xfrm>
                <a:off x="502" y="1429"/>
                <a:ext cx="2224" cy="825"/>
                <a:chOff x="502" y="1429"/>
                <a:chExt cx="2224" cy="825"/>
              </a:xfrm>
            </p:grpSpPr>
            <p:sp>
              <p:nvSpPr>
                <p:cNvPr id="66" name="Freeform 39"/>
                <p:cNvSpPr>
                  <a:spLocks/>
                </p:cNvSpPr>
                <p:nvPr/>
              </p:nvSpPr>
              <p:spPr bwMode="auto">
                <a:xfrm rot="5135648">
                  <a:off x="2397" y="1960"/>
                  <a:ext cx="309" cy="81"/>
                </a:xfrm>
                <a:custGeom>
                  <a:avLst/>
                  <a:gdLst/>
                  <a:ahLst/>
                  <a:cxnLst>
                    <a:cxn ang="0">
                      <a:pos x="0" y="99"/>
                    </a:cxn>
                    <a:cxn ang="0">
                      <a:pos x="44" y="27"/>
                    </a:cxn>
                    <a:cxn ang="0">
                      <a:pos x="118" y="3"/>
                    </a:cxn>
                    <a:cxn ang="0">
                      <a:pos x="192" y="15"/>
                    </a:cxn>
                    <a:cxn ang="0">
                      <a:pos x="280" y="91"/>
                    </a:cxn>
                    <a:cxn ang="0">
                      <a:pos x="360" y="79"/>
                    </a:cxn>
                    <a:cxn ang="0">
                      <a:pos x="408" y="10"/>
                    </a:cxn>
                  </a:cxnLst>
                  <a:rect l="0" t="0" r="r" b="b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solidFill>
                  <a:srgbClr val="CC990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sz="1200"/>
                </a:p>
              </p:txBody>
            </p:sp>
            <p:grpSp>
              <p:nvGrpSpPr>
                <p:cNvPr id="67" name="Group 40"/>
                <p:cNvGrpSpPr>
                  <a:grpSpLocks/>
                </p:cNvGrpSpPr>
                <p:nvPr/>
              </p:nvGrpSpPr>
              <p:grpSpPr bwMode="auto">
                <a:xfrm>
                  <a:off x="502" y="1429"/>
                  <a:ext cx="2224" cy="825"/>
                  <a:chOff x="503" y="1429"/>
                  <a:chExt cx="2348" cy="825"/>
                </a:xfrm>
              </p:grpSpPr>
              <p:sp>
                <p:nvSpPr>
                  <p:cNvPr id="68" name="Freeform 41"/>
                  <p:cNvSpPr>
                    <a:spLocks/>
                  </p:cNvSpPr>
                  <p:nvPr/>
                </p:nvSpPr>
                <p:spPr bwMode="auto">
                  <a:xfrm rot="-1024559">
                    <a:off x="513" y="2038"/>
                    <a:ext cx="323" cy="77"/>
                  </a:xfrm>
                  <a:custGeom>
                    <a:avLst/>
                    <a:gdLst/>
                    <a:ahLst/>
                    <a:cxnLst>
                      <a:cxn ang="0">
                        <a:pos x="0" y="99"/>
                      </a:cxn>
                      <a:cxn ang="0">
                        <a:pos x="44" y="27"/>
                      </a:cxn>
                      <a:cxn ang="0">
                        <a:pos x="118" y="3"/>
                      </a:cxn>
                      <a:cxn ang="0">
                        <a:pos x="192" y="15"/>
                      </a:cxn>
                      <a:cxn ang="0">
                        <a:pos x="280" y="91"/>
                      </a:cxn>
                      <a:cxn ang="0">
                        <a:pos x="360" y="79"/>
                      </a:cxn>
                      <a:cxn ang="0">
                        <a:pos x="408" y="10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sz="1200"/>
                  </a:p>
                </p:txBody>
              </p:sp>
              <p:sp>
                <p:nvSpPr>
                  <p:cNvPr id="69" name="Freeform 42"/>
                  <p:cNvSpPr>
                    <a:spLocks/>
                  </p:cNvSpPr>
                  <p:nvPr/>
                </p:nvSpPr>
                <p:spPr bwMode="auto">
                  <a:xfrm rot="-1024559">
                    <a:off x="597" y="1933"/>
                    <a:ext cx="317" cy="95"/>
                  </a:xfrm>
                  <a:custGeom>
                    <a:avLst/>
                    <a:gdLst/>
                    <a:ahLst/>
                    <a:cxnLst>
                      <a:cxn ang="0">
                        <a:pos x="0" y="97"/>
                      </a:cxn>
                      <a:cxn ang="0">
                        <a:pos x="48" y="25"/>
                      </a:cxn>
                      <a:cxn ang="0">
                        <a:pos x="134" y="0"/>
                      </a:cxn>
                      <a:cxn ang="0">
                        <a:pos x="205" y="23"/>
                      </a:cxn>
                      <a:cxn ang="0">
                        <a:pos x="281" y="112"/>
                      </a:cxn>
                      <a:cxn ang="0">
                        <a:pos x="364" y="105"/>
                      </a:cxn>
                      <a:cxn ang="0">
                        <a:pos x="400" y="37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sz="1200"/>
                  </a:p>
                </p:txBody>
              </p:sp>
              <p:sp>
                <p:nvSpPr>
                  <p:cNvPr id="70" name="Freeform 43"/>
                  <p:cNvSpPr>
                    <a:spLocks/>
                  </p:cNvSpPr>
                  <p:nvPr/>
                </p:nvSpPr>
                <p:spPr bwMode="auto">
                  <a:xfrm rot="-590344">
                    <a:off x="672" y="1846"/>
                    <a:ext cx="317" cy="95"/>
                  </a:xfrm>
                  <a:custGeom>
                    <a:avLst/>
                    <a:gdLst/>
                    <a:ahLst/>
                    <a:cxnLst>
                      <a:cxn ang="0">
                        <a:pos x="0" y="97"/>
                      </a:cxn>
                      <a:cxn ang="0">
                        <a:pos x="48" y="25"/>
                      </a:cxn>
                      <a:cxn ang="0">
                        <a:pos x="134" y="0"/>
                      </a:cxn>
                      <a:cxn ang="0">
                        <a:pos x="205" y="23"/>
                      </a:cxn>
                      <a:cxn ang="0">
                        <a:pos x="281" y="112"/>
                      </a:cxn>
                      <a:cxn ang="0">
                        <a:pos x="364" y="105"/>
                      </a:cxn>
                      <a:cxn ang="0">
                        <a:pos x="400" y="37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sz="1200"/>
                  </a:p>
                </p:txBody>
              </p:sp>
              <p:grpSp>
                <p:nvGrpSpPr>
                  <p:cNvPr id="71" name="Group 44"/>
                  <p:cNvGrpSpPr>
                    <a:grpSpLocks/>
                  </p:cNvGrpSpPr>
                  <p:nvPr/>
                </p:nvGrpSpPr>
                <p:grpSpPr bwMode="auto">
                  <a:xfrm rot="319568">
                    <a:off x="787" y="1640"/>
                    <a:ext cx="522" cy="214"/>
                    <a:chOff x="500" y="1699"/>
                    <a:chExt cx="660" cy="284"/>
                  </a:xfrm>
                </p:grpSpPr>
                <p:sp>
                  <p:nvSpPr>
                    <p:cNvPr id="91" name="Freeform 45"/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9"/>
                        </a:cxn>
                        <a:cxn ang="0">
                          <a:pos x="44" y="27"/>
                        </a:cxn>
                        <a:cxn ang="0">
                          <a:pos x="118" y="3"/>
                        </a:cxn>
                        <a:cxn ang="0">
                          <a:pos x="192" y="15"/>
                        </a:cxn>
                        <a:cxn ang="0">
                          <a:pos x="280" y="91"/>
                        </a:cxn>
                        <a:cxn ang="0">
                          <a:pos x="360" y="79"/>
                        </a:cxn>
                        <a:cxn ang="0">
                          <a:pos x="408" y="10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 sz="1200"/>
                    </a:p>
                  </p:txBody>
                </p:sp>
                <p:sp>
                  <p:nvSpPr>
                    <p:cNvPr id="92" name="Freeform 46"/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7"/>
                        </a:cxn>
                        <a:cxn ang="0">
                          <a:pos x="48" y="25"/>
                        </a:cxn>
                        <a:cxn ang="0">
                          <a:pos x="134" y="0"/>
                        </a:cxn>
                        <a:cxn ang="0">
                          <a:pos x="205" y="23"/>
                        </a:cxn>
                        <a:cxn ang="0">
                          <a:pos x="281" y="112"/>
                        </a:cxn>
                        <a:cxn ang="0">
                          <a:pos x="364" y="105"/>
                        </a:cxn>
                        <a:cxn ang="0">
                          <a:pos x="400" y="37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 sz="1200"/>
                    </a:p>
                  </p:txBody>
                </p:sp>
                <p:sp>
                  <p:nvSpPr>
                    <p:cNvPr id="93" name="Freeform 47"/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7"/>
                        </a:cxn>
                        <a:cxn ang="0">
                          <a:pos x="48" y="25"/>
                        </a:cxn>
                        <a:cxn ang="0">
                          <a:pos x="134" y="0"/>
                        </a:cxn>
                        <a:cxn ang="0">
                          <a:pos x="205" y="23"/>
                        </a:cxn>
                        <a:cxn ang="0">
                          <a:pos x="281" y="112"/>
                        </a:cxn>
                        <a:cxn ang="0">
                          <a:pos x="364" y="105"/>
                        </a:cxn>
                        <a:cxn ang="0">
                          <a:pos x="400" y="37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 sz="1200"/>
                    </a:p>
                  </p:txBody>
                </p:sp>
              </p:grpSp>
              <p:grpSp>
                <p:nvGrpSpPr>
                  <p:cNvPr id="72" name="Group 48"/>
                  <p:cNvGrpSpPr>
                    <a:grpSpLocks/>
                  </p:cNvGrpSpPr>
                  <p:nvPr/>
                </p:nvGrpSpPr>
                <p:grpSpPr bwMode="auto">
                  <a:xfrm rot="1402697">
                    <a:off x="1146" y="1518"/>
                    <a:ext cx="522" cy="214"/>
                    <a:chOff x="500" y="1699"/>
                    <a:chExt cx="660" cy="284"/>
                  </a:xfrm>
                </p:grpSpPr>
                <p:sp>
                  <p:nvSpPr>
                    <p:cNvPr id="88" name="Freeform 49"/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9"/>
                        </a:cxn>
                        <a:cxn ang="0">
                          <a:pos x="44" y="27"/>
                        </a:cxn>
                        <a:cxn ang="0">
                          <a:pos x="118" y="3"/>
                        </a:cxn>
                        <a:cxn ang="0">
                          <a:pos x="192" y="15"/>
                        </a:cxn>
                        <a:cxn ang="0">
                          <a:pos x="280" y="91"/>
                        </a:cxn>
                        <a:cxn ang="0">
                          <a:pos x="360" y="79"/>
                        </a:cxn>
                        <a:cxn ang="0">
                          <a:pos x="408" y="10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 sz="1200"/>
                    </a:p>
                  </p:txBody>
                </p:sp>
                <p:sp>
                  <p:nvSpPr>
                    <p:cNvPr id="89" name="Freeform 50"/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7"/>
                        </a:cxn>
                        <a:cxn ang="0">
                          <a:pos x="48" y="25"/>
                        </a:cxn>
                        <a:cxn ang="0">
                          <a:pos x="134" y="0"/>
                        </a:cxn>
                        <a:cxn ang="0">
                          <a:pos x="205" y="23"/>
                        </a:cxn>
                        <a:cxn ang="0">
                          <a:pos x="281" y="112"/>
                        </a:cxn>
                        <a:cxn ang="0">
                          <a:pos x="364" y="105"/>
                        </a:cxn>
                        <a:cxn ang="0">
                          <a:pos x="400" y="37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 sz="1200"/>
                    </a:p>
                  </p:txBody>
                </p:sp>
                <p:sp>
                  <p:nvSpPr>
                    <p:cNvPr id="90" name="Freeform 51"/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7"/>
                        </a:cxn>
                        <a:cxn ang="0">
                          <a:pos x="48" y="25"/>
                        </a:cxn>
                        <a:cxn ang="0">
                          <a:pos x="134" y="0"/>
                        </a:cxn>
                        <a:cxn ang="0">
                          <a:pos x="205" y="23"/>
                        </a:cxn>
                        <a:cxn ang="0">
                          <a:pos x="281" y="112"/>
                        </a:cxn>
                        <a:cxn ang="0">
                          <a:pos x="364" y="105"/>
                        </a:cxn>
                        <a:cxn ang="0">
                          <a:pos x="400" y="37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 sz="1200"/>
                    </a:p>
                  </p:txBody>
                </p:sp>
              </p:grpSp>
              <p:grpSp>
                <p:nvGrpSpPr>
                  <p:cNvPr id="73" name="Group 52"/>
                  <p:cNvGrpSpPr>
                    <a:grpSpLocks/>
                  </p:cNvGrpSpPr>
                  <p:nvPr/>
                </p:nvGrpSpPr>
                <p:grpSpPr bwMode="auto">
                  <a:xfrm rot="2233139">
                    <a:off x="1526" y="1495"/>
                    <a:ext cx="500" cy="226"/>
                    <a:chOff x="500" y="1699"/>
                    <a:chExt cx="660" cy="284"/>
                  </a:xfrm>
                </p:grpSpPr>
                <p:sp>
                  <p:nvSpPr>
                    <p:cNvPr id="85" name="Freeform 53"/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9"/>
                        </a:cxn>
                        <a:cxn ang="0">
                          <a:pos x="44" y="27"/>
                        </a:cxn>
                        <a:cxn ang="0">
                          <a:pos x="118" y="3"/>
                        </a:cxn>
                        <a:cxn ang="0">
                          <a:pos x="192" y="15"/>
                        </a:cxn>
                        <a:cxn ang="0">
                          <a:pos x="280" y="91"/>
                        </a:cxn>
                        <a:cxn ang="0">
                          <a:pos x="360" y="79"/>
                        </a:cxn>
                        <a:cxn ang="0">
                          <a:pos x="408" y="10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 sz="1200"/>
                    </a:p>
                  </p:txBody>
                </p:sp>
                <p:sp>
                  <p:nvSpPr>
                    <p:cNvPr id="86" name="Freeform 54"/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7"/>
                        </a:cxn>
                        <a:cxn ang="0">
                          <a:pos x="48" y="25"/>
                        </a:cxn>
                        <a:cxn ang="0">
                          <a:pos x="134" y="0"/>
                        </a:cxn>
                        <a:cxn ang="0">
                          <a:pos x="205" y="23"/>
                        </a:cxn>
                        <a:cxn ang="0">
                          <a:pos x="281" y="112"/>
                        </a:cxn>
                        <a:cxn ang="0">
                          <a:pos x="364" y="105"/>
                        </a:cxn>
                        <a:cxn ang="0">
                          <a:pos x="400" y="37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 sz="1200"/>
                    </a:p>
                  </p:txBody>
                </p:sp>
                <p:sp>
                  <p:nvSpPr>
                    <p:cNvPr id="87" name="Freeform 55"/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7"/>
                        </a:cxn>
                        <a:cxn ang="0">
                          <a:pos x="48" y="25"/>
                        </a:cxn>
                        <a:cxn ang="0">
                          <a:pos x="134" y="0"/>
                        </a:cxn>
                        <a:cxn ang="0">
                          <a:pos x="205" y="23"/>
                        </a:cxn>
                        <a:cxn ang="0">
                          <a:pos x="281" y="112"/>
                        </a:cxn>
                        <a:cxn ang="0">
                          <a:pos x="364" y="105"/>
                        </a:cxn>
                        <a:cxn ang="0">
                          <a:pos x="400" y="37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 sz="1200"/>
                    </a:p>
                  </p:txBody>
                </p:sp>
              </p:grpSp>
              <p:grpSp>
                <p:nvGrpSpPr>
                  <p:cNvPr id="74" name="Group 56"/>
                  <p:cNvGrpSpPr>
                    <a:grpSpLocks/>
                  </p:cNvGrpSpPr>
                  <p:nvPr/>
                </p:nvGrpSpPr>
                <p:grpSpPr bwMode="auto">
                  <a:xfrm rot="3226440">
                    <a:off x="1877" y="1566"/>
                    <a:ext cx="500" cy="226"/>
                    <a:chOff x="500" y="1699"/>
                    <a:chExt cx="660" cy="284"/>
                  </a:xfrm>
                </p:grpSpPr>
                <p:sp>
                  <p:nvSpPr>
                    <p:cNvPr id="82" name="Freeform 57"/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9"/>
                        </a:cxn>
                        <a:cxn ang="0">
                          <a:pos x="44" y="27"/>
                        </a:cxn>
                        <a:cxn ang="0">
                          <a:pos x="118" y="3"/>
                        </a:cxn>
                        <a:cxn ang="0">
                          <a:pos x="192" y="15"/>
                        </a:cxn>
                        <a:cxn ang="0">
                          <a:pos x="280" y="91"/>
                        </a:cxn>
                        <a:cxn ang="0">
                          <a:pos x="360" y="79"/>
                        </a:cxn>
                        <a:cxn ang="0">
                          <a:pos x="408" y="10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 sz="1200"/>
                    </a:p>
                  </p:txBody>
                </p:sp>
                <p:sp>
                  <p:nvSpPr>
                    <p:cNvPr id="83" name="Freeform 58"/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7"/>
                        </a:cxn>
                        <a:cxn ang="0">
                          <a:pos x="48" y="25"/>
                        </a:cxn>
                        <a:cxn ang="0">
                          <a:pos x="134" y="0"/>
                        </a:cxn>
                        <a:cxn ang="0">
                          <a:pos x="205" y="23"/>
                        </a:cxn>
                        <a:cxn ang="0">
                          <a:pos x="281" y="112"/>
                        </a:cxn>
                        <a:cxn ang="0">
                          <a:pos x="364" y="105"/>
                        </a:cxn>
                        <a:cxn ang="0">
                          <a:pos x="400" y="37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 sz="1200"/>
                    </a:p>
                  </p:txBody>
                </p:sp>
                <p:sp>
                  <p:nvSpPr>
                    <p:cNvPr id="84" name="Freeform 59"/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7"/>
                        </a:cxn>
                        <a:cxn ang="0">
                          <a:pos x="48" y="25"/>
                        </a:cxn>
                        <a:cxn ang="0">
                          <a:pos x="134" y="0"/>
                        </a:cxn>
                        <a:cxn ang="0">
                          <a:pos x="205" y="23"/>
                        </a:cxn>
                        <a:cxn ang="0">
                          <a:pos x="281" y="112"/>
                        </a:cxn>
                        <a:cxn ang="0">
                          <a:pos x="364" y="105"/>
                        </a:cxn>
                        <a:cxn ang="0">
                          <a:pos x="400" y="37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 sz="1200"/>
                    </a:p>
                  </p:txBody>
                </p:sp>
              </p:grpSp>
              <p:grpSp>
                <p:nvGrpSpPr>
                  <p:cNvPr id="75" name="Group 60"/>
                  <p:cNvGrpSpPr>
                    <a:grpSpLocks/>
                  </p:cNvGrpSpPr>
                  <p:nvPr/>
                </p:nvGrpSpPr>
                <p:grpSpPr bwMode="auto">
                  <a:xfrm rot="4068615">
                    <a:off x="2202" y="1728"/>
                    <a:ext cx="500" cy="226"/>
                    <a:chOff x="500" y="1699"/>
                    <a:chExt cx="660" cy="284"/>
                  </a:xfrm>
                </p:grpSpPr>
                <p:sp>
                  <p:nvSpPr>
                    <p:cNvPr id="79" name="Freeform 61"/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9"/>
                        </a:cxn>
                        <a:cxn ang="0">
                          <a:pos x="44" y="27"/>
                        </a:cxn>
                        <a:cxn ang="0">
                          <a:pos x="118" y="3"/>
                        </a:cxn>
                        <a:cxn ang="0">
                          <a:pos x="192" y="15"/>
                        </a:cxn>
                        <a:cxn ang="0">
                          <a:pos x="280" y="91"/>
                        </a:cxn>
                        <a:cxn ang="0">
                          <a:pos x="360" y="79"/>
                        </a:cxn>
                        <a:cxn ang="0">
                          <a:pos x="408" y="10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 sz="1200"/>
                    </a:p>
                  </p:txBody>
                </p:sp>
                <p:sp>
                  <p:nvSpPr>
                    <p:cNvPr id="80" name="Freeform 62"/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7"/>
                        </a:cxn>
                        <a:cxn ang="0">
                          <a:pos x="48" y="25"/>
                        </a:cxn>
                        <a:cxn ang="0">
                          <a:pos x="134" y="0"/>
                        </a:cxn>
                        <a:cxn ang="0">
                          <a:pos x="205" y="23"/>
                        </a:cxn>
                        <a:cxn ang="0">
                          <a:pos x="281" y="112"/>
                        </a:cxn>
                        <a:cxn ang="0">
                          <a:pos x="364" y="105"/>
                        </a:cxn>
                        <a:cxn ang="0">
                          <a:pos x="400" y="37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 sz="1200"/>
                    </a:p>
                  </p:txBody>
                </p:sp>
                <p:sp>
                  <p:nvSpPr>
                    <p:cNvPr id="81" name="Freeform 63"/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7"/>
                        </a:cxn>
                        <a:cxn ang="0">
                          <a:pos x="48" y="25"/>
                        </a:cxn>
                        <a:cxn ang="0">
                          <a:pos x="134" y="0"/>
                        </a:cxn>
                        <a:cxn ang="0">
                          <a:pos x="205" y="23"/>
                        </a:cxn>
                        <a:cxn ang="0">
                          <a:pos x="281" y="112"/>
                        </a:cxn>
                        <a:cxn ang="0">
                          <a:pos x="364" y="105"/>
                        </a:cxn>
                        <a:cxn ang="0">
                          <a:pos x="400" y="37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 sz="1200"/>
                    </a:p>
                  </p:txBody>
                </p:sp>
              </p:grpSp>
              <p:sp>
                <p:nvSpPr>
                  <p:cNvPr id="76" name="Freeform 64"/>
                  <p:cNvSpPr>
                    <a:spLocks/>
                  </p:cNvSpPr>
                  <p:nvPr/>
                </p:nvSpPr>
                <p:spPr bwMode="auto">
                  <a:xfrm rot="5135648">
                    <a:off x="2576" y="2029"/>
                    <a:ext cx="303" cy="100"/>
                  </a:xfrm>
                  <a:custGeom>
                    <a:avLst/>
                    <a:gdLst/>
                    <a:ahLst/>
                    <a:cxnLst>
                      <a:cxn ang="0">
                        <a:pos x="0" y="97"/>
                      </a:cxn>
                      <a:cxn ang="0">
                        <a:pos x="48" y="25"/>
                      </a:cxn>
                      <a:cxn ang="0">
                        <a:pos x="134" y="0"/>
                      </a:cxn>
                      <a:cxn ang="0">
                        <a:pos x="205" y="23"/>
                      </a:cxn>
                      <a:cxn ang="0">
                        <a:pos x="281" y="112"/>
                      </a:cxn>
                      <a:cxn ang="0">
                        <a:pos x="364" y="105"/>
                      </a:cxn>
                      <a:cxn ang="0">
                        <a:pos x="400" y="37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sz="1200"/>
                  </a:p>
                </p:txBody>
              </p:sp>
              <p:sp>
                <p:nvSpPr>
                  <p:cNvPr id="77" name="Freeform 65"/>
                  <p:cNvSpPr>
                    <a:spLocks/>
                  </p:cNvSpPr>
                  <p:nvPr/>
                </p:nvSpPr>
                <p:spPr bwMode="auto">
                  <a:xfrm>
                    <a:off x="2706" y="2014"/>
                    <a:ext cx="145" cy="221"/>
                  </a:xfrm>
                  <a:custGeom>
                    <a:avLst/>
                    <a:gdLst/>
                    <a:ahLst/>
                    <a:cxnLst>
                      <a:cxn ang="0">
                        <a:pos x="72" y="0"/>
                      </a:cxn>
                      <a:cxn ang="0">
                        <a:pos x="127" y="39"/>
                      </a:cxn>
                      <a:cxn ang="0">
                        <a:pos x="144" y="106"/>
                      </a:cxn>
                      <a:cxn ang="0">
                        <a:pos x="123" y="158"/>
                      </a:cxn>
                      <a:cxn ang="0">
                        <a:pos x="50" y="212"/>
                      </a:cxn>
                      <a:cxn ang="0">
                        <a:pos x="6" y="214"/>
                      </a:cxn>
                      <a:cxn ang="0">
                        <a:pos x="14" y="218"/>
                      </a:cxn>
                    </a:cxnLst>
                    <a:rect l="0" t="0" r="r" b="b"/>
                    <a:pathLst>
                      <a:path w="145" h="221">
                        <a:moveTo>
                          <a:pt x="72" y="0"/>
                        </a:moveTo>
                        <a:cubicBezTo>
                          <a:pt x="82" y="7"/>
                          <a:pt x="115" y="23"/>
                          <a:pt x="127" y="39"/>
                        </a:cubicBezTo>
                        <a:cubicBezTo>
                          <a:pt x="139" y="57"/>
                          <a:pt x="145" y="86"/>
                          <a:pt x="144" y="106"/>
                        </a:cubicBezTo>
                        <a:cubicBezTo>
                          <a:pt x="143" y="125"/>
                          <a:pt x="139" y="141"/>
                          <a:pt x="123" y="158"/>
                        </a:cubicBezTo>
                        <a:cubicBezTo>
                          <a:pt x="107" y="176"/>
                          <a:pt x="69" y="203"/>
                          <a:pt x="50" y="212"/>
                        </a:cubicBezTo>
                        <a:cubicBezTo>
                          <a:pt x="31" y="221"/>
                          <a:pt x="12" y="213"/>
                          <a:pt x="6" y="214"/>
                        </a:cubicBezTo>
                        <a:cubicBezTo>
                          <a:pt x="0" y="215"/>
                          <a:pt x="12" y="217"/>
                          <a:pt x="14" y="21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sz="1200"/>
                  </a:p>
                </p:txBody>
              </p:sp>
              <p:sp>
                <p:nvSpPr>
                  <p:cNvPr id="78" name="Freeform 66"/>
                  <p:cNvSpPr>
                    <a:spLocks/>
                  </p:cNvSpPr>
                  <p:nvPr/>
                </p:nvSpPr>
                <p:spPr bwMode="auto">
                  <a:xfrm>
                    <a:off x="503" y="2112"/>
                    <a:ext cx="228" cy="142"/>
                  </a:xfrm>
                  <a:custGeom>
                    <a:avLst/>
                    <a:gdLst/>
                    <a:ahLst/>
                    <a:cxnLst>
                      <a:cxn ang="0">
                        <a:pos x="145" y="96"/>
                      </a:cxn>
                      <a:cxn ang="0">
                        <a:pos x="25" y="136"/>
                      </a:cxn>
                      <a:cxn ang="0">
                        <a:pos x="7" y="61"/>
                      </a:cxn>
                      <a:cxn ang="0">
                        <a:pos x="66" y="53"/>
                      </a:cxn>
                      <a:cxn ang="0">
                        <a:pos x="150" y="88"/>
                      </a:cxn>
                      <a:cxn ang="0">
                        <a:pos x="207" y="60"/>
                      </a:cxn>
                      <a:cxn ang="0">
                        <a:pos x="228" y="0"/>
                      </a:cxn>
                    </a:cxnLst>
                    <a:rect l="0" t="0" r="r" b="b"/>
                    <a:pathLst>
                      <a:path w="228" h="142">
                        <a:moveTo>
                          <a:pt x="145" y="96"/>
                        </a:moveTo>
                        <a:cubicBezTo>
                          <a:pt x="126" y="103"/>
                          <a:pt x="48" y="142"/>
                          <a:pt x="25" y="136"/>
                        </a:cubicBezTo>
                        <a:cubicBezTo>
                          <a:pt x="2" y="130"/>
                          <a:pt x="0" y="75"/>
                          <a:pt x="7" y="61"/>
                        </a:cubicBezTo>
                        <a:cubicBezTo>
                          <a:pt x="14" y="47"/>
                          <a:pt x="42" y="48"/>
                          <a:pt x="66" y="53"/>
                        </a:cubicBezTo>
                        <a:cubicBezTo>
                          <a:pt x="89" y="58"/>
                          <a:pt x="126" y="85"/>
                          <a:pt x="150" y="88"/>
                        </a:cubicBezTo>
                        <a:cubicBezTo>
                          <a:pt x="173" y="89"/>
                          <a:pt x="194" y="74"/>
                          <a:pt x="207" y="60"/>
                        </a:cubicBezTo>
                        <a:cubicBezTo>
                          <a:pt x="221" y="46"/>
                          <a:pt x="224" y="12"/>
                          <a:pt x="228" y="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sz="1200"/>
                  </a:p>
                </p:txBody>
              </p:sp>
            </p:grpSp>
          </p:grpSp>
        </p:grpSp>
        <p:grpSp>
          <p:nvGrpSpPr>
            <p:cNvPr id="8" name="Group 67"/>
            <p:cNvGrpSpPr>
              <a:grpSpLocks/>
            </p:cNvGrpSpPr>
            <p:nvPr/>
          </p:nvGrpSpPr>
          <p:grpSpPr bwMode="auto">
            <a:xfrm>
              <a:off x="376" y="522"/>
              <a:ext cx="384" cy="382"/>
              <a:chOff x="4060" y="1421"/>
              <a:chExt cx="508" cy="509"/>
            </a:xfrm>
          </p:grpSpPr>
          <p:sp>
            <p:nvSpPr>
              <p:cNvPr id="56" name="Freeform 68"/>
              <p:cNvSpPr>
                <a:spLocks/>
              </p:cNvSpPr>
              <p:nvPr/>
            </p:nvSpPr>
            <p:spPr bwMode="auto">
              <a:xfrm>
                <a:off x="4060" y="1514"/>
                <a:ext cx="508" cy="416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CC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57" name="Freeform 69"/>
              <p:cNvSpPr>
                <a:spLocks/>
              </p:cNvSpPr>
              <p:nvPr/>
            </p:nvSpPr>
            <p:spPr bwMode="auto">
              <a:xfrm>
                <a:off x="4084" y="1567"/>
                <a:ext cx="296" cy="258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58" name="Freeform 70"/>
              <p:cNvSpPr>
                <a:spLocks/>
              </p:cNvSpPr>
              <p:nvPr/>
            </p:nvSpPr>
            <p:spPr bwMode="auto">
              <a:xfrm>
                <a:off x="4179" y="1458"/>
                <a:ext cx="78" cy="102"/>
              </a:xfrm>
              <a:custGeom>
                <a:avLst/>
                <a:gdLst/>
                <a:ahLst/>
                <a:cxnLst>
                  <a:cxn ang="0">
                    <a:pos x="78" y="102"/>
                  </a:cxn>
                  <a:cxn ang="0">
                    <a:pos x="3" y="63"/>
                  </a:cxn>
                  <a:cxn ang="0">
                    <a:pos x="0" y="0"/>
                  </a:cxn>
                  <a:cxn ang="0">
                    <a:pos x="60" y="45"/>
                  </a:cxn>
                  <a:cxn ang="0">
                    <a:pos x="78" y="102"/>
                  </a:cxn>
                </a:cxnLst>
                <a:rect l="0" t="0" r="r" b="b"/>
                <a:pathLst>
                  <a:path w="78" h="102">
                    <a:moveTo>
                      <a:pt x="78" y="102"/>
                    </a:moveTo>
                    <a:lnTo>
                      <a:pt x="3" y="63"/>
                    </a:lnTo>
                    <a:lnTo>
                      <a:pt x="0" y="0"/>
                    </a:lnTo>
                    <a:lnTo>
                      <a:pt x="60" y="45"/>
                    </a:lnTo>
                    <a:lnTo>
                      <a:pt x="78" y="10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59" name="Freeform 71"/>
              <p:cNvSpPr>
                <a:spLocks/>
              </p:cNvSpPr>
              <p:nvPr/>
            </p:nvSpPr>
            <p:spPr bwMode="auto">
              <a:xfrm>
                <a:off x="4218" y="1421"/>
                <a:ext cx="37" cy="127"/>
              </a:xfrm>
              <a:custGeom>
                <a:avLst/>
                <a:gdLst/>
                <a:ahLst/>
                <a:cxnLst>
                  <a:cxn ang="0">
                    <a:pos x="37" y="127"/>
                  </a:cxn>
                  <a:cxn ang="0">
                    <a:pos x="0" y="46"/>
                  </a:cxn>
                  <a:cxn ang="0">
                    <a:pos x="16" y="0"/>
                  </a:cxn>
                  <a:cxn ang="0">
                    <a:pos x="19" y="32"/>
                  </a:cxn>
                  <a:cxn ang="0">
                    <a:pos x="37" y="127"/>
                  </a:cxn>
                </a:cxnLst>
                <a:rect l="0" t="0" r="r" b="b"/>
                <a:pathLst>
                  <a:path w="37" h="127">
                    <a:moveTo>
                      <a:pt x="37" y="127"/>
                    </a:moveTo>
                    <a:lnTo>
                      <a:pt x="0" y="46"/>
                    </a:lnTo>
                    <a:lnTo>
                      <a:pt x="16" y="0"/>
                    </a:lnTo>
                    <a:lnTo>
                      <a:pt x="19" y="32"/>
                    </a:lnTo>
                    <a:lnTo>
                      <a:pt x="37" y="1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60" name="Freeform 72"/>
              <p:cNvSpPr>
                <a:spLocks/>
              </p:cNvSpPr>
              <p:nvPr/>
            </p:nvSpPr>
            <p:spPr bwMode="auto">
              <a:xfrm>
                <a:off x="4257" y="1435"/>
                <a:ext cx="39" cy="123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12" y="28"/>
                  </a:cxn>
                  <a:cxn ang="0">
                    <a:pos x="35" y="0"/>
                  </a:cxn>
                  <a:cxn ang="0">
                    <a:pos x="39" y="50"/>
                  </a:cxn>
                  <a:cxn ang="0">
                    <a:pos x="0" y="123"/>
                  </a:cxn>
                </a:cxnLst>
                <a:rect l="0" t="0" r="r" b="b"/>
                <a:pathLst>
                  <a:path w="39" h="123">
                    <a:moveTo>
                      <a:pt x="0" y="123"/>
                    </a:moveTo>
                    <a:lnTo>
                      <a:pt x="12" y="28"/>
                    </a:lnTo>
                    <a:lnTo>
                      <a:pt x="35" y="0"/>
                    </a:lnTo>
                    <a:lnTo>
                      <a:pt x="39" y="5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61" name="Freeform 73"/>
              <p:cNvSpPr>
                <a:spLocks/>
              </p:cNvSpPr>
              <p:nvPr/>
            </p:nvSpPr>
            <p:spPr bwMode="auto">
              <a:xfrm>
                <a:off x="4260" y="1444"/>
                <a:ext cx="84" cy="116"/>
              </a:xfrm>
              <a:custGeom>
                <a:avLst/>
                <a:gdLst/>
                <a:ahLst/>
                <a:cxnLst>
                  <a:cxn ang="0">
                    <a:pos x="0" y="116"/>
                  </a:cxn>
                  <a:cxn ang="0">
                    <a:pos x="40" y="27"/>
                  </a:cxn>
                  <a:cxn ang="0">
                    <a:pos x="78" y="0"/>
                  </a:cxn>
                  <a:cxn ang="0">
                    <a:pos x="84" y="49"/>
                  </a:cxn>
                  <a:cxn ang="0">
                    <a:pos x="0" y="116"/>
                  </a:cxn>
                </a:cxnLst>
                <a:rect l="0" t="0" r="r" b="b"/>
                <a:pathLst>
                  <a:path w="84" h="116">
                    <a:moveTo>
                      <a:pt x="0" y="116"/>
                    </a:moveTo>
                    <a:lnTo>
                      <a:pt x="40" y="27"/>
                    </a:lnTo>
                    <a:lnTo>
                      <a:pt x="78" y="0"/>
                    </a:lnTo>
                    <a:lnTo>
                      <a:pt x="84" y="49"/>
                    </a:lnTo>
                    <a:lnTo>
                      <a:pt x="0" y="1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62" name="Freeform 74"/>
              <p:cNvSpPr>
                <a:spLocks/>
              </p:cNvSpPr>
              <p:nvPr/>
            </p:nvSpPr>
            <p:spPr bwMode="auto">
              <a:xfrm>
                <a:off x="4338" y="1875"/>
                <a:ext cx="36" cy="18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</p:grpSp>
        <p:grpSp>
          <p:nvGrpSpPr>
            <p:cNvPr id="9" name="Group 75"/>
            <p:cNvGrpSpPr>
              <a:grpSpLocks/>
            </p:cNvGrpSpPr>
            <p:nvPr/>
          </p:nvGrpSpPr>
          <p:grpSpPr bwMode="auto">
            <a:xfrm flipH="1">
              <a:off x="1012" y="510"/>
              <a:ext cx="384" cy="382"/>
              <a:chOff x="4060" y="1421"/>
              <a:chExt cx="508" cy="509"/>
            </a:xfrm>
          </p:grpSpPr>
          <p:sp>
            <p:nvSpPr>
              <p:cNvPr id="49" name="Freeform 76"/>
              <p:cNvSpPr>
                <a:spLocks/>
              </p:cNvSpPr>
              <p:nvPr/>
            </p:nvSpPr>
            <p:spPr bwMode="auto">
              <a:xfrm>
                <a:off x="4060" y="1514"/>
                <a:ext cx="508" cy="416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CC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50" name="Freeform 77"/>
              <p:cNvSpPr>
                <a:spLocks/>
              </p:cNvSpPr>
              <p:nvPr/>
            </p:nvSpPr>
            <p:spPr bwMode="auto">
              <a:xfrm>
                <a:off x="4084" y="1567"/>
                <a:ext cx="296" cy="258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51" name="Freeform 78"/>
              <p:cNvSpPr>
                <a:spLocks/>
              </p:cNvSpPr>
              <p:nvPr/>
            </p:nvSpPr>
            <p:spPr bwMode="auto">
              <a:xfrm>
                <a:off x="4179" y="1458"/>
                <a:ext cx="78" cy="102"/>
              </a:xfrm>
              <a:custGeom>
                <a:avLst/>
                <a:gdLst/>
                <a:ahLst/>
                <a:cxnLst>
                  <a:cxn ang="0">
                    <a:pos x="78" y="102"/>
                  </a:cxn>
                  <a:cxn ang="0">
                    <a:pos x="3" y="63"/>
                  </a:cxn>
                  <a:cxn ang="0">
                    <a:pos x="0" y="0"/>
                  </a:cxn>
                  <a:cxn ang="0">
                    <a:pos x="60" y="45"/>
                  </a:cxn>
                  <a:cxn ang="0">
                    <a:pos x="78" y="102"/>
                  </a:cxn>
                </a:cxnLst>
                <a:rect l="0" t="0" r="r" b="b"/>
                <a:pathLst>
                  <a:path w="78" h="102">
                    <a:moveTo>
                      <a:pt x="78" y="102"/>
                    </a:moveTo>
                    <a:lnTo>
                      <a:pt x="3" y="63"/>
                    </a:lnTo>
                    <a:lnTo>
                      <a:pt x="0" y="0"/>
                    </a:lnTo>
                    <a:lnTo>
                      <a:pt x="60" y="45"/>
                    </a:lnTo>
                    <a:lnTo>
                      <a:pt x="78" y="10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52" name="Freeform 79"/>
              <p:cNvSpPr>
                <a:spLocks/>
              </p:cNvSpPr>
              <p:nvPr/>
            </p:nvSpPr>
            <p:spPr bwMode="auto">
              <a:xfrm>
                <a:off x="4218" y="1421"/>
                <a:ext cx="37" cy="127"/>
              </a:xfrm>
              <a:custGeom>
                <a:avLst/>
                <a:gdLst/>
                <a:ahLst/>
                <a:cxnLst>
                  <a:cxn ang="0">
                    <a:pos x="37" y="127"/>
                  </a:cxn>
                  <a:cxn ang="0">
                    <a:pos x="0" y="46"/>
                  </a:cxn>
                  <a:cxn ang="0">
                    <a:pos x="16" y="0"/>
                  </a:cxn>
                  <a:cxn ang="0">
                    <a:pos x="19" y="32"/>
                  </a:cxn>
                  <a:cxn ang="0">
                    <a:pos x="37" y="127"/>
                  </a:cxn>
                </a:cxnLst>
                <a:rect l="0" t="0" r="r" b="b"/>
                <a:pathLst>
                  <a:path w="37" h="127">
                    <a:moveTo>
                      <a:pt x="37" y="127"/>
                    </a:moveTo>
                    <a:lnTo>
                      <a:pt x="0" y="46"/>
                    </a:lnTo>
                    <a:lnTo>
                      <a:pt x="16" y="0"/>
                    </a:lnTo>
                    <a:lnTo>
                      <a:pt x="19" y="32"/>
                    </a:lnTo>
                    <a:lnTo>
                      <a:pt x="37" y="1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53" name="Freeform 80"/>
              <p:cNvSpPr>
                <a:spLocks/>
              </p:cNvSpPr>
              <p:nvPr/>
            </p:nvSpPr>
            <p:spPr bwMode="auto">
              <a:xfrm>
                <a:off x="4257" y="1435"/>
                <a:ext cx="39" cy="123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12" y="28"/>
                  </a:cxn>
                  <a:cxn ang="0">
                    <a:pos x="35" y="0"/>
                  </a:cxn>
                  <a:cxn ang="0">
                    <a:pos x="39" y="50"/>
                  </a:cxn>
                  <a:cxn ang="0">
                    <a:pos x="0" y="123"/>
                  </a:cxn>
                </a:cxnLst>
                <a:rect l="0" t="0" r="r" b="b"/>
                <a:pathLst>
                  <a:path w="39" h="123">
                    <a:moveTo>
                      <a:pt x="0" y="123"/>
                    </a:moveTo>
                    <a:lnTo>
                      <a:pt x="12" y="28"/>
                    </a:lnTo>
                    <a:lnTo>
                      <a:pt x="35" y="0"/>
                    </a:lnTo>
                    <a:lnTo>
                      <a:pt x="39" y="5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54" name="Freeform 81"/>
              <p:cNvSpPr>
                <a:spLocks/>
              </p:cNvSpPr>
              <p:nvPr/>
            </p:nvSpPr>
            <p:spPr bwMode="auto">
              <a:xfrm>
                <a:off x="4260" y="1444"/>
                <a:ext cx="84" cy="116"/>
              </a:xfrm>
              <a:custGeom>
                <a:avLst/>
                <a:gdLst/>
                <a:ahLst/>
                <a:cxnLst>
                  <a:cxn ang="0">
                    <a:pos x="0" y="116"/>
                  </a:cxn>
                  <a:cxn ang="0">
                    <a:pos x="40" y="27"/>
                  </a:cxn>
                  <a:cxn ang="0">
                    <a:pos x="78" y="0"/>
                  </a:cxn>
                  <a:cxn ang="0">
                    <a:pos x="84" y="49"/>
                  </a:cxn>
                  <a:cxn ang="0">
                    <a:pos x="0" y="116"/>
                  </a:cxn>
                </a:cxnLst>
                <a:rect l="0" t="0" r="r" b="b"/>
                <a:pathLst>
                  <a:path w="84" h="116">
                    <a:moveTo>
                      <a:pt x="0" y="116"/>
                    </a:moveTo>
                    <a:lnTo>
                      <a:pt x="40" y="27"/>
                    </a:lnTo>
                    <a:lnTo>
                      <a:pt x="78" y="0"/>
                    </a:lnTo>
                    <a:lnTo>
                      <a:pt x="84" y="49"/>
                    </a:lnTo>
                    <a:lnTo>
                      <a:pt x="0" y="1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55" name="Freeform 82"/>
              <p:cNvSpPr>
                <a:spLocks/>
              </p:cNvSpPr>
              <p:nvPr/>
            </p:nvSpPr>
            <p:spPr bwMode="auto">
              <a:xfrm>
                <a:off x="4338" y="1875"/>
                <a:ext cx="36" cy="18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</p:grpSp>
        <p:grpSp>
          <p:nvGrpSpPr>
            <p:cNvPr id="10" name="Group 83"/>
            <p:cNvGrpSpPr>
              <a:grpSpLocks/>
            </p:cNvGrpSpPr>
            <p:nvPr/>
          </p:nvGrpSpPr>
          <p:grpSpPr bwMode="auto">
            <a:xfrm rot="2346269">
              <a:off x="262" y="1093"/>
              <a:ext cx="525" cy="393"/>
              <a:chOff x="3173" y="2637"/>
              <a:chExt cx="693" cy="524"/>
            </a:xfrm>
          </p:grpSpPr>
          <p:grpSp>
            <p:nvGrpSpPr>
              <p:cNvPr id="35" name="Group 84"/>
              <p:cNvGrpSpPr>
                <a:grpSpLocks/>
              </p:cNvGrpSpPr>
              <p:nvPr/>
            </p:nvGrpSpPr>
            <p:grpSpPr bwMode="auto">
              <a:xfrm rot="2234714" flipV="1">
                <a:off x="3173" y="2637"/>
                <a:ext cx="416" cy="252"/>
                <a:chOff x="2509" y="1584"/>
                <a:chExt cx="416" cy="252"/>
              </a:xfrm>
            </p:grpSpPr>
            <p:sp>
              <p:nvSpPr>
                <p:cNvPr id="39" name="Freeform 85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 sz="1200"/>
                </a:p>
              </p:txBody>
            </p:sp>
            <p:grpSp>
              <p:nvGrpSpPr>
                <p:cNvPr id="40" name="Group 86"/>
                <p:cNvGrpSpPr>
                  <a:grpSpLocks/>
                </p:cNvGrpSpPr>
                <p:nvPr/>
              </p:nvGrpSpPr>
              <p:grpSpPr bwMode="auto">
                <a:xfrm rot="-23852377">
                  <a:off x="2509" y="1656"/>
                  <a:ext cx="353" cy="180"/>
                  <a:chOff x="3144" y="3204"/>
                  <a:chExt cx="867" cy="623"/>
                </a:xfrm>
              </p:grpSpPr>
              <p:grpSp>
                <p:nvGrpSpPr>
                  <p:cNvPr id="41" name="Group 87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47" name="Freeform 88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 sz="1200"/>
                    </a:p>
                  </p:txBody>
                </p:sp>
                <p:sp>
                  <p:nvSpPr>
                    <p:cNvPr id="48" name="Freeform 89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 sz="1200"/>
                    </a:p>
                  </p:txBody>
                </p:sp>
              </p:grpSp>
              <p:sp>
                <p:nvSpPr>
                  <p:cNvPr id="42" name="Freeform 90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sz="1200"/>
                  </a:p>
                </p:txBody>
              </p:sp>
              <p:sp>
                <p:nvSpPr>
                  <p:cNvPr id="43" name="Freeform 91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sz="1200"/>
                  </a:p>
                </p:txBody>
              </p:sp>
              <p:sp>
                <p:nvSpPr>
                  <p:cNvPr id="44" name="Freeform 92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sz="1200"/>
                  </a:p>
                </p:txBody>
              </p:sp>
              <p:sp>
                <p:nvSpPr>
                  <p:cNvPr id="45" name="Freeform 93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sz="1200"/>
                  </a:p>
                </p:txBody>
              </p:sp>
              <p:sp>
                <p:nvSpPr>
                  <p:cNvPr id="46" name="Freeform 94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sz="1200"/>
                  </a:p>
                </p:txBody>
              </p:sp>
            </p:grpSp>
          </p:grpSp>
          <p:sp>
            <p:nvSpPr>
              <p:cNvPr id="36" name="Freeform 95"/>
              <p:cNvSpPr>
                <a:spLocks/>
              </p:cNvSpPr>
              <p:nvPr/>
            </p:nvSpPr>
            <p:spPr bwMode="auto">
              <a:xfrm rot="17225174" flipH="1">
                <a:off x="3404" y="2699"/>
                <a:ext cx="508" cy="416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CC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37" name="Freeform 96"/>
              <p:cNvSpPr>
                <a:spLocks/>
              </p:cNvSpPr>
              <p:nvPr/>
            </p:nvSpPr>
            <p:spPr bwMode="auto">
              <a:xfrm rot="17225174" flipH="1">
                <a:off x="3510" y="2692"/>
                <a:ext cx="296" cy="258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38" name="Freeform 97"/>
              <p:cNvSpPr>
                <a:spLocks/>
              </p:cNvSpPr>
              <p:nvPr/>
            </p:nvSpPr>
            <p:spPr bwMode="auto">
              <a:xfrm rot="17225174" flipH="1">
                <a:off x="3783" y="2986"/>
                <a:ext cx="36" cy="18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</p:grpSp>
        <p:grpSp>
          <p:nvGrpSpPr>
            <p:cNvPr id="11" name="Group 98"/>
            <p:cNvGrpSpPr>
              <a:grpSpLocks/>
            </p:cNvGrpSpPr>
            <p:nvPr/>
          </p:nvGrpSpPr>
          <p:grpSpPr bwMode="auto">
            <a:xfrm rot="11324051" flipH="1">
              <a:off x="0" y="1273"/>
              <a:ext cx="313" cy="219"/>
              <a:chOff x="3144" y="3204"/>
              <a:chExt cx="867" cy="623"/>
            </a:xfrm>
          </p:grpSpPr>
          <p:grpSp>
            <p:nvGrpSpPr>
              <p:cNvPr id="27" name="Group 99"/>
              <p:cNvGrpSpPr>
                <a:grpSpLocks/>
              </p:cNvGrpSpPr>
              <p:nvPr/>
            </p:nvGrpSpPr>
            <p:grpSpPr bwMode="auto">
              <a:xfrm>
                <a:off x="3144" y="3204"/>
                <a:ext cx="867" cy="623"/>
                <a:chOff x="3144" y="3204"/>
                <a:chExt cx="867" cy="623"/>
              </a:xfrm>
            </p:grpSpPr>
            <p:sp>
              <p:nvSpPr>
                <p:cNvPr id="33" name="Freeform 100"/>
                <p:cNvSpPr>
                  <a:spLocks/>
                </p:cNvSpPr>
                <p:nvPr/>
              </p:nvSpPr>
              <p:spPr bwMode="auto">
                <a:xfrm>
                  <a:off x="3144" y="3204"/>
                  <a:ext cx="848" cy="308"/>
                </a:xfrm>
                <a:custGeom>
                  <a:avLst/>
                  <a:gdLst/>
                  <a:ahLst/>
                  <a:cxnLst>
                    <a:cxn ang="0">
                      <a:pos x="848" y="300"/>
                    </a:cxn>
                    <a:cxn ang="0">
                      <a:pos x="704" y="76"/>
                    </a:cxn>
                    <a:cxn ang="0">
                      <a:pos x="576" y="4"/>
                    </a:cxn>
                    <a:cxn ang="0">
                      <a:pos x="376" y="52"/>
                    </a:cxn>
                    <a:cxn ang="0">
                      <a:pos x="0" y="308"/>
                    </a:cxn>
                  </a:cxnLst>
                  <a:rect l="0" t="0" r="r" b="b"/>
                  <a:pathLst>
                    <a:path w="848" h="308">
                      <a:moveTo>
                        <a:pt x="848" y="300"/>
                      </a:moveTo>
                      <a:cubicBezTo>
                        <a:pt x="824" y="263"/>
                        <a:pt x="749" y="125"/>
                        <a:pt x="704" y="76"/>
                      </a:cubicBezTo>
                      <a:cubicBezTo>
                        <a:pt x="659" y="27"/>
                        <a:pt x="631" y="8"/>
                        <a:pt x="576" y="4"/>
                      </a:cubicBezTo>
                      <a:cubicBezTo>
                        <a:pt x="521" y="0"/>
                        <a:pt x="472" y="1"/>
                        <a:pt x="376" y="52"/>
                      </a:cubicBezTo>
                      <a:cubicBezTo>
                        <a:pt x="280" y="103"/>
                        <a:pt x="78" y="255"/>
                        <a:pt x="0" y="308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66FF66"/>
                    </a:gs>
                    <a:gs pos="100000">
                      <a:srgbClr val="0099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rgbClr val="00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sz="1200"/>
                </a:p>
              </p:txBody>
            </p:sp>
            <p:sp>
              <p:nvSpPr>
                <p:cNvPr id="34" name="Freeform 101"/>
                <p:cNvSpPr>
                  <a:spLocks/>
                </p:cNvSpPr>
                <p:nvPr/>
              </p:nvSpPr>
              <p:spPr bwMode="auto">
                <a:xfrm>
                  <a:off x="3144" y="3420"/>
                  <a:ext cx="867" cy="407"/>
                </a:xfrm>
                <a:custGeom>
                  <a:avLst/>
                  <a:gdLst/>
                  <a:ahLst/>
                  <a:cxnLst>
                    <a:cxn ang="0">
                      <a:pos x="0" y="92"/>
                    </a:cxn>
                    <a:cxn ang="0">
                      <a:pos x="552" y="380"/>
                    </a:cxn>
                    <a:cxn ang="0">
                      <a:pos x="832" y="252"/>
                    </a:cxn>
                    <a:cxn ang="0">
                      <a:pos x="760" y="28"/>
                    </a:cxn>
                    <a:cxn ang="0">
                      <a:pos x="232" y="84"/>
                    </a:cxn>
                  </a:cxnLst>
                  <a:rect l="0" t="0" r="r" b="b"/>
                  <a:pathLst>
                    <a:path w="867" h="407">
                      <a:moveTo>
                        <a:pt x="0" y="92"/>
                      </a:moveTo>
                      <a:cubicBezTo>
                        <a:pt x="206" y="222"/>
                        <a:pt x="413" y="353"/>
                        <a:pt x="552" y="380"/>
                      </a:cubicBezTo>
                      <a:cubicBezTo>
                        <a:pt x="691" y="407"/>
                        <a:pt x="797" y="311"/>
                        <a:pt x="832" y="252"/>
                      </a:cubicBezTo>
                      <a:cubicBezTo>
                        <a:pt x="867" y="193"/>
                        <a:pt x="860" y="56"/>
                        <a:pt x="760" y="28"/>
                      </a:cubicBezTo>
                      <a:cubicBezTo>
                        <a:pt x="660" y="0"/>
                        <a:pt x="446" y="42"/>
                        <a:pt x="232" y="84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66FF66"/>
                    </a:gs>
                    <a:gs pos="100000">
                      <a:srgbClr val="008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rgbClr val="00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sz="1200"/>
                </a:p>
              </p:txBody>
            </p:sp>
          </p:grpSp>
          <p:sp>
            <p:nvSpPr>
              <p:cNvPr id="28" name="Freeform 102"/>
              <p:cNvSpPr>
                <a:spLocks/>
              </p:cNvSpPr>
              <p:nvPr/>
            </p:nvSpPr>
            <p:spPr bwMode="auto">
              <a:xfrm>
                <a:off x="3808" y="3440"/>
                <a:ext cx="87" cy="288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80" y="160"/>
                  </a:cxn>
                  <a:cxn ang="0">
                    <a:pos x="0" y="288"/>
                  </a:cxn>
                </a:cxnLst>
                <a:rect l="0" t="0" r="r" b="b"/>
                <a:pathLst>
                  <a:path w="87" h="288">
                    <a:moveTo>
                      <a:pt x="40" y="0"/>
                    </a:moveTo>
                    <a:cubicBezTo>
                      <a:pt x="63" y="56"/>
                      <a:pt x="87" y="112"/>
                      <a:pt x="80" y="160"/>
                    </a:cubicBezTo>
                    <a:cubicBezTo>
                      <a:pt x="73" y="208"/>
                      <a:pt x="36" y="248"/>
                      <a:pt x="0" y="288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29" name="Freeform 103"/>
              <p:cNvSpPr>
                <a:spLocks/>
              </p:cNvSpPr>
              <p:nvPr/>
            </p:nvSpPr>
            <p:spPr bwMode="auto">
              <a:xfrm>
                <a:off x="3688" y="3440"/>
                <a:ext cx="87" cy="288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80" y="160"/>
                  </a:cxn>
                  <a:cxn ang="0">
                    <a:pos x="0" y="288"/>
                  </a:cxn>
                </a:cxnLst>
                <a:rect l="0" t="0" r="r" b="b"/>
                <a:pathLst>
                  <a:path w="87" h="288">
                    <a:moveTo>
                      <a:pt x="40" y="0"/>
                    </a:moveTo>
                    <a:cubicBezTo>
                      <a:pt x="63" y="56"/>
                      <a:pt x="87" y="112"/>
                      <a:pt x="80" y="160"/>
                    </a:cubicBezTo>
                    <a:cubicBezTo>
                      <a:pt x="73" y="208"/>
                      <a:pt x="36" y="248"/>
                      <a:pt x="0" y="288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30" name="Freeform 104"/>
              <p:cNvSpPr>
                <a:spLocks/>
              </p:cNvSpPr>
              <p:nvPr/>
            </p:nvSpPr>
            <p:spPr bwMode="auto">
              <a:xfrm>
                <a:off x="3568" y="3480"/>
                <a:ext cx="72" cy="184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64" y="120"/>
                  </a:cxn>
                  <a:cxn ang="0">
                    <a:pos x="0" y="184"/>
                  </a:cxn>
                </a:cxnLst>
                <a:rect l="0" t="0" r="r" b="b"/>
                <a:pathLst>
                  <a:path w="72" h="184">
                    <a:moveTo>
                      <a:pt x="48" y="0"/>
                    </a:moveTo>
                    <a:cubicBezTo>
                      <a:pt x="51" y="17"/>
                      <a:pt x="72" y="89"/>
                      <a:pt x="64" y="120"/>
                    </a:cubicBezTo>
                    <a:cubicBezTo>
                      <a:pt x="56" y="151"/>
                      <a:pt x="13" y="171"/>
                      <a:pt x="0" y="184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31" name="Freeform 105"/>
              <p:cNvSpPr>
                <a:spLocks/>
              </p:cNvSpPr>
              <p:nvPr/>
            </p:nvSpPr>
            <p:spPr bwMode="auto">
              <a:xfrm>
                <a:off x="3656" y="3280"/>
                <a:ext cx="112" cy="1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6" y="48"/>
                  </a:cxn>
                  <a:cxn ang="0">
                    <a:pos x="112" y="144"/>
                  </a:cxn>
                </a:cxnLst>
                <a:rect l="0" t="0" r="r" b="b"/>
                <a:pathLst>
                  <a:path w="112" h="144">
                    <a:moveTo>
                      <a:pt x="0" y="0"/>
                    </a:moveTo>
                    <a:cubicBezTo>
                      <a:pt x="9" y="8"/>
                      <a:pt x="37" y="24"/>
                      <a:pt x="56" y="48"/>
                    </a:cubicBezTo>
                    <a:cubicBezTo>
                      <a:pt x="75" y="72"/>
                      <a:pt x="100" y="124"/>
                      <a:pt x="112" y="144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32" name="Freeform 106"/>
              <p:cNvSpPr>
                <a:spLocks/>
              </p:cNvSpPr>
              <p:nvPr/>
            </p:nvSpPr>
            <p:spPr bwMode="auto">
              <a:xfrm>
                <a:off x="3752" y="3264"/>
                <a:ext cx="120" cy="1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2" y="72"/>
                  </a:cxn>
                  <a:cxn ang="0">
                    <a:pos x="120" y="160"/>
                  </a:cxn>
                </a:cxnLst>
                <a:rect l="0" t="0" r="r" b="b"/>
                <a:pathLst>
                  <a:path w="120" h="160">
                    <a:moveTo>
                      <a:pt x="0" y="0"/>
                    </a:moveTo>
                    <a:cubicBezTo>
                      <a:pt x="12" y="12"/>
                      <a:pt x="52" y="45"/>
                      <a:pt x="72" y="72"/>
                    </a:cubicBezTo>
                    <a:cubicBezTo>
                      <a:pt x="92" y="99"/>
                      <a:pt x="110" y="142"/>
                      <a:pt x="120" y="160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</p:grpSp>
        <p:sp>
          <p:nvSpPr>
            <p:cNvPr id="12" name="plant"/>
            <p:cNvSpPr>
              <a:spLocks noEditPoints="1" noChangeArrowheads="1"/>
            </p:cNvSpPr>
            <p:nvPr/>
          </p:nvSpPr>
          <p:spPr bwMode="auto">
            <a:xfrm rot="-281140">
              <a:off x="869" y="1391"/>
              <a:ext cx="250" cy="93"/>
            </a:xfrm>
            <a:custGeom>
              <a:avLst/>
              <a:gdLst>
                <a:gd name="T0" fmla="*/ 0 w 21600"/>
                <a:gd name="T1" fmla="*/ 0 h 21600"/>
                <a:gd name="T2" fmla="*/ 10800 w 21600"/>
                <a:gd name="T3" fmla="*/ 0 h 21600"/>
                <a:gd name="T4" fmla="*/ 21600 w 21600"/>
                <a:gd name="T5" fmla="*/ 0 h 21600"/>
                <a:gd name="T6" fmla="*/ 21600 w 21600"/>
                <a:gd name="T7" fmla="*/ 10800 h 21600"/>
                <a:gd name="T8" fmla="*/ 21600 w 21600"/>
                <a:gd name="T9" fmla="*/ 21600 h 21600"/>
                <a:gd name="T10" fmla="*/ 10800 w 21600"/>
                <a:gd name="T11" fmla="*/ 21600 h 21600"/>
                <a:gd name="T12" fmla="*/ 0 w 21600"/>
                <a:gd name="T13" fmla="*/ 21600 h 21600"/>
                <a:gd name="T14" fmla="*/ 0 w 21600"/>
                <a:gd name="T15" fmla="*/ 10800 h 21600"/>
                <a:gd name="T16" fmla="*/ 7100 w 21600"/>
                <a:gd name="T17" fmla="*/ 10092 h 21600"/>
                <a:gd name="T18" fmla="*/ 14545 w 21600"/>
                <a:gd name="T19" fmla="*/ 1357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8" y="9002"/>
                  </a:moveTo>
                  <a:lnTo>
                    <a:pt x="9254" y="8422"/>
                  </a:lnTo>
                  <a:lnTo>
                    <a:pt x="9139" y="7935"/>
                  </a:lnTo>
                  <a:lnTo>
                    <a:pt x="8819" y="7355"/>
                  </a:lnTo>
                  <a:lnTo>
                    <a:pt x="8475" y="6728"/>
                  </a:lnTo>
                  <a:lnTo>
                    <a:pt x="8040" y="6287"/>
                  </a:lnTo>
                  <a:lnTo>
                    <a:pt x="7421" y="5707"/>
                  </a:lnTo>
                  <a:lnTo>
                    <a:pt x="6574" y="5429"/>
                  </a:lnTo>
                  <a:lnTo>
                    <a:pt x="5452" y="5313"/>
                  </a:lnTo>
                  <a:lnTo>
                    <a:pt x="4856" y="5220"/>
                  </a:lnTo>
                  <a:lnTo>
                    <a:pt x="4169" y="5220"/>
                  </a:lnTo>
                  <a:lnTo>
                    <a:pt x="3665" y="5104"/>
                  </a:lnTo>
                  <a:lnTo>
                    <a:pt x="3001" y="4872"/>
                  </a:lnTo>
                  <a:lnTo>
                    <a:pt x="2497" y="4756"/>
                  </a:lnTo>
                  <a:lnTo>
                    <a:pt x="2062" y="4408"/>
                  </a:lnTo>
                  <a:lnTo>
                    <a:pt x="1603" y="4083"/>
                  </a:lnTo>
                  <a:lnTo>
                    <a:pt x="1283" y="3689"/>
                  </a:lnTo>
                  <a:lnTo>
                    <a:pt x="1283" y="4315"/>
                  </a:lnTo>
                  <a:lnTo>
                    <a:pt x="1489" y="5104"/>
                  </a:lnTo>
                  <a:lnTo>
                    <a:pt x="1832" y="6055"/>
                  </a:lnTo>
                  <a:lnTo>
                    <a:pt x="2382" y="6914"/>
                  </a:lnTo>
                  <a:lnTo>
                    <a:pt x="2680" y="7471"/>
                  </a:lnTo>
                  <a:lnTo>
                    <a:pt x="3115" y="7935"/>
                  </a:lnTo>
                  <a:lnTo>
                    <a:pt x="3573" y="8213"/>
                  </a:lnTo>
                  <a:lnTo>
                    <a:pt x="4077" y="8654"/>
                  </a:lnTo>
                  <a:lnTo>
                    <a:pt x="4627" y="9002"/>
                  </a:lnTo>
                  <a:lnTo>
                    <a:pt x="5245" y="9234"/>
                  </a:lnTo>
                  <a:lnTo>
                    <a:pt x="6024" y="9443"/>
                  </a:lnTo>
                  <a:lnTo>
                    <a:pt x="6757" y="9628"/>
                  </a:lnTo>
                  <a:lnTo>
                    <a:pt x="5177" y="10069"/>
                  </a:lnTo>
                  <a:lnTo>
                    <a:pt x="3963" y="10649"/>
                  </a:lnTo>
                  <a:lnTo>
                    <a:pt x="3344" y="11044"/>
                  </a:lnTo>
                  <a:lnTo>
                    <a:pt x="2886" y="11600"/>
                  </a:lnTo>
                  <a:lnTo>
                    <a:pt x="2497" y="12041"/>
                  </a:lnTo>
                  <a:lnTo>
                    <a:pt x="1947" y="12343"/>
                  </a:lnTo>
                  <a:lnTo>
                    <a:pt x="1168" y="12668"/>
                  </a:lnTo>
                  <a:lnTo>
                    <a:pt x="0" y="12900"/>
                  </a:lnTo>
                  <a:lnTo>
                    <a:pt x="435" y="13248"/>
                  </a:lnTo>
                  <a:lnTo>
                    <a:pt x="779" y="13456"/>
                  </a:lnTo>
                  <a:lnTo>
                    <a:pt x="1283" y="13642"/>
                  </a:lnTo>
                  <a:lnTo>
                    <a:pt x="1718" y="13758"/>
                  </a:lnTo>
                  <a:lnTo>
                    <a:pt x="2680" y="13851"/>
                  </a:lnTo>
                  <a:lnTo>
                    <a:pt x="3573" y="13758"/>
                  </a:lnTo>
                  <a:lnTo>
                    <a:pt x="4512" y="13526"/>
                  </a:lnTo>
                  <a:lnTo>
                    <a:pt x="5360" y="13248"/>
                  </a:lnTo>
                  <a:lnTo>
                    <a:pt x="6139" y="12900"/>
                  </a:lnTo>
                  <a:lnTo>
                    <a:pt x="6757" y="12552"/>
                  </a:lnTo>
                  <a:lnTo>
                    <a:pt x="6459" y="13132"/>
                  </a:lnTo>
                  <a:lnTo>
                    <a:pt x="6139" y="13642"/>
                  </a:lnTo>
                  <a:lnTo>
                    <a:pt x="5910" y="14199"/>
                  </a:lnTo>
                  <a:lnTo>
                    <a:pt x="5681" y="14663"/>
                  </a:lnTo>
                  <a:lnTo>
                    <a:pt x="5681" y="15150"/>
                  </a:lnTo>
                  <a:lnTo>
                    <a:pt x="5681" y="15730"/>
                  </a:lnTo>
                  <a:lnTo>
                    <a:pt x="5681" y="16241"/>
                  </a:lnTo>
                  <a:lnTo>
                    <a:pt x="5795" y="16913"/>
                  </a:lnTo>
                  <a:lnTo>
                    <a:pt x="5910" y="17586"/>
                  </a:lnTo>
                  <a:lnTo>
                    <a:pt x="5910" y="18213"/>
                  </a:lnTo>
                  <a:lnTo>
                    <a:pt x="5795" y="18885"/>
                  </a:lnTo>
                  <a:lnTo>
                    <a:pt x="5566" y="19396"/>
                  </a:lnTo>
                  <a:lnTo>
                    <a:pt x="5245" y="19976"/>
                  </a:lnTo>
                  <a:lnTo>
                    <a:pt x="4971" y="20370"/>
                  </a:lnTo>
                  <a:lnTo>
                    <a:pt x="4512" y="20811"/>
                  </a:lnTo>
                  <a:lnTo>
                    <a:pt x="4077" y="21043"/>
                  </a:lnTo>
                  <a:lnTo>
                    <a:pt x="5177" y="20927"/>
                  </a:lnTo>
                  <a:lnTo>
                    <a:pt x="6253" y="20486"/>
                  </a:lnTo>
                  <a:lnTo>
                    <a:pt x="7421" y="19976"/>
                  </a:lnTo>
                  <a:lnTo>
                    <a:pt x="8361" y="19187"/>
                  </a:lnTo>
                  <a:lnTo>
                    <a:pt x="8819" y="18769"/>
                  </a:lnTo>
                  <a:lnTo>
                    <a:pt x="9139" y="18213"/>
                  </a:lnTo>
                  <a:lnTo>
                    <a:pt x="9437" y="17772"/>
                  </a:lnTo>
                  <a:lnTo>
                    <a:pt x="9643" y="17261"/>
                  </a:lnTo>
                  <a:lnTo>
                    <a:pt x="9872" y="16681"/>
                  </a:lnTo>
                  <a:lnTo>
                    <a:pt x="9872" y="16171"/>
                  </a:lnTo>
                  <a:lnTo>
                    <a:pt x="9872" y="15614"/>
                  </a:lnTo>
                  <a:lnTo>
                    <a:pt x="9758" y="15057"/>
                  </a:lnTo>
                  <a:lnTo>
                    <a:pt x="10216" y="15498"/>
                  </a:lnTo>
                  <a:lnTo>
                    <a:pt x="10537" y="16241"/>
                  </a:lnTo>
                  <a:lnTo>
                    <a:pt x="10834" y="17145"/>
                  </a:lnTo>
                  <a:lnTo>
                    <a:pt x="11041" y="18213"/>
                  </a:lnTo>
                  <a:lnTo>
                    <a:pt x="11155" y="19187"/>
                  </a:lnTo>
                  <a:lnTo>
                    <a:pt x="11155" y="20185"/>
                  </a:lnTo>
                  <a:lnTo>
                    <a:pt x="11155" y="20579"/>
                  </a:lnTo>
                  <a:lnTo>
                    <a:pt x="11041" y="21043"/>
                  </a:lnTo>
                  <a:lnTo>
                    <a:pt x="10926" y="21391"/>
                  </a:lnTo>
                  <a:lnTo>
                    <a:pt x="10766" y="21600"/>
                  </a:lnTo>
                  <a:lnTo>
                    <a:pt x="11499" y="21484"/>
                  </a:lnTo>
                  <a:lnTo>
                    <a:pt x="12323" y="21043"/>
                  </a:lnTo>
                  <a:lnTo>
                    <a:pt x="13102" y="20370"/>
                  </a:lnTo>
                  <a:lnTo>
                    <a:pt x="13606" y="19628"/>
                  </a:lnTo>
                  <a:lnTo>
                    <a:pt x="13950" y="19071"/>
                  </a:lnTo>
                  <a:lnTo>
                    <a:pt x="14064" y="18677"/>
                  </a:lnTo>
                  <a:lnTo>
                    <a:pt x="14179" y="18097"/>
                  </a:lnTo>
                  <a:lnTo>
                    <a:pt x="14293" y="17586"/>
                  </a:lnTo>
                  <a:lnTo>
                    <a:pt x="14179" y="16913"/>
                  </a:lnTo>
                  <a:lnTo>
                    <a:pt x="14064" y="16241"/>
                  </a:lnTo>
                  <a:lnTo>
                    <a:pt x="13835" y="15614"/>
                  </a:lnTo>
                  <a:lnTo>
                    <a:pt x="13560" y="14872"/>
                  </a:lnTo>
                  <a:lnTo>
                    <a:pt x="13950" y="14941"/>
                  </a:lnTo>
                  <a:lnTo>
                    <a:pt x="14408" y="15150"/>
                  </a:lnTo>
                  <a:lnTo>
                    <a:pt x="14843" y="15266"/>
                  </a:lnTo>
                  <a:lnTo>
                    <a:pt x="15232" y="15614"/>
                  </a:lnTo>
                  <a:lnTo>
                    <a:pt x="15576" y="15846"/>
                  </a:lnTo>
                  <a:lnTo>
                    <a:pt x="15897" y="16171"/>
                  </a:lnTo>
                  <a:lnTo>
                    <a:pt x="16126" y="16473"/>
                  </a:lnTo>
                  <a:lnTo>
                    <a:pt x="16240" y="16913"/>
                  </a:lnTo>
                  <a:lnTo>
                    <a:pt x="16515" y="17261"/>
                  </a:lnTo>
                  <a:lnTo>
                    <a:pt x="17088" y="17586"/>
                  </a:lnTo>
                  <a:lnTo>
                    <a:pt x="17798" y="17865"/>
                  </a:lnTo>
                  <a:lnTo>
                    <a:pt x="18576" y="18097"/>
                  </a:lnTo>
                  <a:lnTo>
                    <a:pt x="19424" y="18213"/>
                  </a:lnTo>
                  <a:lnTo>
                    <a:pt x="20317" y="18213"/>
                  </a:lnTo>
                  <a:lnTo>
                    <a:pt x="21050" y="18213"/>
                  </a:lnTo>
                  <a:lnTo>
                    <a:pt x="21600" y="17865"/>
                  </a:lnTo>
                  <a:lnTo>
                    <a:pt x="21165" y="17656"/>
                  </a:lnTo>
                  <a:lnTo>
                    <a:pt x="20592" y="17470"/>
                  </a:lnTo>
                  <a:lnTo>
                    <a:pt x="20088" y="17029"/>
                  </a:lnTo>
                  <a:lnTo>
                    <a:pt x="19653" y="16681"/>
                  </a:lnTo>
                  <a:lnTo>
                    <a:pt x="19195" y="16241"/>
                  </a:lnTo>
                  <a:lnTo>
                    <a:pt x="18920" y="15962"/>
                  </a:lnTo>
                  <a:lnTo>
                    <a:pt x="18576" y="15498"/>
                  </a:lnTo>
                  <a:lnTo>
                    <a:pt x="18576" y="15057"/>
                  </a:lnTo>
                  <a:lnTo>
                    <a:pt x="18485" y="14756"/>
                  </a:lnTo>
                  <a:lnTo>
                    <a:pt x="18256" y="14199"/>
                  </a:lnTo>
                  <a:lnTo>
                    <a:pt x="17912" y="13526"/>
                  </a:lnTo>
                  <a:lnTo>
                    <a:pt x="17523" y="13016"/>
                  </a:lnTo>
                  <a:lnTo>
                    <a:pt x="16973" y="12436"/>
                  </a:lnTo>
                  <a:lnTo>
                    <a:pt x="16355" y="12041"/>
                  </a:lnTo>
                  <a:lnTo>
                    <a:pt x="16011" y="11832"/>
                  </a:lnTo>
                  <a:lnTo>
                    <a:pt x="15690" y="11716"/>
                  </a:lnTo>
                  <a:lnTo>
                    <a:pt x="15232" y="11716"/>
                  </a:lnTo>
                  <a:lnTo>
                    <a:pt x="14843" y="11716"/>
                  </a:lnTo>
                  <a:lnTo>
                    <a:pt x="15461" y="11252"/>
                  </a:lnTo>
                  <a:lnTo>
                    <a:pt x="16126" y="10858"/>
                  </a:lnTo>
                  <a:lnTo>
                    <a:pt x="16973" y="10649"/>
                  </a:lnTo>
                  <a:lnTo>
                    <a:pt x="17798" y="10417"/>
                  </a:lnTo>
                  <a:lnTo>
                    <a:pt x="18806" y="10301"/>
                  </a:lnTo>
                  <a:lnTo>
                    <a:pt x="19653" y="10301"/>
                  </a:lnTo>
                  <a:lnTo>
                    <a:pt x="20478" y="10417"/>
                  </a:lnTo>
                  <a:lnTo>
                    <a:pt x="21256" y="10533"/>
                  </a:lnTo>
                  <a:lnTo>
                    <a:pt x="20707" y="9837"/>
                  </a:lnTo>
                  <a:lnTo>
                    <a:pt x="19859" y="9234"/>
                  </a:lnTo>
                  <a:lnTo>
                    <a:pt x="18806" y="8538"/>
                  </a:lnTo>
                  <a:lnTo>
                    <a:pt x="17637" y="8144"/>
                  </a:lnTo>
                  <a:lnTo>
                    <a:pt x="16973" y="8027"/>
                  </a:lnTo>
                  <a:lnTo>
                    <a:pt x="16355" y="7935"/>
                  </a:lnTo>
                  <a:lnTo>
                    <a:pt x="15805" y="7935"/>
                  </a:lnTo>
                  <a:lnTo>
                    <a:pt x="15118" y="8027"/>
                  </a:lnTo>
                  <a:lnTo>
                    <a:pt x="14614" y="8144"/>
                  </a:lnTo>
                  <a:lnTo>
                    <a:pt x="14064" y="8422"/>
                  </a:lnTo>
                  <a:lnTo>
                    <a:pt x="13606" y="8886"/>
                  </a:lnTo>
                  <a:lnTo>
                    <a:pt x="13217" y="9327"/>
                  </a:lnTo>
                  <a:lnTo>
                    <a:pt x="13606" y="8538"/>
                  </a:lnTo>
                  <a:lnTo>
                    <a:pt x="13950" y="7935"/>
                  </a:lnTo>
                  <a:lnTo>
                    <a:pt x="14293" y="7123"/>
                  </a:lnTo>
                  <a:lnTo>
                    <a:pt x="14499" y="6519"/>
                  </a:lnTo>
                  <a:lnTo>
                    <a:pt x="14614" y="5823"/>
                  </a:lnTo>
                  <a:lnTo>
                    <a:pt x="14614" y="5220"/>
                  </a:lnTo>
                  <a:lnTo>
                    <a:pt x="14408" y="4524"/>
                  </a:lnTo>
                  <a:lnTo>
                    <a:pt x="14064" y="3898"/>
                  </a:lnTo>
                  <a:lnTo>
                    <a:pt x="13606" y="3225"/>
                  </a:lnTo>
                  <a:lnTo>
                    <a:pt x="13331" y="2598"/>
                  </a:lnTo>
                  <a:lnTo>
                    <a:pt x="13102" y="2042"/>
                  </a:lnTo>
                  <a:lnTo>
                    <a:pt x="12896" y="1485"/>
                  </a:lnTo>
                  <a:lnTo>
                    <a:pt x="12781" y="1090"/>
                  </a:lnTo>
                  <a:lnTo>
                    <a:pt x="12667" y="626"/>
                  </a:lnTo>
                  <a:lnTo>
                    <a:pt x="12667" y="278"/>
                  </a:lnTo>
                  <a:lnTo>
                    <a:pt x="12667" y="0"/>
                  </a:lnTo>
                  <a:lnTo>
                    <a:pt x="12163" y="394"/>
                  </a:lnTo>
                  <a:lnTo>
                    <a:pt x="11728" y="974"/>
                  </a:lnTo>
                  <a:lnTo>
                    <a:pt x="11155" y="1601"/>
                  </a:lnTo>
                  <a:lnTo>
                    <a:pt x="10766" y="2390"/>
                  </a:lnTo>
                  <a:lnTo>
                    <a:pt x="10330" y="3109"/>
                  </a:lnTo>
                  <a:lnTo>
                    <a:pt x="10101" y="3898"/>
                  </a:lnTo>
                  <a:lnTo>
                    <a:pt x="9987" y="4524"/>
                  </a:lnTo>
                  <a:lnTo>
                    <a:pt x="10101" y="5220"/>
                  </a:lnTo>
                  <a:lnTo>
                    <a:pt x="10216" y="5823"/>
                  </a:lnTo>
                  <a:lnTo>
                    <a:pt x="10330" y="6403"/>
                  </a:lnTo>
                  <a:lnTo>
                    <a:pt x="10330" y="6914"/>
                  </a:lnTo>
                  <a:lnTo>
                    <a:pt x="10216" y="7471"/>
                  </a:lnTo>
                  <a:lnTo>
                    <a:pt x="10101" y="7935"/>
                  </a:lnTo>
                  <a:lnTo>
                    <a:pt x="9872" y="8329"/>
                  </a:lnTo>
                  <a:lnTo>
                    <a:pt x="9643" y="8654"/>
                  </a:lnTo>
                  <a:lnTo>
                    <a:pt x="9368" y="9002"/>
                  </a:lnTo>
                  <a:close/>
                </a:path>
              </a:pathLst>
            </a:cu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 sz="1200"/>
            </a:p>
          </p:txBody>
        </p:sp>
        <p:grpSp>
          <p:nvGrpSpPr>
            <p:cNvPr id="13" name="Group 108"/>
            <p:cNvGrpSpPr>
              <a:grpSpLocks/>
            </p:cNvGrpSpPr>
            <p:nvPr/>
          </p:nvGrpSpPr>
          <p:grpSpPr bwMode="auto">
            <a:xfrm rot="-25649421">
              <a:off x="663" y="476"/>
              <a:ext cx="381" cy="469"/>
              <a:chOff x="1212" y="1157"/>
              <a:chExt cx="508" cy="621"/>
            </a:xfrm>
          </p:grpSpPr>
          <p:sp>
            <p:nvSpPr>
              <p:cNvPr id="14" name="Freeform 109"/>
              <p:cNvSpPr>
                <a:spLocks/>
              </p:cNvSpPr>
              <p:nvPr/>
            </p:nvSpPr>
            <p:spPr bwMode="auto">
              <a:xfrm>
                <a:off x="1488" y="1248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15" name="Freeform 110"/>
              <p:cNvSpPr>
                <a:spLocks/>
              </p:cNvSpPr>
              <p:nvPr/>
            </p:nvSpPr>
            <p:spPr bwMode="auto">
              <a:xfrm flipH="1">
                <a:off x="1212" y="1362"/>
                <a:ext cx="508" cy="416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16" name="Freeform 111"/>
              <p:cNvSpPr>
                <a:spLocks/>
              </p:cNvSpPr>
              <p:nvPr/>
            </p:nvSpPr>
            <p:spPr bwMode="auto">
              <a:xfrm>
                <a:off x="1248" y="1392"/>
                <a:ext cx="296" cy="258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sp>
            <p:nvSpPr>
              <p:cNvPr id="17" name="Freeform 112"/>
              <p:cNvSpPr>
                <a:spLocks/>
              </p:cNvSpPr>
              <p:nvPr/>
            </p:nvSpPr>
            <p:spPr bwMode="auto">
              <a:xfrm flipH="1">
                <a:off x="1406" y="1723"/>
                <a:ext cx="36" cy="18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sz="1200"/>
              </a:p>
            </p:txBody>
          </p:sp>
          <p:grpSp>
            <p:nvGrpSpPr>
              <p:cNvPr id="18" name="Group 113"/>
              <p:cNvGrpSpPr>
                <a:grpSpLocks/>
              </p:cNvGrpSpPr>
              <p:nvPr/>
            </p:nvGrpSpPr>
            <p:grpSpPr bwMode="auto">
              <a:xfrm rot="1797044">
                <a:off x="1245" y="1157"/>
                <a:ext cx="353" cy="180"/>
                <a:chOff x="3144" y="3204"/>
                <a:chExt cx="867" cy="623"/>
              </a:xfrm>
            </p:grpSpPr>
            <p:grpSp>
              <p:nvGrpSpPr>
                <p:cNvPr id="19" name="Group 114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25" name="Freeform 115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sz="1200"/>
                  </a:p>
                </p:txBody>
              </p:sp>
              <p:sp>
                <p:nvSpPr>
                  <p:cNvPr id="26" name="Freeform 116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 sz="1200"/>
                  </a:p>
                </p:txBody>
              </p:sp>
            </p:grpSp>
            <p:sp>
              <p:nvSpPr>
                <p:cNvPr id="20" name="Freeform 117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sz="1200"/>
                </a:p>
              </p:txBody>
            </p:sp>
            <p:sp>
              <p:nvSpPr>
                <p:cNvPr id="21" name="Freeform 118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sz="1200"/>
                </a:p>
              </p:txBody>
            </p:sp>
            <p:sp>
              <p:nvSpPr>
                <p:cNvPr id="22" name="Freeform 119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sz="1200"/>
                </a:p>
              </p:txBody>
            </p:sp>
            <p:sp>
              <p:nvSpPr>
                <p:cNvPr id="23" name="Freeform 120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sz="1200"/>
                </a:p>
              </p:txBody>
            </p:sp>
            <p:sp>
              <p:nvSpPr>
                <p:cNvPr id="24" name="Freeform 121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sz="1200"/>
                </a:p>
              </p:txBody>
            </p:sp>
          </p:grpSp>
        </p:grp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60438" y="530225"/>
            <a:ext cx="8183562" cy="827088"/>
          </a:xfrm>
        </p:spPr>
        <p:txBody>
          <a:bodyPr/>
          <a:lstStyle/>
          <a:p>
            <a:r>
              <a:rPr lang="ru-RU" dirty="0" smtClean="0"/>
              <a:t>Практикум  по  решению  задач</a:t>
            </a:r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857224" y="1285860"/>
            <a:ext cx="16321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8225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en-US" sz="1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sz="1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= а</a:t>
            </a:r>
            <a:r>
              <a:rPr kumimoji="0" lang="en-US" sz="1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+ d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(n-1)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714348" y="221455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en-US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=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2285992"/>
            <a:ext cx="962025" cy="390525"/>
          </a:xfrm>
          <a:prstGeom prst="rect">
            <a:avLst/>
          </a:prstGeom>
          <a:noFill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3214686"/>
            <a:ext cx="523875" cy="371475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-357158" y="928670"/>
            <a:ext cx="29206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3143248"/>
            <a:ext cx="6002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S</a:t>
            </a:r>
            <a:r>
              <a:rPr lang="en-US" baseline="-300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=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00232" y="314324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</a:t>
            </a:r>
            <a:endParaRPr lang="en-US" sz="2000" dirty="0" smtClean="0">
              <a:latin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57422" y="2285992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</a:t>
            </a:r>
            <a:endParaRPr lang="en-US" sz="20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800" b="1" dirty="0" smtClean="0"/>
              <a:t>Золотое сечение – </a:t>
            </a:r>
            <a:r>
              <a:rPr lang="ru-RU" sz="1800" i="1" dirty="0" smtClean="0"/>
              <a:t>это такое пропорциональное деление отрезка на неравные части, при котором весь отрезок так относится к большей части, как сама большая часть относится к меньшей; или другими словами, меньший отрезок так относится к большему, как больший ко всему</a:t>
            </a:r>
          </a:p>
          <a:p>
            <a:endParaRPr lang="ru-RU" sz="1800" i="1" dirty="0" smtClean="0"/>
          </a:p>
          <a:p>
            <a:endParaRPr lang="ru-RU" sz="1800" i="1" dirty="0" smtClean="0"/>
          </a:p>
          <a:p>
            <a:r>
              <a:rPr lang="ru-RU" sz="1800" i="1" dirty="0" smtClean="0"/>
              <a:t>   А                       С            В                       </a:t>
            </a:r>
            <a:r>
              <a:rPr lang="ru-RU" sz="1800" dirty="0" smtClean="0"/>
              <a:t>АС: АВ =СВ: АС </a:t>
            </a:r>
            <a:endParaRPr lang="ru-RU" sz="1800" i="1" dirty="0" smtClean="0"/>
          </a:p>
          <a:p>
            <a:endParaRPr lang="ru-RU" sz="1800" i="1" dirty="0" smtClean="0"/>
          </a:p>
          <a:p>
            <a:r>
              <a:rPr lang="ru-RU" sz="1600" dirty="0" smtClean="0"/>
              <a:t>Мы  решили изучить  это  понятие  ,   познакомиться  с  применением   «золотого  сечения»  в   окружающем  мире  и  исследовать  присутствие  золотого  сечения    в   изобразительном  искусстве   и  скульптуре   известных  Казахстанских  художников  и  скульпторов </a:t>
            </a:r>
          </a:p>
          <a:p>
            <a:endParaRPr lang="ru-RU" sz="1800" i="1" dirty="0" smtClean="0"/>
          </a:p>
          <a:p>
            <a:pPr>
              <a:buNone/>
            </a:pPr>
            <a:r>
              <a:rPr lang="ru-RU" sz="1800" i="1" dirty="0" smtClean="0"/>
              <a:t/>
            </a:r>
            <a:br>
              <a:rPr lang="ru-RU" sz="1800" i="1" dirty="0" smtClean="0"/>
            </a:br>
            <a:endParaRPr lang="ru-RU" sz="1800" i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3286124"/>
            <a:ext cx="13573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786050" y="3286124"/>
            <a:ext cx="785818" cy="15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 flipH="1">
            <a:off x="2714612" y="3286124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 flipH="1">
            <a:off x="3571868" y="3286124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 flipH="1">
            <a:off x="1285852" y="3286124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Числа Фибоначчи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User\Downloads\image (1).jpg"/>
          <p:cNvPicPr>
            <a:picLocks noGrp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630961" y="1142984"/>
            <a:ext cx="4083915" cy="4983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000108"/>
            <a:ext cx="4038600" cy="535785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6400" dirty="0" smtClean="0"/>
              <a:t>                  С золотой пропорцией тесно связан ряд чисел Фибоначчи 1,1,2,3,5,8,13,21,34,55,89 и т.д. </a:t>
            </a:r>
          </a:p>
          <a:p>
            <a:pPr>
              <a:buNone/>
            </a:pPr>
            <a:r>
              <a:rPr lang="ru-RU" sz="6400" dirty="0" smtClean="0"/>
              <a:t>                     Особенность последовательности чисел состоит в том, что каждый ее член, начиная с третьего, равен сумме двух предыдущих 2 + 3 = 5; 3 + 5 = 8; 5 + 8 = 13, 8 + 13 = 21; 13 + 21 = 34 и т.д., а отношение смежных чисел ряда приближается к отношению золотого деления   стремится к числу </a:t>
            </a:r>
            <a:r>
              <a:rPr lang="ru-RU" sz="6400" dirty="0" smtClean="0">
                <a:sym typeface="Symbol"/>
              </a:rPr>
              <a:t></a:t>
            </a:r>
            <a:r>
              <a:rPr lang="ru-RU" sz="6400" dirty="0" smtClean="0"/>
              <a:t>:</a:t>
            </a:r>
          </a:p>
          <a:p>
            <a:pPr>
              <a:buNone/>
            </a:pPr>
            <a:r>
              <a:rPr lang="ru-RU" sz="6400" dirty="0" smtClean="0"/>
              <a:t>                    Чем дальше мы будем продвигаться от начала ряда, тем лучше будет приближение. </a:t>
            </a:r>
          </a:p>
          <a:p>
            <a:pPr>
              <a:buNone/>
            </a:pPr>
            <a:r>
              <a:rPr lang="ru-RU" sz="6400" dirty="0" smtClean="0"/>
              <a:t>                   Если взять калькулятор и разделить каждое из них на предыдущее, то получиться: 1:1=1; 2:1=2; 3:2=1,5; 5:3=1,666666;  8:5=1,6; 13:8=1,625; 21:13=1,615384;…</a:t>
            </a:r>
          </a:p>
          <a:p>
            <a:pPr>
              <a:buNone/>
            </a:pPr>
            <a:r>
              <a:rPr lang="ru-RU" sz="6400" dirty="0" smtClean="0"/>
              <a:t>                  Для практических целей ограничиваются приблизительным значением </a:t>
            </a:r>
            <a:r>
              <a:rPr lang="ru-RU" sz="6400" b="1" dirty="0" smtClean="0"/>
              <a:t>Φ 1,618</a:t>
            </a:r>
            <a:r>
              <a:rPr lang="ru-RU" sz="6400" dirty="0" smtClean="0"/>
              <a:t> или </a:t>
            </a:r>
            <a:r>
              <a:rPr lang="ru-RU" sz="6400" b="1" dirty="0" smtClean="0"/>
              <a:t>Φ 1,62.</a:t>
            </a:r>
            <a:r>
              <a:rPr lang="ru-RU" sz="6400" dirty="0" smtClean="0"/>
              <a:t> В процентном округлённом значении золотое сечение — это деление какой-либо величины в отношении </a:t>
            </a:r>
            <a:r>
              <a:rPr lang="ru-RU" sz="6400" b="1" dirty="0" smtClean="0"/>
              <a:t>38 % к 62 %</a:t>
            </a:r>
            <a:r>
              <a:rPr lang="ru-RU" sz="6400" dirty="0" smtClean="0"/>
              <a:t> или </a:t>
            </a:r>
            <a:r>
              <a:rPr lang="ru-RU" sz="6400" b="1" dirty="0" smtClean="0"/>
              <a:t>5 к 8. </a:t>
            </a:r>
            <a:endParaRPr lang="ru-RU" sz="6400" dirty="0" smtClean="0"/>
          </a:p>
          <a:p>
            <a:pPr>
              <a:buNone/>
            </a:pPr>
            <a:r>
              <a:rPr lang="ru-RU" sz="6400" dirty="0" smtClean="0"/>
              <a:t> </a:t>
            </a:r>
          </a:p>
          <a:p>
            <a:pPr>
              <a:buNone/>
            </a:pPr>
            <a:r>
              <a:rPr lang="ru-RU" sz="6400" dirty="0" smtClean="0"/>
              <a:t>	</a:t>
            </a:r>
          </a:p>
          <a:p>
            <a:pPr>
              <a:buNone/>
            </a:pPr>
            <a:r>
              <a:rPr lang="ru-RU" sz="5600" b="1" dirty="0" smtClean="0"/>
              <a:t> </a:t>
            </a:r>
            <a:endParaRPr lang="ru-RU" sz="5600" dirty="0" smtClean="0"/>
          </a:p>
          <a:p>
            <a:pPr>
              <a:buNone/>
            </a:pPr>
            <a:r>
              <a:rPr lang="ru-RU" sz="5600" dirty="0" smtClean="0"/>
              <a:t> </a:t>
            </a:r>
          </a:p>
          <a:p>
            <a:pPr>
              <a:buNone/>
            </a:pPr>
            <a:r>
              <a:rPr lang="ru-RU" sz="5600" dirty="0" smtClean="0"/>
              <a:t> </a:t>
            </a:r>
          </a:p>
          <a:p>
            <a:pPr>
              <a:buNone/>
            </a:pPr>
            <a:r>
              <a:rPr lang="ru-RU" sz="5600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                     	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Calibri" pitchFamily="34" charset="0"/>
                <a:cs typeface="Kz Times New Roman" pitchFamily="18" charset="0"/>
              </a:rPr>
              <a:t>Золотое сечение в геометрии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" name="Группа 5"/>
          <p:cNvGrpSpPr/>
          <p:nvPr/>
        </p:nvGrpSpPr>
        <p:grpSpPr>
          <a:xfrm>
            <a:off x="1142976" y="642919"/>
            <a:ext cx="1500198" cy="2438708"/>
            <a:chOff x="1428728" y="428606"/>
            <a:chExt cx="4000528" cy="7514421"/>
          </a:xfrm>
        </p:grpSpPr>
        <p:grpSp>
          <p:nvGrpSpPr>
            <p:cNvPr id="3" name="Группа 6"/>
            <p:cNvGrpSpPr/>
            <p:nvPr/>
          </p:nvGrpSpPr>
          <p:grpSpPr>
            <a:xfrm>
              <a:off x="1714480" y="1142984"/>
              <a:ext cx="2857520" cy="4429156"/>
              <a:chOff x="1714480" y="1142984"/>
              <a:chExt cx="2857520" cy="4429156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1714480" y="5572140"/>
                <a:ext cx="2857520" cy="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 rot="5400000" flipH="1" flipV="1">
                <a:off x="214282" y="2643182"/>
                <a:ext cx="4429156" cy="142876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 rot="16200000" flipH="1">
                <a:off x="1643042" y="2643182"/>
                <a:ext cx="4429156" cy="142876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13"/>
            <p:cNvSpPr txBox="1"/>
            <p:nvPr/>
          </p:nvSpPr>
          <p:spPr>
            <a:xfrm>
              <a:off x="1428728" y="5572139"/>
              <a:ext cx="1071571" cy="2370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4400" dirty="0"/>
            </a:p>
          </p:txBody>
        </p:sp>
        <p:sp>
          <p:nvSpPr>
            <p:cNvPr id="9" name="TextBox 14"/>
            <p:cNvSpPr txBox="1"/>
            <p:nvPr/>
          </p:nvSpPr>
          <p:spPr>
            <a:xfrm>
              <a:off x="4357685" y="5572140"/>
              <a:ext cx="1071571" cy="948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400" dirty="0" smtClean="0"/>
                <a:t>С</a:t>
              </a:r>
              <a:endParaRPr lang="ru-RU" sz="1400" dirty="0"/>
            </a:p>
          </p:txBody>
        </p:sp>
        <p:sp>
          <p:nvSpPr>
            <p:cNvPr id="10" name="TextBox 15"/>
            <p:cNvSpPr txBox="1"/>
            <p:nvPr/>
          </p:nvSpPr>
          <p:spPr>
            <a:xfrm>
              <a:off x="3045963" y="428606"/>
              <a:ext cx="766059" cy="948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400" dirty="0"/>
                <a:t>В</a:t>
              </a:r>
            </a:p>
          </p:txBody>
        </p:sp>
        <p:sp>
          <p:nvSpPr>
            <p:cNvPr id="11" name="TextBox 27"/>
            <p:cNvSpPr txBox="1"/>
            <p:nvPr/>
          </p:nvSpPr>
          <p:spPr>
            <a:xfrm>
              <a:off x="1428728" y="5602481"/>
              <a:ext cx="1071571" cy="948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400" dirty="0" smtClean="0"/>
                <a:t>А</a:t>
              </a:r>
              <a:endParaRPr lang="ru-RU" sz="1400" dirty="0"/>
            </a:p>
          </p:txBody>
        </p:sp>
      </p:grp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457200"/>
            <a:ext cx="309091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Calibri" pitchFamily="34" charset="0"/>
                <a:cs typeface="Kz Times New Roman" pitchFamily="18" charset="0"/>
              </a:rPr>
              <a:t>                         Золотой треугольник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786314" y="500042"/>
            <a:ext cx="28256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           </a:t>
            </a:r>
            <a:r>
              <a:rPr lang="ru-RU" sz="1400" b="1" dirty="0" smtClean="0"/>
              <a:t>Золотой прямоугольник </a:t>
            </a:r>
            <a:endParaRPr lang="ru-RU" sz="1400" dirty="0"/>
          </a:p>
        </p:txBody>
      </p:sp>
      <p:grpSp>
        <p:nvGrpSpPr>
          <p:cNvPr id="4" name="Группа 26"/>
          <p:cNvGrpSpPr/>
          <p:nvPr/>
        </p:nvGrpSpPr>
        <p:grpSpPr>
          <a:xfrm>
            <a:off x="5357818" y="857232"/>
            <a:ext cx="2286016" cy="1785950"/>
            <a:chOff x="1643042" y="857232"/>
            <a:chExt cx="5429288" cy="4412779"/>
          </a:xfrm>
        </p:grpSpPr>
        <p:cxnSp>
          <p:nvCxnSpPr>
            <p:cNvPr id="28" name="Прямая соединительная линия 27"/>
            <p:cNvCxnSpPr/>
            <p:nvPr/>
          </p:nvCxnSpPr>
          <p:spPr>
            <a:xfrm rot="5400000">
              <a:off x="428596" y="3071810"/>
              <a:ext cx="285752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5400000">
              <a:off x="5072066" y="3071810"/>
              <a:ext cx="285752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1857356" y="1643050"/>
              <a:ext cx="464347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1857356" y="4500570"/>
              <a:ext cx="464347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6"/>
            <p:cNvSpPr txBox="1"/>
            <p:nvPr/>
          </p:nvSpPr>
          <p:spPr>
            <a:xfrm>
              <a:off x="1643042" y="857232"/>
              <a:ext cx="64294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400" dirty="0" smtClean="0"/>
                <a:t>А</a:t>
              </a:r>
              <a:endParaRPr lang="ru-RU" sz="1400" dirty="0"/>
            </a:p>
          </p:txBody>
        </p:sp>
        <p:sp>
          <p:nvSpPr>
            <p:cNvPr id="33" name="TextBox 37"/>
            <p:cNvSpPr txBox="1"/>
            <p:nvPr/>
          </p:nvSpPr>
          <p:spPr>
            <a:xfrm>
              <a:off x="6429388" y="857232"/>
              <a:ext cx="64294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400" dirty="0"/>
                <a:t>В</a:t>
              </a:r>
            </a:p>
          </p:txBody>
        </p:sp>
        <p:sp>
          <p:nvSpPr>
            <p:cNvPr id="34" name="TextBox 38"/>
            <p:cNvSpPr txBox="1"/>
            <p:nvPr/>
          </p:nvSpPr>
          <p:spPr>
            <a:xfrm>
              <a:off x="1643042" y="4500570"/>
              <a:ext cx="64294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/>
                <a:t>D</a:t>
              </a:r>
              <a:endParaRPr lang="ru-RU" sz="1400" dirty="0"/>
            </a:p>
          </p:txBody>
        </p:sp>
        <p:sp>
          <p:nvSpPr>
            <p:cNvPr id="35" name="TextBox 39"/>
            <p:cNvSpPr txBox="1"/>
            <p:nvPr/>
          </p:nvSpPr>
          <p:spPr>
            <a:xfrm>
              <a:off x="6357950" y="4500570"/>
              <a:ext cx="71438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400" dirty="0"/>
                <a:t>С</a:t>
              </a:r>
            </a:p>
          </p:txBody>
        </p:sp>
      </p:grp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643174" y="2714620"/>
            <a:ext cx="257173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Calibri" pitchFamily="34" charset="0"/>
                <a:cs typeface="Kz Times New Roman" pitchFamily="18" charset="0"/>
              </a:rPr>
              <a:t>           Золотая спираль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5" name="Группа 36"/>
          <p:cNvGrpSpPr/>
          <p:nvPr/>
        </p:nvGrpSpPr>
        <p:grpSpPr>
          <a:xfrm>
            <a:off x="2571736" y="3143248"/>
            <a:ext cx="3214710" cy="2313152"/>
            <a:chOff x="1456928" y="785795"/>
            <a:chExt cx="5429288" cy="4354167"/>
          </a:xfrm>
        </p:grpSpPr>
        <p:grpSp>
          <p:nvGrpSpPr>
            <p:cNvPr id="6" name="Группа 37"/>
            <p:cNvGrpSpPr/>
            <p:nvPr/>
          </p:nvGrpSpPr>
          <p:grpSpPr>
            <a:xfrm>
              <a:off x="1456928" y="785795"/>
              <a:ext cx="5429288" cy="4354167"/>
              <a:chOff x="1643042" y="857232"/>
              <a:chExt cx="5429288" cy="4202504"/>
            </a:xfrm>
          </p:grpSpPr>
          <p:cxnSp>
            <p:nvCxnSpPr>
              <p:cNvPr id="41" name="Прямая соединительная линия 40"/>
              <p:cNvCxnSpPr/>
              <p:nvPr/>
            </p:nvCxnSpPr>
            <p:spPr>
              <a:xfrm rot="5400000">
                <a:off x="5072066" y="3071810"/>
                <a:ext cx="2857520" cy="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7"/>
              <p:cNvSpPr txBox="1"/>
              <p:nvPr/>
            </p:nvSpPr>
            <p:spPr>
              <a:xfrm>
                <a:off x="1643042" y="857232"/>
                <a:ext cx="642941" cy="559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1400" dirty="0" smtClean="0"/>
                  <a:t>А</a:t>
                </a:r>
                <a:endParaRPr lang="ru-RU" sz="1400" dirty="0"/>
              </a:p>
            </p:txBody>
          </p:sp>
          <p:sp>
            <p:nvSpPr>
              <p:cNvPr id="45" name="TextBox 8"/>
              <p:cNvSpPr txBox="1"/>
              <p:nvPr/>
            </p:nvSpPr>
            <p:spPr>
              <a:xfrm>
                <a:off x="6429389" y="857232"/>
                <a:ext cx="642941" cy="559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1400" dirty="0"/>
                  <a:t>В</a:t>
                </a:r>
              </a:p>
            </p:txBody>
          </p:sp>
          <p:sp>
            <p:nvSpPr>
              <p:cNvPr id="46" name="TextBox 9"/>
              <p:cNvSpPr txBox="1"/>
              <p:nvPr/>
            </p:nvSpPr>
            <p:spPr>
              <a:xfrm>
                <a:off x="1643042" y="4500571"/>
                <a:ext cx="642941" cy="559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/>
                  <a:t>D</a:t>
                </a:r>
                <a:endParaRPr lang="ru-RU" sz="1400" dirty="0"/>
              </a:p>
            </p:txBody>
          </p:sp>
          <p:sp>
            <p:nvSpPr>
              <p:cNvPr id="47" name="TextBox 10"/>
              <p:cNvSpPr txBox="1"/>
              <p:nvPr/>
            </p:nvSpPr>
            <p:spPr>
              <a:xfrm>
                <a:off x="6357950" y="4500571"/>
                <a:ext cx="714380" cy="559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1400" dirty="0"/>
                  <a:t>С</a:t>
                </a:r>
              </a:p>
            </p:txBody>
          </p:sp>
        </p:grpSp>
        <p:pic>
          <p:nvPicPr>
            <p:cNvPr id="39" name="Picture 2" descr="Картинка 188 из 74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98230" y="1592624"/>
              <a:ext cx="4643470" cy="286802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</p:pic>
      </p:grp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1285859"/>
            <a:ext cx="285752" cy="506561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3143240" y="1285860"/>
            <a:ext cx="3632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Times New Roman" pitchFamily="18" charset="0"/>
                <a:cs typeface="Kz Times New Roman" pitchFamily="18" charset="0"/>
              </a:rPr>
              <a:t>=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1285860"/>
            <a:ext cx="209550" cy="409575"/>
          </a:xfrm>
          <a:prstGeom prst="rect">
            <a:avLst/>
          </a:prstGeom>
          <a:noFill/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09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Calibri" pitchFamily="34" charset="0"/>
                <a:cs typeface="Kz Times New Roman" pitchFamily="18" charset="0"/>
              </a:rPr>
              <a:t/>
            </a:r>
            <a:b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Kz Times New Roman" pitchFamily="18" charset="0"/>
                <a:ea typeface="Calibri" pitchFamily="34" charset="0"/>
                <a:cs typeface="Kz 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3962" y="1357297"/>
            <a:ext cx="288500" cy="500067"/>
          </a:xfrm>
          <a:prstGeom prst="rect">
            <a:avLst/>
          </a:prstGeom>
          <a:noFill/>
        </p:spPr>
      </p:pic>
      <p:sp>
        <p:nvSpPr>
          <p:cNvPr id="55" name="Прямоугольник 54"/>
          <p:cNvSpPr/>
          <p:nvPr/>
        </p:nvSpPr>
        <p:spPr>
          <a:xfrm>
            <a:off x="8143900" y="1428736"/>
            <a:ext cx="314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Kz Times New Roman" pitchFamily="18" charset="0"/>
                <a:ea typeface="Times New Roman" pitchFamily="18" charset="0"/>
                <a:cs typeface="Kz Times New Roman" pitchFamily="18" charset="0"/>
              </a:rPr>
              <a:t>=</a:t>
            </a:r>
            <a:endParaRPr lang="ru-RU" dirty="0"/>
          </a:p>
        </p:txBody>
      </p:sp>
      <p:pic>
        <p:nvPicPr>
          <p:cNvPr id="56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29652" y="1357298"/>
            <a:ext cx="209550" cy="4095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214314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700" b="1" i="1" dirty="0">
                <a:ln>
                  <a:solidFill>
                    <a:srgbClr val="00B050"/>
                  </a:solidFill>
                </a:ln>
              </a:rPr>
              <a:t> Примеры  золотого сечения в окружающем  мире</a:t>
            </a:r>
            <a:r>
              <a:rPr lang="ru-RU" sz="2700" i="1" dirty="0"/>
              <a:t/>
            </a:r>
            <a:br>
              <a:rPr lang="ru-RU" sz="2700" i="1" dirty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dirty="0" smtClean="0"/>
              <a:t>Леонардо </a:t>
            </a:r>
            <a:r>
              <a:rPr lang="ru-RU" sz="2000" dirty="0"/>
              <a:t>да Винчи(1452-1519) был одним из первых, кто ввел сам термин </a:t>
            </a:r>
            <a:r>
              <a:rPr lang="ru-RU" sz="2000" b="1" dirty="0"/>
              <a:t>«Золотое Сечение».</a:t>
            </a:r>
            <a:r>
              <a:rPr lang="ru-RU" sz="2000" dirty="0"/>
              <a:t> </a:t>
            </a:r>
            <a:br>
              <a:rPr lang="ru-RU" sz="2000" dirty="0"/>
            </a:br>
            <a:r>
              <a:rPr lang="ru-RU" sz="2000" dirty="0"/>
              <a:t> Портрет </a:t>
            </a:r>
            <a:r>
              <a:rPr lang="ru-RU" sz="2000" dirty="0" err="1"/>
              <a:t>Монны</a:t>
            </a:r>
            <a:r>
              <a:rPr lang="ru-RU" sz="2000" dirty="0"/>
              <a:t> Лизы (Джоконды) долгие годы привлекает внимание исследователей, </a:t>
            </a:r>
            <a:r>
              <a:rPr lang="ru-RU" sz="2000" b="1" dirty="0"/>
              <a:t>которые обнаружили, что композиция рисунка основана на золотых треугольниках,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5" name="Содержимое 44" descr="Предположительный автопортрет Леонардо да Винчи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857496"/>
            <a:ext cx="242889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6" name="Рисунок 45" descr="0037-2002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429256" y="2928934"/>
            <a:ext cx="2571768" cy="33575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800" b="1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latin typeface="Batang" pitchFamily="18" charset="-127"/>
                <a:ea typeface="Batang" pitchFamily="18" charset="-127"/>
              </a:rPr>
              <a:t>Золотое  сечение  в  природе</a:t>
            </a:r>
            <a:r>
              <a:rPr lang="ru-RU" sz="2800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latin typeface="Batang" pitchFamily="18" charset="-127"/>
                <a:ea typeface="Batang" pitchFamily="18" charset="-127"/>
              </a:rPr>
              <a:t/>
            </a:r>
            <a:br>
              <a:rPr lang="ru-RU" sz="2800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latin typeface="Batang" pitchFamily="18" charset="-127"/>
                <a:ea typeface="Batang" pitchFamily="18" charset="-127"/>
              </a:rPr>
            </a:br>
            <a:endParaRPr lang="ru-RU" sz="2800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928670"/>
            <a:ext cx="164307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цветок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786182" y="1214422"/>
            <a:ext cx="4038600" cy="835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Ящерица 1"/>
          <p:cNvPicPr/>
          <p:nvPr/>
        </p:nvPicPr>
        <p:blipFill>
          <a:blip r:embed="rId4"/>
          <a:srcRect t="6000"/>
          <a:stretch>
            <a:fillRect/>
          </a:stretch>
        </p:blipFill>
        <p:spPr bwMode="auto">
          <a:xfrm>
            <a:off x="928662" y="2714620"/>
            <a:ext cx="207170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2643182"/>
            <a:ext cx="4719193" cy="1901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4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8" y="4643446"/>
            <a:ext cx="1785950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5"/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29124" y="4857760"/>
            <a:ext cx="2500330" cy="1764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Аспек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730</TotalTime>
  <Words>770</Words>
  <Application>Microsoft Office PowerPoint</Application>
  <PresentationFormat>Экран (4:3)</PresentationFormat>
  <Paragraphs>173</Paragraphs>
  <Slides>22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1_Аспект</vt:lpstr>
      <vt:lpstr>Тема Office</vt:lpstr>
      <vt:lpstr>Слайд 1</vt:lpstr>
      <vt:lpstr>Путевой лист</vt:lpstr>
      <vt:lpstr>«Корзина  идей»</vt:lpstr>
      <vt:lpstr>Слайд 4</vt:lpstr>
      <vt:lpstr>Слайд 5</vt:lpstr>
      <vt:lpstr>Числа Фибоначчи </vt:lpstr>
      <vt:lpstr>Слайд 7</vt:lpstr>
      <vt:lpstr>   Примеры  золотого сечения в окружающем  мире   Леонардо да Винчи(1452-1519) был одним из первых, кто ввел сам термин «Золотое Сечение».   Портрет Монны Лизы (Джоконды) долгие годы привлекает внимание исследователей, которые обнаружили, что композиция рисунка основана на золотых треугольниках, </vt:lpstr>
      <vt:lpstr>Золотое  сечение  в  природе </vt:lpstr>
      <vt:lpstr>Слайд 10</vt:lpstr>
      <vt:lpstr>Пропорции пирамиды Хеопса, храмов, барельефов, предметов быта и украшений из гробницы Тутанхамона свидетельствуют, что египетские мастера пользовались соотношениями золотого деления при их создании.  </vt:lpstr>
      <vt:lpstr>Исследование. Присутствие золотого сечения в произведениях  известных  художников  и  скульпторов  Казахстана. </vt:lpstr>
      <vt:lpstr>золотой  прямоугольник</vt:lpstr>
      <vt:lpstr>Золотая спираль  </vt:lpstr>
      <vt:lpstr>Слайд 15</vt:lpstr>
      <vt:lpstr>Слайд 16</vt:lpstr>
      <vt:lpstr>   </vt:lpstr>
      <vt:lpstr>Слайд 18</vt:lpstr>
      <vt:lpstr>Слайд 19</vt:lpstr>
      <vt:lpstr>Термины  «Наука»  и  «Искусство» в  далекие  времена  античности  практически  не  различались Что  называл Пифагор «  родной  сестрой  математики»</vt:lpstr>
      <vt:lpstr>Термины  «Наука»  и  «Искусство» в  далекие  времена  античности  практически  не  различались Что  называл Пифагор «  родной  сестрой  математики»   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74</cp:revision>
  <dcterms:created xsi:type="dcterms:W3CDTF">2022-03-30T10:08:40Z</dcterms:created>
  <dcterms:modified xsi:type="dcterms:W3CDTF">2023-12-14T15:49:54Z</dcterms:modified>
</cp:coreProperties>
</file>