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60" r:id="rId4"/>
    <p:sldId id="259" r:id="rId5"/>
    <p:sldId id="261" r:id="rId6"/>
    <p:sldId id="275" r:id="rId7"/>
    <p:sldId id="262" r:id="rId8"/>
    <p:sldId id="263" r:id="rId9"/>
    <p:sldId id="264" r:id="rId10"/>
    <p:sldId id="267" r:id="rId11"/>
    <p:sldId id="279" r:id="rId12"/>
    <p:sldId id="266" r:id="rId13"/>
    <p:sldId id="268" r:id="rId14"/>
    <p:sldId id="270" r:id="rId15"/>
    <p:sldId id="269" r:id="rId16"/>
    <p:sldId id="271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00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11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40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A71FEC-97D0-4A5F-A484-0C3286FF59A9}" type="datetimeFigureOut">
              <a:rPr lang="ru-RU" smtClean="0"/>
              <a:t>01.01.2008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479ACD-4075-4D4D-B03A-8D8E8E3ACE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74087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479ACD-4075-4D4D-B03A-8D8E8E3ACE23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2371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67CF5-2821-486C-B341-15A3AA29F8D9}" type="datetimeFigureOut">
              <a:rPr lang="ru-RU" smtClean="0"/>
              <a:t>01.01.2008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682C0-66B2-4547-AADD-78C5C41C9F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31989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67CF5-2821-486C-B341-15A3AA29F8D9}" type="datetimeFigureOut">
              <a:rPr lang="ru-RU" smtClean="0"/>
              <a:t>01.01.2008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682C0-66B2-4547-AADD-78C5C41C9F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8858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67CF5-2821-486C-B341-15A3AA29F8D9}" type="datetimeFigureOut">
              <a:rPr lang="ru-RU" smtClean="0"/>
              <a:t>01.01.2008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682C0-66B2-4547-AADD-78C5C41C9F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3023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67CF5-2821-486C-B341-15A3AA29F8D9}" type="datetimeFigureOut">
              <a:rPr lang="ru-RU" smtClean="0"/>
              <a:t>01.01.2008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682C0-66B2-4547-AADD-78C5C41C9F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3261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67CF5-2821-486C-B341-15A3AA29F8D9}" type="datetimeFigureOut">
              <a:rPr lang="ru-RU" smtClean="0"/>
              <a:t>01.01.2008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682C0-66B2-4547-AADD-78C5C41C9F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37331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67CF5-2821-486C-B341-15A3AA29F8D9}" type="datetimeFigureOut">
              <a:rPr lang="ru-RU" smtClean="0"/>
              <a:t>01.01.2008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682C0-66B2-4547-AADD-78C5C41C9F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7081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67CF5-2821-486C-B341-15A3AA29F8D9}" type="datetimeFigureOut">
              <a:rPr lang="ru-RU" smtClean="0"/>
              <a:t>01.01.2008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682C0-66B2-4547-AADD-78C5C41C9F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30215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67CF5-2821-486C-B341-15A3AA29F8D9}" type="datetimeFigureOut">
              <a:rPr lang="ru-RU" smtClean="0"/>
              <a:t>01.01.2008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682C0-66B2-4547-AADD-78C5C41C9F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30141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67CF5-2821-486C-B341-15A3AA29F8D9}" type="datetimeFigureOut">
              <a:rPr lang="ru-RU" smtClean="0"/>
              <a:t>01.01.2008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682C0-66B2-4547-AADD-78C5C41C9F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77052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67CF5-2821-486C-B341-15A3AA29F8D9}" type="datetimeFigureOut">
              <a:rPr lang="ru-RU" smtClean="0"/>
              <a:t>01.01.2008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682C0-66B2-4547-AADD-78C5C41C9F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6546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67CF5-2821-486C-B341-15A3AA29F8D9}" type="datetimeFigureOut">
              <a:rPr lang="ru-RU" smtClean="0"/>
              <a:t>01.01.2008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682C0-66B2-4547-AADD-78C5C41C9F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38935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367CF5-2821-486C-B341-15A3AA29F8D9}" type="datetimeFigureOut">
              <a:rPr lang="ru-RU" smtClean="0"/>
              <a:t>01.01.2008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D682C0-66B2-4547-AADD-78C5C41C9F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4608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5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microsoft.com/office/2007/relationships/hdphoto" Target="../media/hdphoto2.wdp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02299" y="5262954"/>
            <a:ext cx="9544536" cy="141577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Бурлакова</a:t>
            </a:r>
            <a:r>
              <a:rPr lang="ru-RU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 Наталия Юрьевна</a:t>
            </a:r>
          </a:p>
          <a:p>
            <a:pPr algn="ctr"/>
            <a:r>
              <a:rPr lang="ru-RU" sz="32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32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начальных классов</a:t>
            </a:r>
            <a:endParaRPr lang="ru-RU" sz="32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11705" y="320387"/>
            <a:ext cx="1160525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МБОУ гимназия №3 г</a:t>
            </a:r>
            <a:r>
              <a:rPr lang="ru-RU" sz="32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32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Грязи </a:t>
            </a:r>
            <a:r>
              <a:rPr lang="ru-RU" sz="32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Липецкой области</a:t>
            </a:r>
            <a:endParaRPr lang="ru-RU" sz="32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6675" y="1141976"/>
            <a:ext cx="5395784" cy="40468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учитель минус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542035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667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2000"/>
    </mc:Choice>
    <mc:Fallback xmlns="">
      <p:transition advTm="1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92399" y="4667561"/>
            <a:ext cx="907288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 – классный руководитель, мудрый воспитатель, который умеет видеть в каждом своем воспитаннике личность неповторимую и уникальную.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3612" y="686331"/>
            <a:ext cx="6870455" cy="38646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705873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0000">
        <p15:prstTrans prst="pageCurlSingle"/>
      </p:transition>
    </mc:Choice>
    <mc:Fallback xmlns=""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ÐÐ°ÑÑÐ¸Ð½ÐºÐ¸ Ð¿Ð¾ Ð·Ð°Ð¿ÑÐ¾ÑÑ Ð²Ð¸Ð´ÐµÐ¾ Ð¿ÑÐ°Ð´Ð½Ð¸ÐºÐ¾Ð² Ð¿Ð¾ ÐÐÐ Ð½Ð°ÑÐ°Ð»ÑÐ½Ð°Ñ ÑÐºÐ¾Ð»Ð°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01849">
            <a:off x="7688278" y="487856"/>
            <a:ext cx="4048696" cy="32381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711116" y="5042118"/>
            <a:ext cx="94808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800" b="1" dirty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 стране под названием «ШКОЛА» работа по обучению детей безопасному движению на улицах города должна начинается с первых дней в первом классе.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32440">
            <a:off x="2961163" y="525199"/>
            <a:ext cx="4083580" cy="31632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776876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0000">
        <p15:prstTrans prst="pageCurlSingle"/>
      </p:transition>
    </mc:Choice>
    <mc:Fallback xmlns=""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266" y="467360"/>
            <a:ext cx="7708053" cy="5781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217480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0000">
        <p15:prstTrans prst="pageCurlSingle"/>
      </p:transition>
    </mc:Choice>
    <mc:Fallback xmlns=""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45634">
            <a:off x="3430943" y="448013"/>
            <a:ext cx="2387566" cy="31834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18080">
            <a:off x="7091233" y="737713"/>
            <a:ext cx="4353847" cy="32653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9386" y="2966720"/>
            <a:ext cx="4051808" cy="3038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75420">
            <a:off x="2957668" y="4928708"/>
            <a:ext cx="2236838" cy="16776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17092">
            <a:off x="8969692" y="4659286"/>
            <a:ext cx="2563666" cy="1922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8987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0000">
        <p15:prstTrans prst="pageCurlSingle"/>
      </p:transition>
    </mc:Choice>
    <mc:Fallback xmlns=""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73240" y="4233550"/>
            <a:ext cx="919212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Дети – самая большая ценность на земле, это то, во имя кого мы живём. Взрослый, воспитывающий детей, должен сильно любить их, тогда и он и они будут счастливы. Любовь к детям, Любовь к работе, Любовь к жизни – вот три кита, на которых и строится жизнь.</a:t>
            </a:r>
            <a:r>
              <a:rPr lang="ru-RU" altLang="ru-RU" sz="2400" dirty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6119" y="947352"/>
            <a:ext cx="4178427" cy="31338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4546" y="947352"/>
            <a:ext cx="4700731" cy="31338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494748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0000">
        <p15:prstTrans prst="pageCurlSingle"/>
      </p:transition>
    </mc:Choice>
    <mc:Fallback xmlns=""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149600" y="1534775"/>
            <a:ext cx="8158480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0" cap="none" spc="0" dirty="0">
                <a:ln w="0"/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свечка, горит у учителя сердце, А рядом, как птица, трепещет </a:t>
            </a:r>
            <a:r>
              <a:rPr lang="ru-RU" sz="4000" b="0" cap="none" spc="0" dirty="0" smtClean="0">
                <a:ln w="0"/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душа, И </a:t>
            </a:r>
            <a:r>
              <a:rPr lang="ru-RU" sz="4000" b="0" cap="none" spc="0" dirty="0">
                <a:ln w="0"/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каждый здесь может учиться и греться, </a:t>
            </a:r>
            <a:r>
              <a:rPr lang="ru-RU" sz="4000" b="0" cap="none" spc="0" dirty="0" smtClean="0">
                <a:ln w="0"/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4000" b="0" cap="none" spc="0" dirty="0" smtClean="0">
                <a:ln w="0"/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4000" b="0" cap="none" spc="0" dirty="0">
                <a:ln w="0"/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каждому хватит любви и тепла.</a:t>
            </a:r>
            <a:endParaRPr lang="ru-RU" sz="4000" b="0" cap="none" spc="0" dirty="0">
              <a:ln w="0"/>
              <a:solidFill>
                <a:srgbClr val="99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683798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0000">
        <p15:prstTrans prst="pageCurlSingle"/>
      </p:transition>
    </mc:Choice>
    <mc:Fallback xmlns=""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10526" y="2839453"/>
            <a:ext cx="59516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4400" b="1" dirty="0">
              <a:solidFill>
                <a:srgbClr val="99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1191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000">
        <p15:prstTrans prst="pageCurlSingle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497457" y="449179"/>
            <a:ext cx="7619721" cy="582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b="0" cap="none" spc="0" dirty="0">
                <a:ln w="0"/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Учитель! Он всегда  в дороге,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b="0" cap="none" spc="0" dirty="0">
                <a:ln w="0"/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заботах, поиске, тревоге,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b="0" cap="none" spc="0" dirty="0">
                <a:ln w="0"/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никогда покоя нет!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b="0" cap="none" spc="0" dirty="0">
                <a:ln w="0"/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сто вопросов на пороге,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b="0" cap="none" spc="0" dirty="0">
                <a:ln w="0"/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нужно верный дать ответ.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b="0" cap="none" spc="0" dirty="0">
                <a:ln w="0"/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 сам себя всех строже судит,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b="0" cap="none" spc="0" dirty="0">
                <a:ln w="0"/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 весь земной он рвётся ввысь;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b="0" cap="none" spc="0" dirty="0">
                <a:ln w="0"/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счесть, пожалуй, сколько судеб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b="0" cap="none" spc="0" dirty="0">
                <a:ln w="0"/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его судьбой переплелись!</a:t>
            </a:r>
            <a:endParaRPr lang="ru-RU" sz="3600" b="0" cap="none" spc="0" dirty="0">
              <a:ln w="0"/>
              <a:solidFill>
                <a:srgbClr val="99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297747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0000">
        <p15:prstTrans prst="pageCurlSingle"/>
      </p:transition>
    </mc:Choice>
    <mc:Fallback xmlns=""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98822" y="3746844"/>
            <a:ext cx="920816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Такая есть профессия – учитель.</a:t>
            </a:r>
            <a:br>
              <a:rPr lang="ru-RU" sz="3600" dirty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</a:br>
            <a:r>
              <a:rPr lang="ru-RU" sz="3600" dirty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По-моему, её важнее нет.</a:t>
            </a:r>
            <a:br>
              <a:rPr lang="ru-RU" sz="3600" dirty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</a:br>
            <a:r>
              <a:rPr lang="ru-RU" sz="3600" dirty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Преподаватель, мастер, просветитель,</a:t>
            </a:r>
            <a:br>
              <a:rPr lang="ru-RU" sz="3600" dirty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</a:br>
            <a:r>
              <a:rPr lang="ru-RU" sz="3600" dirty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Хранитель знаний, детских </a:t>
            </a:r>
            <a:r>
              <a:rPr lang="ru-RU" sz="3600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душ </a:t>
            </a:r>
            <a:r>
              <a:rPr lang="ru-RU" sz="3600" dirty="0" err="1" smtClean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творитель</a:t>
            </a:r>
            <a:r>
              <a:rPr lang="ru-RU" sz="3600" dirty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,</a:t>
            </a:r>
            <a:br>
              <a:rPr lang="ru-RU" sz="3600" dirty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</a:br>
            <a:r>
              <a:rPr lang="ru-RU" sz="3600" dirty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Учитель держит на себе весь свет.</a:t>
            </a:r>
            <a:br>
              <a:rPr lang="ru-RU" sz="3600" dirty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</a:br>
            <a:endParaRPr lang="ru-RU" sz="3600" dirty="0">
              <a:solidFill>
                <a:srgbClr val="99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3147" y="0"/>
            <a:ext cx="5854750" cy="37509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575240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0000">
        <p15:prstTrans prst="pageCurlSingle"/>
      </p:transition>
    </mc:Choice>
    <mc:Fallback xmlns=""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67790" y="4674972"/>
            <a:ext cx="88712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Школа – это, пожалуй, единственный социальный институт, через который проходят практически все дети.</a:t>
            </a:r>
            <a:endParaRPr lang="ru-RU" sz="3600" dirty="0">
              <a:solidFill>
                <a:srgbClr val="99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7766" y="502507"/>
            <a:ext cx="7411332" cy="41724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125700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0000">
        <p15:prstTrans prst="pageCurlSingle"/>
      </p:transition>
    </mc:Choice>
    <mc:Fallback xmlns=""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1517" y="5243163"/>
            <a:ext cx="869482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 – учитель начальных классов.</a:t>
            </a:r>
            <a:br>
              <a:rPr lang="ru-RU" sz="3600" dirty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Первый учитель…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78376">
            <a:off x="7062535" y="1106453"/>
            <a:ext cx="4147146" cy="2754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6447" y="2915490"/>
            <a:ext cx="1778053" cy="22182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15788">
            <a:off x="2945011" y="692190"/>
            <a:ext cx="3745863" cy="23998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510750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0000">
        <p15:prstTrans prst="pageCurlSingle"/>
      </p:transition>
    </mc:Choice>
    <mc:Fallback xmlns=""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727159" y="3582394"/>
            <a:ext cx="9272337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800" b="1" dirty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Именно от меня, первого учителя, зависит, как сложится школьная жизнь ребенка. Именно я, как первый учитель, должна помнить не только о тепле своих рук, но и о тепле своей души. И поэтому всегда стараюсь создавать такую атмосферу в классе, чтобы дети постоянно впитывали доброту, чуткость, внимание; </a:t>
            </a:r>
            <a:r>
              <a:rPr lang="ru-RU" altLang="ru-RU" sz="28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чтобы </a:t>
            </a:r>
            <a:r>
              <a:rPr lang="ru-RU" altLang="ru-RU" sz="2800" b="1" dirty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они шли в школу с великой радостью.</a:t>
            </a:r>
            <a:r>
              <a:rPr lang="ru-RU" altLang="ru-RU" sz="2800" dirty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76867">
            <a:off x="2868689" y="581567"/>
            <a:ext cx="3338505" cy="21282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5599" y="1645715"/>
            <a:ext cx="1936679" cy="19366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8705">
            <a:off x="9017287" y="299285"/>
            <a:ext cx="2250321" cy="30004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066900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0000">
        <p15:prstTrans prst="pageCurlSingle"/>
      </p:transition>
    </mc:Choice>
    <mc:Fallback xmlns=""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4000"/>
                    </a14:imgEffect>
                  </a14:imgLayer>
                </a14:imgProps>
              </a:ext>
            </a:extLst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17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03284">
            <a:off x="2736777" y="-7898"/>
            <a:ext cx="4250065" cy="3187549"/>
          </a:xfrm>
          <a:prstGeom prst="rect">
            <a:avLst/>
          </a:prstGeom>
          <a:ln>
            <a:noFill/>
          </a:ln>
          <a:effectLst>
            <a:softEdge rad="3302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986864" y="5201487"/>
            <a:ext cx="776134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200" dirty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– </a:t>
            </a:r>
            <a:r>
              <a:rPr lang="ru-RU" altLang="ru-RU" sz="3200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altLang="ru-RU" sz="3200" dirty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вторая мама,</a:t>
            </a:r>
          </a:p>
          <a:p>
            <a:pPr algn="ctr"/>
            <a:r>
              <a:rPr lang="ru-RU" altLang="ru-RU" sz="3200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</a:t>
            </a:r>
            <a:r>
              <a:rPr lang="ru-RU" altLang="ru-RU" sz="3200" dirty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учитель и просто друг.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9811">
            <a:off x="7300146" y="1712255"/>
            <a:ext cx="4230189" cy="31726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3350">
            <a:off x="3541138" y="3216035"/>
            <a:ext cx="2757320" cy="20679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421947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0000">
        <p15:prstTrans prst="pageCurlSingle"/>
      </p:transition>
    </mc:Choice>
    <mc:Fallback xmlns=""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95718" y="1190945"/>
            <a:ext cx="98085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«Творить</a:t>
            </a:r>
            <a:r>
              <a:rPr lang="ru-RU" sz="3600" i="1" dirty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пробовать, искать и </a:t>
            </a:r>
            <a:r>
              <a:rPr lang="ru-RU" sz="3600" i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развиваться…»</a:t>
            </a:r>
            <a:endParaRPr lang="ru-RU" sz="3600" i="1" dirty="0">
              <a:solidFill>
                <a:srgbClr val="99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95308" y="292587"/>
            <a:ext cx="62779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Мое педагогическое кредо</a:t>
            </a:r>
            <a:endParaRPr lang="ru-RU" sz="4000" b="1" dirty="0">
              <a:solidFill>
                <a:srgbClr val="99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67495">
            <a:off x="3127343" y="2388023"/>
            <a:ext cx="3420979" cy="34209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05476">
            <a:off x="7261609" y="2520617"/>
            <a:ext cx="4269548" cy="32477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657897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0000">
        <p15:prstTrans prst="pageCurlSingle"/>
      </p:transition>
    </mc:Choice>
    <mc:Fallback xmlns=""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11116" y="4795897"/>
            <a:ext cx="919212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Ребенок, словно чистый лист бумаги</a:t>
            </a:r>
          </a:p>
          <a:p>
            <a:pPr algn="ctr"/>
            <a:r>
              <a:rPr lang="ru-RU" sz="3200" dirty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Неосторожно не сомни его судьбу,</a:t>
            </a:r>
          </a:p>
          <a:p>
            <a:pPr algn="ctr"/>
            <a:r>
              <a:rPr lang="ru-RU" sz="3200" dirty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Ты помоги ему, придай отваги</a:t>
            </a:r>
          </a:p>
          <a:p>
            <a:pPr algn="ctr"/>
            <a:r>
              <a:rPr lang="ru-RU" sz="3200" dirty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научи выигрывать борьбу</a:t>
            </a:r>
          </a:p>
        </p:txBody>
      </p:sp>
      <p:pic>
        <p:nvPicPr>
          <p:cNvPr id="3" name="Picture 2" descr="C:\Users\User\Desktop\фото пдд\максиму\фото прогноз погоды\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792" y="688354"/>
            <a:ext cx="5309931" cy="41075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13945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0000">
        <p15:prstTrans prst="pageCurlSingle"/>
      </p:transition>
    </mc:Choice>
    <mc:Fallback xmlns=""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330</Words>
  <Application>Microsoft Office PowerPoint</Application>
  <PresentationFormat>Широкоэкранный</PresentationFormat>
  <Paragraphs>31</Paragraphs>
  <Slides>16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Димка</dc:creator>
  <cp:lastModifiedBy>Natali</cp:lastModifiedBy>
  <cp:revision>22</cp:revision>
  <dcterms:created xsi:type="dcterms:W3CDTF">2019-09-28T15:57:46Z</dcterms:created>
  <dcterms:modified xsi:type="dcterms:W3CDTF">2007-12-31T21:15:31Z</dcterms:modified>
</cp:coreProperties>
</file>