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62" r:id="rId2"/>
    <p:sldId id="259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30</c:v>
                </c:pt>
                <c:pt idx="2">
                  <c:v>50</c:v>
                </c:pt>
                <c:pt idx="3">
                  <c:v>46</c:v>
                </c:pt>
                <c:pt idx="4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1 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44</c:v>
                </c:pt>
                <c:pt idx="1">
                  <c:v>45</c:v>
                </c:pt>
                <c:pt idx="2">
                  <c:v>46</c:v>
                </c:pt>
                <c:pt idx="3">
                  <c:v>46</c:v>
                </c:pt>
                <c:pt idx="4">
                  <c:v>36</c:v>
                </c:pt>
              </c:numCache>
            </c:numRef>
          </c:val>
        </c:ser>
        <c:axId val="181402624"/>
        <c:axId val="181498624"/>
      </c:barChart>
      <c:catAx>
        <c:axId val="181402624"/>
        <c:scaling>
          <c:orientation val="minMax"/>
        </c:scaling>
        <c:axPos val="b"/>
        <c:tickLblPos val="nextTo"/>
        <c:crossAx val="181498624"/>
        <c:crosses val="autoZero"/>
        <c:auto val="1"/>
        <c:lblAlgn val="ctr"/>
        <c:lblOffset val="100"/>
      </c:catAx>
      <c:valAx>
        <c:axId val="181498624"/>
        <c:scaling>
          <c:orientation val="minMax"/>
        </c:scaling>
        <c:axPos val="l"/>
        <c:majorGridlines/>
        <c:numFmt formatCode="General" sourceLinked="1"/>
        <c:tickLblPos val="nextTo"/>
        <c:crossAx val="1814026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20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32657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Слагаемые работы учителя по повышению качества знаний учащихся</a:t>
            </a:r>
            <a:r>
              <a:rPr lang="ru-RU" sz="5400" dirty="0" smtClean="0">
                <a:solidFill>
                  <a:schemeClr val="bg1"/>
                </a:solidFill>
              </a:rPr>
              <a:t>.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356992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«</a:t>
            </a:r>
            <a:r>
              <a:rPr lang="ru-RU" sz="3600" i="1" dirty="0" smtClean="0">
                <a:solidFill>
                  <a:schemeClr val="tx2">
                    <a:lumMod val="10000"/>
                  </a:schemeClr>
                </a:solidFill>
                <a:latin typeface="Franklin Gothic Demi" pitchFamily="34" charset="0"/>
              </a:rPr>
              <a:t>Важен не сам опыт, а мысль,       выведенная из него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». К.Д.Ушинский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301209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Выполнила  учитель истории и права КГУ»СОШ№11» </a:t>
            </a:r>
            <a:r>
              <a:rPr lang="ru-RU" b="1" dirty="0" err="1" smtClean="0"/>
              <a:t>Токашева</a:t>
            </a:r>
            <a:r>
              <a:rPr lang="ru-RU" b="1" dirty="0" smtClean="0"/>
              <a:t> К.К.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67544" y="98072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260647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Сравнительная диаграмма качества знаний по истории Казахстана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093296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 ряд -1 четверть. 2 ряд – 2 четверть. 3 ряд – процент успеваемости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0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022"/>
            <a:ext cx="9282842" cy="6834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5843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Для повышения качества образования необходимо: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yarsky" pitchFamily="33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525963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/>
              <a:t>использовать   </a:t>
            </a:r>
            <a:r>
              <a:rPr lang="ru-RU" sz="2800" b="1" dirty="0"/>
              <a:t>на   уроках   и   во   внеурочное   время  современные  инновационные методики, новые формы организации и проведения учебных </a:t>
            </a:r>
            <a:r>
              <a:rPr lang="ru-RU" sz="2800" b="1" dirty="0" smtClean="0"/>
              <a:t>занятий;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/>
              <a:t>п</a:t>
            </a:r>
            <a:r>
              <a:rPr lang="ru-RU" sz="2800" b="1" dirty="0" smtClean="0"/>
              <a:t>родолжать </a:t>
            </a:r>
            <a:r>
              <a:rPr lang="ru-RU" sz="2800" b="1" dirty="0"/>
              <a:t>методическое совершенствование  </a:t>
            </a:r>
            <a:r>
              <a:rPr lang="ru-RU" sz="2800" b="1" dirty="0" smtClean="0"/>
              <a:t>учителей  </a:t>
            </a:r>
            <a:r>
              <a:rPr lang="ru-RU" sz="2800" b="1" dirty="0"/>
              <a:t>для повышения </a:t>
            </a:r>
            <a:r>
              <a:rPr lang="ru-RU" sz="2800" b="1" dirty="0" smtClean="0"/>
              <a:t>их профессионализма;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/>
              <a:t>а</a:t>
            </a:r>
            <a:r>
              <a:rPr lang="ru-RU" sz="2800" b="1" dirty="0" smtClean="0"/>
              <a:t>ктивнее </a:t>
            </a:r>
            <a:r>
              <a:rPr lang="ru-RU" sz="2800" b="1" dirty="0"/>
              <a:t>и шире использовать на уроках современные педагогические технологии, возможности информационно-коммуникационных технологий, сети Интернет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31748" name="Picture 2" descr="C:\Users\Татьяна\Pictures\Мои рисунки\Фотошоп\+ школьные\объекты\15 копи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188" y="4379913"/>
            <a:ext cx="14335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532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Главное – это искры радости познания в глазах детей.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Главное «гореть» самому учителю, чувствовать, что он может зажечь других, быть счастливым, когда его ученики дарят ему свой свет.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1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400" y="1341438"/>
            <a:ext cx="91440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500" dirty="0" smtClean="0">
                <a:solidFill>
                  <a:schemeClr val="accent2">
                    <a:lumMod val="50000"/>
                  </a:schemeClr>
                </a:solidFill>
                <a:latin typeface="Boyarsky" pitchFamily="33" charset="0"/>
              </a:rPr>
              <a:t>Спасибо за внимание.</a:t>
            </a:r>
            <a:endParaRPr lang="ru-RU" sz="5500" dirty="0">
              <a:solidFill>
                <a:schemeClr val="accent2">
                  <a:lumMod val="50000"/>
                </a:schemeClr>
              </a:solidFill>
              <a:latin typeface="Boyarsky" pitchFamily="33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25" y="3573463"/>
            <a:ext cx="8229600" cy="1328737"/>
          </a:xfrm>
        </p:spPr>
        <p:txBody>
          <a:bodyPr/>
          <a:lstStyle/>
          <a:p>
            <a:pPr marL="0" lvl="1" indent="0" algn="ctr">
              <a:buFont typeface="Arial" charset="0"/>
              <a:buNone/>
            </a:pPr>
            <a:r>
              <a:rPr lang="ru-RU" sz="4000" b="1" i="1" smtClean="0">
                <a:solidFill>
                  <a:schemeClr val="hlink"/>
                </a:solidFill>
                <a:latin typeface="Arial" charset="0"/>
              </a:rPr>
              <a:t>Всем высокого качества!</a:t>
            </a:r>
          </a:p>
          <a:p>
            <a:endParaRPr lang="ru-RU" smtClean="0"/>
          </a:p>
        </p:txBody>
      </p:sp>
      <p:pic>
        <p:nvPicPr>
          <p:cNvPr id="32772" name="Picture 2" descr="C:\Users\Татьяна\Pictures\Мои рисунки\Фотошоп\+ школьные\объекты\8044a01f5c4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825" y="3192463"/>
            <a:ext cx="4041775" cy="366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120\Desktop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480" y="0"/>
            <a:ext cx="923848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19672" y="692696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 вы понимаете  термин </a:t>
            </a:r>
          </a:p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образования?» </a:t>
            </a:r>
          </a:p>
          <a:p>
            <a:pPr algn="ctr">
              <a:defRPr/>
            </a:pPr>
            <a:endParaRPr lang="ru-RU" sz="3200" dirty="0" smtClean="0"/>
          </a:p>
          <a:p>
            <a:pPr algn="ctr">
              <a:defRPr/>
            </a:pPr>
            <a:r>
              <a:rPr lang="ru-RU" sz="3200" dirty="0" smtClean="0"/>
              <a:t>Качество образования – это качество знаний по учебным предметам, конкурентоспособность при поступлении в ВУЗы,  </a:t>
            </a:r>
            <a:r>
              <a:rPr lang="ru-RU" sz="3200" dirty="0" err="1" smtClean="0"/>
              <a:t>сформированность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ЗУНов</a:t>
            </a:r>
            <a:r>
              <a:rPr lang="ru-RU" sz="3200" dirty="0" smtClean="0"/>
              <a:t> учащихся.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0\Desktop\фоны для слайдов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980728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Franklin Gothic Medium Cond" pitchFamily="34" charset="0"/>
                <a:cs typeface="FreesiaUPC" pitchFamily="34" charset="-34"/>
              </a:rPr>
              <a:t>«Качество образования – это степень удовлетворенности ожиданий различных участников образовательного процесса, иными словами соотношение цели и результата, мера достижения цели.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0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424936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dirty="0" smtClean="0"/>
              <a:t>Знание качества достигаемых результатов обучения – непременное условие успешной работы учителя, иначе его деятельность теряет смысл.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120\Desktop\296169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34"/>
            <a:ext cx="9144000" cy="6866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908722"/>
          <a:ext cx="8208912" cy="4824533"/>
        </p:xfrm>
        <a:graphic>
          <a:graphicData uri="http://schemas.openxmlformats.org/drawingml/2006/table">
            <a:tbl>
              <a:tblPr/>
              <a:tblGrid>
                <a:gridCol w="780863"/>
                <a:gridCol w="1182865"/>
                <a:gridCol w="720005"/>
                <a:gridCol w="797149"/>
                <a:gridCol w="545146"/>
                <a:gridCol w="562289"/>
                <a:gridCol w="850291"/>
                <a:gridCol w="977149"/>
                <a:gridCol w="1793155"/>
              </a:tblGrid>
              <a:tr h="10721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Кол-во учащихся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к/з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успев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Учитель истории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11Б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45%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9Д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46%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9Е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 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46%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 Ж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36%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1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43%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Мониторинг  качества знаний  за 1четвертьпо истории  Казахстана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на 2021 - 2022уч.год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980728"/>
          <a:ext cx="7920879" cy="5040559"/>
        </p:xfrm>
        <a:graphic>
          <a:graphicData uri="http://schemas.openxmlformats.org/drawingml/2006/table">
            <a:tbl>
              <a:tblPr/>
              <a:tblGrid>
                <a:gridCol w="619382"/>
                <a:gridCol w="967150"/>
                <a:gridCol w="903903"/>
                <a:gridCol w="903903"/>
                <a:gridCol w="903903"/>
                <a:gridCol w="903903"/>
                <a:gridCol w="903903"/>
                <a:gridCol w="907416"/>
                <a:gridCol w="907416"/>
              </a:tblGrid>
              <a:tr h="874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Кол-во учащихся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 к/з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 успев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прим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52">
                <a:tc gridSpan="9">
                  <a:txBody>
                    <a:bodyPr/>
                    <a:lstStyle/>
                    <a:p>
                      <a:pPr lvl="1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11Б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ru-RU" sz="24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</a:t>
                      </a:r>
                      <a:endParaRPr lang="ru-RU" sz="24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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9Д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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46%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 Ж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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44%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-24296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Мониторинг  качества знаний  за 2 четверть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по 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стории Казахстана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на 2021 - 22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уч.год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83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8" y="1196749"/>
          <a:ext cx="8568953" cy="4752530"/>
        </p:xfrm>
        <a:graphic>
          <a:graphicData uri="http://schemas.openxmlformats.org/drawingml/2006/table">
            <a:tbl>
              <a:tblPr/>
              <a:tblGrid>
                <a:gridCol w="947215"/>
                <a:gridCol w="1009568"/>
                <a:gridCol w="943548"/>
                <a:gridCol w="943548"/>
                <a:gridCol w="943548"/>
                <a:gridCol w="943548"/>
                <a:gridCol w="943548"/>
                <a:gridCol w="947215"/>
                <a:gridCol w="947215"/>
              </a:tblGrid>
              <a:tr h="10561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Кол-во учащихся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к/з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успев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прим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9Д 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46%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9Е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38%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9Ж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36%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 В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35%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11Б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40%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-2693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82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Мониторинг  качества знаний  за 1 полугодие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82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по всемирной 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стории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2021 - 22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уч.год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82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052736"/>
          <a:ext cx="8784979" cy="4896542"/>
        </p:xfrm>
        <a:graphic>
          <a:graphicData uri="http://schemas.openxmlformats.org/drawingml/2006/table">
            <a:tbl>
              <a:tblPr/>
              <a:tblGrid>
                <a:gridCol w="971095"/>
                <a:gridCol w="1035019"/>
                <a:gridCol w="967335"/>
                <a:gridCol w="967335"/>
                <a:gridCol w="967335"/>
                <a:gridCol w="967335"/>
                <a:gridCol w="967335"/>
                <a:gridCol w="971095"/>
                <a:gridCol w="971095"/>
              </a:tblGrid>
              <a:tr h="1088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Кол-во учащихся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к/з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% успев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прим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9Д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 Е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38%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 Ж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 В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11 Б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-38083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573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Мониторинг  качества знаний  за 1 полугодие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573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по Основам права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2021 - 22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уч.год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573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593</Words>
  <Application>Microsoft Office PowerPoint</Application>
  <PresentationFormat>Экран (4:3)</PresentationFormat>
  <Paragraphs>254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Для повышения качества образования необходимо:</vt:lpstr>
      <vt:lpstr>Главное – это искры радости познания в глазах детей.   Главное «гореть» самому учителю, чувствовать, что он может зажечь других, быть счастливым, когда его ученики дарят ему свой свет.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Слагаемые работы учителя по повышению качества знаний учащихся.</dc:title>
  <dc:creator>120</dc:creator>
  <cp:lastModifiedBy>120</cp:lastModifiedBy>
  <cp:revision>18</cp:revision>
  <dcterms:created xsi:type="dcterms:W3CDTF">2022-01-24T13:27:48Z</dcterms:created>
  <dcterms:modified xsi:type="dcterms:W3CDTF">2023-12-14T15:29:54Z</dcterms:modified>
</cp:coreProperties>
</file>