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7" r:id="rId2"/>
    <p:sldId id="258" r:id="rId3"/>
    <p:sldId id="260" r:id="rId4"/>
    <p:sldId id="308" r:id="rId5"/>
    <p:sldId id="325" r:id="rId6"/>
    <p:sldId id="326" r:id="rId7"/>
    <p:sldId id="327" r:id="rId8"/>
    <p:sldId id="328" r:id="rId9"/>
    <p:sldId id="329" r:id="rId10"/>
    <p:sldId id="330" r:id="rId11"/>
    <p:sldId id="331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4548" y="2175511"/>
            <a:ext cx="8010893" cy="73837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7428" y="2724150"/>
            <a:ext cx="7647419" cy="73837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42338" y="3272790"/>
            <a:ext cx="5151880" cy="738377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53105" y="4370071"/>
            <a:ext cx="3529583" cy="7383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2930" y="2294496"/>
            <a:ext cx="7458138" cy="1671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00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00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4005" y="1481180"/>
            <a:ext cx="3636010" cy="4509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70C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23587" y="1423428"/>
            <a:ext cx="3877309" cy="4563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0070C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00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68312" y="549268"/>
            <a:ext cx="8207375" cy="5543550"/>
          </a:xfrm>
          <a:custGeom>
            <a:avLst/>
            <a:gdLst/>
            <a:ahLst/>
            <a:cxnLst/>
            <a:rect l="l" t="t" r="r" b="b"/>
            <a:pathLst>
              <a:path w="8207375" h="5543550">
                <a:moveTo>
                  <a:pt x="0" y="923950"/>
                </a:moveTo>
                <a:lnTo>
                  <a:pt x="1202" y="876403"/>
                </a:lnTo>
                <a:lnTo>
                  <a:pt x="4770" y="829481"/>
                </a:lnTo>
                <a:lnTo>
                  <a:pt x="10645" y="783241"/>
                </a:lnTo>
                <a:lnTo>
                  <a:pt x="18771" y="737742"/>
                </a:lnTo>
                <a:lnTo>
                  <a:pt x="29088" y="693040"/>
                </a:lnTo>
                <a:lnTo>
                  <a:pt x="41538" y="649196"/>
                </a:lnTo>
                <a:lnTo>
                  <a:pt x="56064" y="606265"/>
                </a:lnTo>
                <a:lnTo>
                  <a:pt x="72608" y="564308"/>
                </a:lnTo>
                <a:lnTo>
                  <a:pt x="91111" y="523381"/>
                </a:lnTo>
                <a:lnTo>
                  <a:pt x="111515" y="483542"/>
                </a:lnTo>
                <a:lnTo>
                  <a:pt x="133762" y="444850"/>
                </a:lnTo>
                <a:lnTo>
                  <a:pt x="157795" y="407363"/>
                </a:lnTo>
                <a:lnTo>
                  <a:pt x="183555" y="371139"/>
                </a:lnTo>
                <a:lnTo>
                  <a:pt x="210984" y="336236"/>
                </a:lnTo>
                <a:lnTo>
                  <a:pt x="240024" y="302711"/>
                </a:lnTo>
                <a:lnTo>
                  <a:pt x="270617" y="270624"/>
                </a:lnTo>
                <a:lnTo>
                  <a:pt x="302706" y="240031"/>
                </a:lnTo>
                <a:lnTo>
                  <a:pt x="336231" y="210992"/>
                </a:lnTo>
                <a:lnTo>
                  <a:pt x="371135" y="183563"/>
                </a:lnTo>
                <a:lnTo>
                  <a:pt x="407359" y="157804"/>
                </a:lnTo>
                <a:lnTo>
                  <a:pt x="444847" y="133772"/>
                </a:lnTo>
                <a:lnTo>
                  <a:pt x="483539" y="111525"/>
                </a:lnTo>
                <a:lnTo>
                  <a:pt x="523378" y="91121"/>
                </a:lnTo>
                <a:lnTo>
                  <a:pt x="564306" y="72618"/>
                </a:lnTo>
                <a:lnTo>
                  <a:pt x="606264" y="56075"/>
                </a:lnTo>
                <a:lnTo>
                  <a:pt x="649194" y="41550"/>
                </a:lnTo>
                <a:lnTo>
                  <a:pt x="693040" y="29100"/>
                </a:lnTo>
                <a:lnTo>
                  <a:pt x="737741" y="18783"/>
                </a:lnTo>
                <a:lnTo>
                  <a:pt x="783241" y="10658"/>
                </a:lnTo>
                <a:lnTo>
                  <a:pt x="829481" y="4782"/>
                </a:lnTo>
                <a:lnTo>
                  <a:pt x="876403" y="1214"/>
                </a:lnTo>
                <a:lnTo>
                  <a:pt x="923950" y="12"/>
                </a:lnTo>
                <a:lnTo>
                  <a:pt x="7283424" y="0"/>
                </a:lnTo>
                <a:lnTo>
                  <a:pt x="7330971" y="1202"/>
                </a:lnTo>
                <a:lnTo>
                  <a:pt x="7377893" y="4770"/>
                </a:lnTo>
                <a:lnTo>
                  <a:pt x="7424133" y="10645"/>
                </a:lnTo>
                <a:lnTo>
                  <a:pt x="7469633" y="18771"/>
                </a:lnTo>
                <a:lnTo>
                  <a:pt x="7514334" y="29088"/>
                </a:lnTo>
                <a:lnTo>
                  <a:pt x="7558180" y="41538"/>
                </a:lnTo>
                <a:lnTo>
                  <a:pt x="7601110" y="56064"/>
                </a:lnTo>
                <a:lnTo>
                  <a:pt x="7643068" y="72608"/>
                </a:lnTo>
                <a:lnTo>
                  <a:pt x="7683996" y="91111"/>
                </a:lnTo>
                <a:lnTo>
                  <a:pt x="7723835" y="111515"/>
                </a:lnTo>
                <a:lnTo>
                  <a:pt x="7762527" y="133762"/>
                </a:lnTo>
                <a:lnTo>
                  <a:pt x="7800015" y="157795"/>
                </a:lnTo>
                <a:lnTo>
                  <a:pt x="7836239" y="183555"/>
                </a:lnTo>
                <a:lnTo>
                  <a:pt x="7871143" y="210984"/>
                </a:lnTo>
                <a:lnTo>
                  <a:pt x="7904668" y="240024"/>
                </a:lnTo>
                <a:lnTo>
                  <a:pt x="7936757" y="270617"/>
                </a:lnTo>
                <a:lnTo>
                  <a:pt x="7967350" y="302706"/>
                </a:lnTo>
                <a:lnTo>
                  <a:pt x="7996390" y="336231"/>
                </a:lnTo>
                <a:lnTo>
                  <a:pt x="8023819" y="371135"/>
                </a:lnTo>
                <a:lnTo>
                  <a:pt x="8049579" y="407359"/>
                </a:lnTo>
                <a:lnTo>
                  <a:pt x="8073612" y="444847"/>
                </a:lnTo>
                <a:lnTo>
                  <a:pt x="8095859" y="483539"/>
                </a:lnTo>
                <a:lnTo>
                  <a:pt x="8116263" y="523378"/>
                </a:lnTo>
                <a:lnTo>
                  <a:pt x="8134766" y="564306"/>
                </a:lnTo>
                <a:lnTo>
                  <a:pt x="8151310" y="606264"/>
                </a:lnTo>
                <a:lnTo>
                  <a:pt x="8165836" y="649194"/>
                </a:lnTo>
                <a:lnTo>
                  <a:pt x="8178286" y="693040"/>
                </a:lnTo>
                <a:lnTo>
                  <a:pt x="8188603" y="737741"/>
                </a:lnTo>
                <a:lnTo>
                  <a:pt x="8196729" y="783241"/>
                </a:lnTo>
                <a:lnTo>
                  <a:pt x="8202604" y="829481"/>
                </a:lnTo>
                <a:lnTo>
                  <a:pt x="8206172" y="876403"/>
                </a:lnTo>
                <a:lnTo>
                  <a:pt x="8207375" y="923950"/>
                </a:lnTo>
                <a:lnTo>
                  <a:pt x="8207375" y="4619612"/>
                </a:lnTo>
                <a:lnTo>
                  <a:pt x="8206172" y="4667158"/>
                </a:lnTo>
                <a:lnTo>
                  <a:pt x="8202604" y="4714081"/>
                </a:lnTo>
                <a:lnTo>
                  <a:pt x="8196729" y="4760321"/>
                </a:lnTo>
                <a:lnTo>
                  <a:pt x="8188603" y="4805820"/>
                </a:lnTo>
                <a:lnTo>
                  <a:pt x="8178286" y="4850521"/>
                </a:lnTo>
                <a:lnTo>
                  <a:pt x="8165836" y="4894366"/>
                </a:lnTo>
                <a:lnTo>
                  <a:pt x="8151310" y="4937296"/>
                </a:lnTo>
                <a:lnTo>
                  <a:pt x="8134766" y="4979254"/>
                </a:lnTo>
                <a:lnTo>
                  <a:pt x="8116263" y="5020181"/>
                </a:lnTo>
                <a:lnTo>
                  <a:pt x="8095859" y="5060019"/>
                </a:lnTo>
                <a:lnTo>
                  <a:pt x="8073612" y="5098711"/>
                </a:lnTo>
                <a:lnTo>
                  <a:pt x="8049579" y="5136198"/>
                </a:lnTo>
                <a:lnTo>
                  <a:pt x="8023819" y="5172422"/>
                </a:lnTo>
                <a:lnTo>
                  <a:pt x="7996390" y="5207326"/>
                </a:lnTo>
                <a:lnTo>
                  <a:pt x="7967350" y="5240850"/>
                </a:lnTo>
                <a:lnTo>
                  <a:pt x="7936757" y="5272938"/>
                </a:lnTo>
                <a:lnTo>
                  <a:pt x="7904668" y="5303530"/>
                </a:lnTo>
                <a:lnTo>
                  <a:pt x="7871143" y="5332570"/>
                </a:lnTo>
                <a:lnTo>
                  <a:pt x="7836239" y="5359999"/>
                </a:lnTo>
                <a:lnTo>
                  <a:pt x="7800015" y="5385758"/>
                </a:lnTo>
                <a:lnTo>
                  <a:pt x="7762527" y="5409790"/>
                </a:lnTo>
                <a:lnTo>
                  <a:pt x="7723835" y="5432037"/>
                </a:lnTo>
                <a:lnTo>
                  <a:pt x="7683996" y="5452441"/>
                </a:lnTo>
                <a:lnTo>
                  <a:pt x="7643068" y="5470943"/>
                </a:lnTo>
                <a:lnTo>
                  <a:pt x="7601110" y="5487486"/>
                </a:lnTo>
                <a:lnTo>
                  <a:pt x="7558180" y="5502012"/>
                </a:lnTo>
                <a:lnTo>
                  <a:pt x="7514334" y="5514462"/>
                </a:lnTo>
                <a:lnTo>
                  <a:pt x="7469633" y="5524779"/>
                </a:lnTo>
                <a:lnTo>
                  <a:pt x="7424133" y="5532904"/>
                </a:lnTo>
                <a:lnTo>
                  <a:pt x="7377893" y="5538779"/>
                </a:lnTo>
                <a:lnTo>
                  <a:pt x="7330971" y="5542347"/>
                </a:lnTo>
                <a:lnTo>
                  <a:pt x="7283424" y="5543550"/>
                </a:lnTo>
                <a:lnTo>
                  <a:pt x="923937" y="5543550"/>
                </a:lnTo>
                <a:lnTo>
                  <a:pt x="876403" y="5542347"/>
                </a:lnTo>
                <a:lnTo>
                  <a:pt x="829481" y="5538779"/>
                </a:lnTo>
                <a:lnTo>
                  <a:pt x="783241" y="5532904"/>
                </a:lnTo>
                <a:lnTo>
                  <a:pt x="737741" y="5524778"/>
                </a:lnTo>
                <a:lnTo>
                  <a:pt x="693040" y="5514461"/>
                </a:lnTo>
                <a:lnTo>
                  <a:pt x="649194" y="5502011"/>
                </a:lnTo>
                <a:lnTo>
                  <a:pt x="606264" y="5487485"/>
                </a:lnTo>
                <a:lnTo>
                  <a:pt x="564306" y="5470941"/>
                </a:lnTo>
                <a:lnTo>
                  <a:pt x="523378" y="5452439"/>
                </a:lnTo>
                <a:lnTo>
                  <a:pt x="483539" y="5432035"/>
                </a:lnTo>
                <a:lnTo>
                  <a:pt x="444847" y="5409787"/>
                </a:lnTo>
                <a:lnTo>
                  <a:pt x="407359" y="5385755"/>
                </a:lnTo>
                <a:lnTo>
                  <a:pt x="371135" y="5359995"/>
                </a:lnTo>
                <a:lnTo>
                  <a:pt x="336231" y="5332566"/>
                </a:lnTo>
                <a:lnTo>
                  <a:pt x="302706" y="5303526"/>
                </a:lnTo>
                <a:lnTo>
                  <a:pt x="270617" y="5272933"/>
                </a:lnTo>
                <a:lnTo>
                  <a:pt x="240024" y="5240845"/>
                </a:lnTo>
                <a:lnTo>
                  <a:pt x="210984" y="5207321"/>
                </a:lnTo>
                <a:lnTo>
                  <a:pt x="183555" y="5172417"/>
                </a:lnTo>
                <a:lnTo>
                  <a:pt x="157795" y="5136193"/>
                </a:lnTo>
                <a:lnTo>
                  <a:pt x="133762" y="5098706"/>
                </a:lnTo>
                <a:lnTo>
                  <a:pt x="111515" y="5060014"/>
                </a:lnTo>
                <a:lnTo>
                  <a:pt x="91111" y="5020176"/>
                </a:lnTo>
                <a:lnTo>
                  <a:pt x="72608" y="4979249"/>
                </a:lnTo>
                <a:lnTo>
                  <a:pt x="56064" y="4937291"/>
                </a:lnTo>
                <a:lnTo>
                  <a:pt x="41538" y="4894361"/>
                </a:lnTo>
                <a:lnTo>
                  <a:pt x="29088" y="4850517"/>
                </a:lnTo>
                <a:lnTo>
                  <a:pt x="18771" y="4805816"/>
                </a:lnTo>
                <a:lnTo>
                  <a:pt x="10645" y="4760318"/>
                </a:lnTo>
                <a:lnTo>
                  <a:pt x="4770" y="4714079"/>
                </a:lnTo>
                <a:lnTo>
                  <a:pt x="1202" y="4667157"/>
                </a:lnTo>
                <a:lnTo>
                  <a:pt x="0" y="4619612"/>
                </a:lnTo>
                <a:lnTo>
                  <a:pt x="0" y="923950"/>
                </a:lnTo>
                <a:close/>
              </a:path>
            </a:pathLst>
          </a:custGeom>
          <a:ln w="28575">
            <a:solidFill>
              <a:srgbClr val="4E4E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68312" y="260353"/>
            <a:ext cx="8207375" cy="1152525"/>
          </a:xfrm>
          <a:custGeom>
            <a:avLst/>
            <a:gdLst/>
            <a:ahLst/>
            <a:cxnLst/>
            <a:rect l="l" t="t" r="r" b="b"/>
            <a:pathLst>
              <a:path w="8207375" h="1152525">
                <a:moveTo>
                  <a:pt x="8015287" y="0"/>
                </a:moveTo>
                <a:lnTo>
                  <a:pt x="192087" y="0"/>
                </a:lnTo>
                <a:lnTo>
                  <a:pt x="148044" y="5073"/>
                </a:lnTo>
                <a:lnTo>
                  <a:pt x="107613" y="19524"/>
                </a:lnTo>
                <a:lnTo>
                  <a:pt x="71948" y="42200"/>
                </a:lnTo>
                <a:lnTo>
                  <a:pt x="42200" y="71948"/>
                </a:lnTo>
                <a:lnTo>
                  <a:pt x="19524" y="107613"/>
                </a:lnTo>
                <a:lnTo>
                  <a:pt x="5073" y="148044"/>
                </a:lnTo>
                <a:lnTo>
                  <a:pt x="0" y="192087"/>
                </a:lnTo>
                <a:lnTo>
                  <a:pt x="0" y="960424"/>
                </a:lnTo>
                <a:lnTo>
                  <a:pt x="5073" y="1004472"/>
                </a:lnTo>
                <a:lnTo>
                  <a:pt x="19524" y="1044906"/>
                </a:lnTo>
                <a:lnTo>
                  <a:pt x="42200" y="1080574"/>
                </a:lnTo>
                <a:lnTo>
                  <a:pt x="71948" y="1110323"/>
                </a:lnTo>
                <a:lnTo>
                  <a:pt x="107613" y="1133000"/>
                </a:lnTo>
                <a:lnTo>
                  <a:pt x="148044" y="1147451"/>
                </a:lnTo>
                <a:lnTo>
                  <a:pt x="192087" y="1152525"/>
                </a:lnTo>
                <a:lnTo>
                  <a:pt x="8015287" y="1152525"/>
                </a:lnTo>
                <a:lnTo>
                  <a:pt x="8059330" y="1147451"/>
                </a:lnTo>
                <a:lnTo>
                  <a:pt x="8099761" y="1133000"/>
                </a:lnTo>
                <a:lnTo>
                  <a:pt x="8135426" y="1110323"/>
                </a:lnTo>
                <a:lnTo>
                  <a:pt x="8165174" y="1080574"/>
                </a:lnTo>
                <a:lnTo>
                  <a:pt x="8187850" y="1044906"/>
                </a:lnTo>
                <a:lnTo>
                  <a:pt x="8202301" y="1004472"/>
                </a:lnTo>
                <a:lnTo>
                  <a:pt x="8207375" y="960424"/>
                </a:lnTo>
                <a:lnTo>
                  <a:pt x="8207375" y="192087"/>
                </a:lnTo>
                <a:lnTo>
                  <a:pt x="8202301" y="148044"/>
                </a:lnTo>
                <a:lnTo>
                  <a:pt x="8187850" y="107613"/>
                </a:lnTo>
                <a:lnTo>
                  <a:pt x="8165174" y="71948"/>
                </a:lnTo>
                <a:lnTo>
                  <a:pt x="8135426" y="42200"/>
                </a:lnTo>
                <a:lnTo>
                  <a:pt x="8099761" y="19524"/>
                </a:lnTo>
                <a:lnTo>
                  <a:pt x="8059330" y="5073"/>
                </a:lnTo>
                <a:lnTo>
                  <a:pt x="8015287" y="0"/>
                </a:lnTo>
                <a:close/>
              </a:path>
            </a:pathLst>
          </a:custGeom>
          <a:solidFill>
            <a:srgbClr val="ADAD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68312" y="260353"/>
            <a:ext cx="8207375" cy="1152525"/>
          </a:xfrm>
          <a:custGeom>
            <a:avLst/>
            <a:gdLst/>
            <a:ahLst/>
            <a:cxnLst/>
            <a:rect l="l" t="t" r="r" b="b"/>
            <a:pathLst>
              <a:path w="8207375" h="1152525">
                <a:moveTo>
                  <a:pt x="0" y="192087"/>
                </a:moveTo>
                <a:lnTo>
                  <a:pt x="5073" y="148044"/>
                </a:lnTo>
                <a:lnTo>
                  <a:pt x="19524" y="107613"/>
                </a:lnTo>
                <a:lnTo>
                  <a:pt x="42200" y="71948"/>
                </a:lnTo>
                <a:lnTo>
                  <a:pt x="71948" y="42200"/>
                </a:lnTo>
                <a:lnTo>
                  <a:pt x="107613" y="19524"/>
                </a:lnTo>
                <a:lnTo>
                  <a:pt x="148044" y="5073"/>
                </a:lnTo>
                <a:lnTo>
                  <a:pt x="192087" y="0"/>
                </a:lnTo>
                <a:lnTo>
                  <a:pt x="8015287" y="0"/>
                </a:lnTo>
                <a:lnTo>
                  <a:pt x="8059330" y="5073"/>
                </a:lnTo>
                <a:lnTo>
                  <a:pt x="8099761" y="19524"/>
                </a:lnTo>
                <a:lnTo>
                  <a:pt x="8135426" y="42200"/>
                </a:lnTo>
                <a:lnTo>
                  <a:pt x="8165174" y="71948"/>
                </a:lnTo>
                <a:lnTo>
                  <a:pt x="8187850" y="107613"/>
                </a:lnTo>
                <a:lnTo>
                  <a:pt x="8202301" y="148044"/>
                </a:lnTo>
                <a:lnTo>
                  <a:pt x="8207375" y="192087"/>
                </a:lnTo>
                <a:lnTo>
                  <a:pt x="8207375" y="960424"/>
                </a:lnTo>
                <a:lnTo>
                  <a:pt x="8202301" y="1004472"/>
                </a:lnTo>
                <a:lnTo>
                  <a:pt x="8187850" y="1044906"/>
                </a:lnTo>
                <a:lnTo>
                  <a:pt x="8165174" y="1080574"/>
                </a:lnTo>
                <a:lnTo>
                  <a:pt x="8135426" y="1110323"/>
                </a:lnTo>
                <a:lnTo>
                  <a:pt x="8099761" y="1133000"/>
                </a:lnTo>
                <a:lnTo>
                  <a:pt x="8059330" y="1147451"/>
                </a:lnTo>
                <a:lnTo>
                  <a:pt x="8015287" y="1152525"/>
                </a:lnTo>
                <a:lnTo>
                  <a:pt x="192087" y="1152525"/>
                </a:lnTo>
                <a:lnTo>
                  <a:pt x="148044" y="1147451"/>
                </a:lnTo>
                <a:lnTo>
                  <a:pt x="107613" y="1133000"/>
                </a:lnTo>
                <a:lnTo>
                  <a:pt x="71948" y="1110323"/>
                </a:lnTo>
                <a:lnTo>
                  <a:pt x="42200" y="1080574"/>
                </a:lnTo>
                <a:lnTo>
                  <a:pt x="19524" y="1044906"/>
                </a:lnTo>
                <a:lnTo>
                  <a:pt x="5073" y="1004472"/>
                </a:lnTo>
                <a:lnTo>
                  <a:pt x="0" y="960424"/>
                </a:lnTo>
                <a:lnTo>
                  <a:pt x="0" y="192087"/>
                </a:lnTo>
                <a:close/>
              </a:path>
            </a:pathLst>
          </a:custGeom>
          <a:ln w="28575">
            <a:solidFill>
              <a:srgbClr val="5555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6423" y="156742"/>
            <a:ext cx="8131152" cy="1169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00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4837" y="1838325"/>
            <a:ext cx="7867650" cy="4706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378E14-B60A-43A1-8E4B-13FA4B9C6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23" y="156742"/>
            <a:ext cx="8131152" cy="984885"/>
          </a:xfrm>
        </p:spPr>
        <p:txBody>
          <a:bodyPr/>
          <a:lstStyle/>
          <a:p>
            <a:r>
              <a:rPr lang="ru-RU" dirty="0"/>
              <a:t>Система оценивания по требованиям ФГОС для обучающихся с ОВЗ</a:t>
            </a:r>
          </a:p>
        </p:txBody>
      </p:sp>
    </p:spTree>
    <p:extLst>
      <p:ext uri="{BB962C8B-B14F-4D97-AF65-F5344CB8AC3E}">
        <p14:creationId xmlns:p14="http://schemas.microsoft.com/office/powerpoint/2010/main" val="1031950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9A34F-3BC9-41CC-A25D-41A25DEB6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6690E2-632A-4002-84BB-57B302348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object 8">
            <a:extLst>
              <a:ext uri="{FF2B5EF4-FFF2-40B4-BE49-F238E27FC236}">
                <a16:creationId xmlns:a16="http://schemas.microsoft.com/office/drawing/2014/main" id="{8CD03485-5044-4B92-91C3-E6197B35A1B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52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" name="object 2">
            <a:extLst>
              <a:ext uri="{FF2B5EF4-FFF2-40B4-BE49-F238E27FC236}">
                <a16:creationId xmlns:a16="http://schemas.microsoft.com/office/drawing/2014/main" id="{57927C54-6723-46FA-BA84-91D40398D85B}"/>
              </a:ext>
            </a:extLst>
          </p:cNvPr>
          <p:cNvGraphicFramePr>
            <a:graphicFrameLocks noGrp="1"/>
          </p:cNvGraphicFramePr>
          <p:nvPr/>
        </p:nvGraphicFramePr>
        <p:xfrm>
          <a:off x="1040130" y="348106"/>
          <a:ext cx="6986905" cy="990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6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5195">
                <a:tc>
                  <a:txBody>
                    <a:bodyPr/>
                    <a:lstStyle/>
                    <a:p>
                      <a:pPr marL="127000">
                        <a:lnSpc>
                          <a:spcPts val="1964"/>
                        </a:lnSpc>
                      </a:pPr>
                      <a:r>
                        <a:rPr sz="1800" b="1" spc="-25" dirty="0">
                          <a:latin typeface="Times New Roman"/>
                          <a:cs typeface="Times New Roman"/>
                        </a:rPr>
                        <a:t>Комплексная</a:t>
                      </a:r>
                      <a:r>
                        <a:rPr sz="18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0" dirty="0">
                          <a:latin typeface="Times New Roman"/>
                          <a:cs typeface="Times New Roman"/>
                        </a:rPr>
                        <a:t>диагностика</a:t>
                      </a:r>
                      <a:r>
                        <a:rPr sz="1800" b="1" spc="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20" dirty="0">
                          <a:latin typeface="Times New Roman"/>
                          <a:cs typeface="Times New Roman"/>
                        </a:rPr>
                        <a:t>уровня</a:t>
                      </a:r>
                      <a:r>
                        <a:rPr sz="1800" b="1" spc="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20" dirty="0">
                          <a:latin typeface="Times New Roman"/>
                          <a:cs typeface="Times New Roman"/>
                        </a:rPr>
                        <a:t>сформированности</a:t>
                      </a:r>
                      <a:r>
                        <a:rPr sz="1800" b="1" spc="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45" dirty="0">
                          <a:latin typeface="Times New Roman"/>
                          <a:cs typeface="Times New Roman"/>
                        </a:rPr>
                        <a:t>УУД</a:t>
                      </a:r>
                      <a:r>
                        <a:rPr sz="18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75" dirty="0">
                          <a:latin typeface="Times New Roman"/>
                          <a:cs typeface="Times New Roman"/>
                        </a:rPr>
                        <a:t>(БУД)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marL="395605" algn="ctr">
                        <a:lnSpc>
                          <a:spcPts val="2090"/>
                        </a:lnSpc>
                        <a:spcBef>
                          <a:spcPts val="1710"/>
                        </a:spcBef>
                        <a:tabLst>
                          <a:tab pos="706120" algn="l"/>
                        </a:tabLst>
                      </a:pPr>
                      <a:r>
                        <a:rPr sz="1800" b="1" spc="-5" dirty="0">
                          <a:latin typeface="Times New Roman"/>
                          <a:cs typeface="Times New Roman"/>
                        </a:rPr>
                        <a:t>Л	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/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2171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" name="object 3">
            <a:extLst>
              <a:ext uri="{FF2B5EF4-FFF2-40B4-BE49-F238E27FC236}">
                <a16:creationId xmlns:a16="http://schemas.microsoft.com/office/drawing/2014/main" id="{7364CCE6-93A5-4FA6-B33C-5D43BCB80F7D}"/>
              </a:ext>
            </a:extLst>
          </p:cNvPr>
          <p:cNvSpPr txBox="1"/>
          <p:nvPr/>
        </p:nvSpPr>
        <p:spPr>
          <a:xfrm>
            <a:off x="2986404" y="1923415"/>
            <a:ext cx="3285490" cy="52197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49225" marR="5080" indent="-137160">
              <a:lnSpc>
                <a:spcPts val="1870"/>
              </a:lnSpc>
              <a:spcBef>
                <a:spcPts val="305"/>
              </a:spcBef>
            </a:pPr>
            <a:r>
              <a:rPr sz="1700" spc="25" dirty="0">
                <a:latin typeface="Times New Roman"/>
                <a:cs typeface="Times New Roman"/>
              </a:rPr>
              <a:t>Комплексная </a:t>
            </a:r>
            <a:r>
              <a:rPr sz="1700" spc="45" dirty="0">
                <a:latin typeface="Times New Roman"/>
                <a:cs typeface="Times New Roman"/>
              </a:rPr>
              <a:t>диагностика </a:t>
            </a:r>
            <a:r>
              <a:rPr sz="1700" spc="35" dirty="0">
                <a:latin typeface="Times New Roman"/>
                <a:cs typeface="Times New Roman"/>
              </a:rPr>
              <a:t>уровня </a:t>
            </a:r>
            <a:r>
              <a:rPr sz="1700" spc="-409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сформированности</a:t>
            </a:r>
            <a:r>
              <a:rPr sz="1700" spc="8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УУД</a:t>
            </a:r>
            <a:r>
              <a:rPr sz="1700" spc="70" dirty="0">
                <a:latin typeface="Times New Roman"/>
                <a:cs typeface="Times New Roman"/>
              </a:rPr>
              <a:t> </a:t>
            </a:r>
            <a:r>
              <a:rPr sz="1700" spc="-25" dirty="0">
                <a:latin typeface="Times New Roman"/>
                <a:cs typeface="Times New Roman"/>
              </a:rPr>
              <a:t>(БУД)</a:t>
            </a:r>
            <a:endParaRPr sz="1700">
              <a:latin typeface="Times New Roman"/>
              <a:cs typeface="Times New Roman"/>
            </a:endParaRPr>
          </a:p>
        </p:txBody>
      </p:sp>
      <p:pic>
        <p:nvPicPr>
          <p:cNvPr id="127" name="object 4">
            <a:extLst>
              <a:ext uri="{FF2B5EF4-FFF2-40B4-BE49-F238E27FC236}">
                <a16:creationId xmlns:a16="http://schemas.microsoft.com/office/drawing/2014/main" id="{27CB2195-731F-4F9F-898F-ED99253692E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8" name="object 5">
            <a:extLst>
              <a:ext uri="{FF2B5EF4-FFF2-40B4-BE49-F238E27FC236}">
                <a16:creationId xmlns:a16="http://schemas.microsoft.com/office/drawing/2014/main" id="{9D9C79CF-0EF1-4217-B8C3-A801E968F4D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76069" y="2944495"/>
            <a:ext cx="1807463" cy="1325879"/>
          </a:xfrm>
          <a:prstGeom prst="rect">
            <a:avLst/>
          </a:prstGeom>
        </p:spPr>
      </p:pic>
      <p:pic>
        <p:nvPicPr>
          <p:cNvPr id="129" name="object 6">
            <a:extLst>
              <a:ext uri="{FF2B5EF4-FFF2-40B4-BE49-F238E27FC236}">
                <a16:creationId xmlns:a16="http://schemas.microsoft.com/office/drawing/2014/main" id="{4F45CEC8-8BAF-428E-B214-56049EA709C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3850" y="2944495"/>
            <a:ext cx="2072640" cy="132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2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3563" y="2449831"/>
            <a:ext cx="6924675" cy="1287145"/>
            <a:chOff x="1083563" y="2449831"/>
            <a:chExt cx="6924675" cy="12871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4429" y="2449831"/>
              <a:ext cx="5013959" cy="7383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67930" y="2449831"/>
              <a:ext cx="854963" cy="73837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8932" y="2449831"/>
              <a:ext cx="2058923" cy="7383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3563" y="2998471"/>
              <a:ext cx="6869428" cy="738377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51914" y="2568816"/>
            <a:ext cx="629539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0485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latin typeface="Microsoft Sans Serif"/>
                <a:cs typeface="Microsoft Sans Serif"/>
              </a:rPr>
              <a:t>1.</a:t>
            </a:r>
            <a:r>
              <a:rPr sz="3600" b="0" spc="25" dirty="0">
                <a:latin typeface="Microsoft Sans Serif"/>
                <a:cs typeface="Microsoft Sans Serif"/>
              </a:rPr>
              <a:t> </a:t>
            </a:r>
            <a:r>
              <a:rPr sz="3600" b="0" spc="-5" dirty="0">
                <a:latin typeface="Microsoft Sans Serif"/>
                <a:cs typeface="Microsoft Sans Serif"/>
              </a:rPr>
              <a:t>Новые</a:t>
            </a:r>
            <a:r>
              <a:rPr sz="3600" b="0" spc="30" dirty="0">
                <a:latin typeface="Microsoft Sans Serif"/>
                <a:cs typeface="Microsoft Sans Serif"/>
              </a:rPr>
              <a:t> </a:t>
            </a:r>
            <a:r>
              <a:rPr sz="3600" b="0" spc="-20" dirty="0">
                <a:latin typeface="Microsoft Sans Serif"/>
                <a:cs typeface="Microsoft Sans Serif"/>
              </a:rPr>
              <a:t>стандарты</a:t>
            </a:r>
            <a:r>
              <a:rPr sz="3600" b="0" spc="30" dirty="0">
                <a:latin typeface="Microsoft Sans Serif"/>
                <a:cs typeface="Microsoft Sans Serif"/>
              </a:rPr>
              <a:t> </a:t>
            </a:r>
            <a:r>
              <a:rPr sz="3600" b="0" spc="944" dirty="0">
                <a:latin typeface="Microsoft Sans Serif"/>
                <a:cs typeface="Microsoft Sans Serif"/>
              </a:rPr>
              <a:t>–</a:t>
            </a:r>
            <a:r>
              <a:rPr sz="3600" b="0" spc="35" dirty="0">
                <a:latin typeface="Microsoft Sans Serif"/>
                <a:cs typeface="Microsoft Sans Serif"/>
              </a:rPr>
              <a:t> </a:t>
            </a:r>
            <a:r>
              <a:rPr sz="3600" b="0" spc="-5" dirty="0">
                <a:latin typeface="Microsoft Sans Serif"/>
                <a:cs typeface="Microsoft Sans Serif"/>
              </a:rPr>
              <a:t>новые </a:t>
            </a:r>
            <a:r>
              <a:rPr sz="3600" b="0" spc="-940" dirty="0">
                <a:latin typeface="Microsoft Sans Serif"/>
                <a:cs typeface="Microsoft Sans Serif"/>
              </a:rPr>
              <a:t> </a:t>
            </a:r>
            <a:r>
              <a:rPr sz="3600" b="0" spc="-15" dirty="0">
                <a:latin typeface="Microsoft Sans Serif"/>
                <a:cs typeface="Microsoft Sans Serif"/>
              </a:rPr>
              <a:t>требования</a:t>
            </a:r>
            <a:r>
              <a:rPr sz="3600" b="0" spc="10" dirty="0">
                <a:latin typeface="Microsoft Sans Serif"/>
                <a:cs typeface="Microsoft Sans Serif"/>
              </a:rPr>
              <a:t> </a:t>
            </a:r>
            <a:r>
              <a:rPr sz="3600" b="0" spc="-225" dirty="0">
                <a:latin typeface="Microsoft Sans Serif"/>
                <a:cs typeface="Microsoft Sans Serif"/>
              </a:rPr>
              <a:t>к</a:t>
            </a:r>
            <a:r>
              <a:rPr sz="3600" b="0" spc="30" dirty="0">
                <a:latin typeface="Microsoft Sans Serif"/>
                <a:cs typeface="Microsoft Sans Serif"/>
              </a:rPr>
              <a:t> </a:t>
            </a:r>
            <a:r>
              <a:rPr sz="3600" b="0" spc="-25" dirty="0">
                <a:latin typeface="Microsoft Sans Serif"/>
                <a:cs typeface="Microsoft Sans Serif"/>
              </a:rPr>
              <a:t>системе</a:t>
            </a:r>
            <a:r>
              <a:rPr sz="3600" b="0" spc="25" dirty="0">
                <a:latin typeface="Microsoft Sans Serif"/>
                <a:cs typeface="Microsoft Sans Serif"/>
              </a:rPr>
              <a:t> </a:t>
            </a:r>
            <a:r>
              <a:rPr sz="3600" b="0" spc="-50" dirty="0">
                <a:latin typeface="Microsoft Sans Serif"/>
                <a:cs typeface="Microsoft Sans Serif"/>
              </a:rPr>
              <a:t>оценки</a:t>
            </a:r>
            <a:endParaRPr sz="36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4025" y="230124"/>
            <a:ext cx="8235950" cy="5877560"/>
            <a:chOff x="454025" y="230124"/>
            <a:chExt cx="8235950" cy="58775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7374" y="230124"/>
              <a:ext cx="7117079" cy="65836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4024" y="717804"/>
              <a:ext cx="7272515" cy="65836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0412" rIns="0" bIns="0" rtlCol="0">
            <a:spAutoFit/>
          </a:bodyPr>
          <a:lstStyle/>
          <a:p>
            <a:pPr marL="697230" marR="5080" indent="132715">
              <a:lnSpc>
                <a:spcPct val="100000"/>
              </a:lnSpc>
              <a:spcBef>
                <a:spcPts val="95"/>
              </a:spcBef>
            </a:pPr>
            <a:r>
              <a:rPr b="0" spc="-25" dirty="0">
                <a:solidFill>
                  <a:srgbClr val="000099"/>
                </a:solidFill>
                <a:latin typeface="Microsoft Sans Serif"/>
                <a:cs typeface="Microsoft Sans Serif"/>
              </a:rPr>
              <a:t>Система</a:t>
            </a:r>
            <a:r>
              <a:rPr b="0" spc="1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50" dirty="0">
                <a:solidFill>
                  <a:srgbClr val="000099"/>
                </a:solidFill>
                <a:latin typeface="Microsoft Sans Serif"/>
                <a:cs typeface="Microsoft Sans Serif"/>
              </a:rPr>
              <a:t>оценки</a:t>
            </a:r>
            <a:r>
              <a:rPr b="0" spc="3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35" dirty="0">
                <a:solidFill>
                  <a:srgbClr val="000099"/>
                </a:solidFill>
                <a:latin typeface="Microsoft Sans Serif"/>
                <a:cs typeface="Microsoft Sans Serif"/>
              </a:rPr>
              <a:t>образовательных </a:t>
            </a:r>
            <a:r>
              <a:rPr b="0" spc="-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20" dirty="0">
                <a:solidFill>
                  <a:srgbClr val="000099"/>
                </a:solidFill>
                <a:latin typeface="Microsoft Sans Serif"/>
                <a:cs typeface="Microsoft Sans Serif"/>
              </a:rPr>
              <a:t>достижений</a:t>
            </a:r>
            <a:r>
              <a:rPr b="0" spc="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dirty="0">
                <a:solidFill>
                  <a:srgbClr val="000099"/>
                </a:solidFill>
                <a:latin typeface="Microsoft Sans Serif"/>
                <a:cs typeface="Microsoft Sans Serif"/>
              </a:rPr>
              <a:t>в</a:t>
            </a:r>
            <a:r>
              <a:rPr b="0" spc="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25" dirty="0">
                <a:solidFill>
                  <a:srgbClr val="000099"/>
                </a:solidFill>
                <a:latin typeface="Microsoft Sans Serif"/>
                <a:cs typeface="Microsoft Sans Serif"/>
              </a:rPr>
              <a:t>соответствии</a:t>
            </a:r>
            <a:r>
              <a:rPr b="0" spc="2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5" dirty="0">
                <a:solidFill>
                  <a:srgbClr val="000099"/>
                </a:solidFill>
                <a:latin typeface="Microsoft Sans Serif"/>
                <a:cs typeface="Microsoft Sans Serif"/>
              </a:rPr>
              <a:t>с</a:t>
            </a:r>
            <a:r>
              <a:rPr b="0" spc="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b="0" spc="-140" dirty="0">
                <a:solidFill>
                  <a:srgbClr val="000099"/>
                </a:solidFill>
                <a:latin typeface="Microsoft Sans Serif"/>
                <a:cs typeface="Microsoft Sans Serif"/>
              </a:rPr>
              <a:t>ФГОС</a:t>
            </a: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4651" y="1787652"/>
            <a:ext cx="1795272" cy="377037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65541" y="3082940"/>
            <a:ext cx="1286510" cy="106108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indent="83185" algn="just">
              <a:lnSpc>
                <a:spcPct val="91500"/>
              </a:lnSpc>
              <a:spcBef>
                <a:spcPts val="345"/>
              </a:spcBef>
            </a:pPr>
            <a:r>
              <a:rPr sz="2400" b="1" spc="-10" dirty="0">
                <a:latin typeface="Calibri"/>
                <a:cs typeface="Calibri"/>
              </a:rPr>
              <a:t>Система </a:t>
            </a:r>
            <a:r>
              <a:rPr sz="2400" b="1" spc="-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оценки </a:t>
            </a:r>
            <a:r>
              <a:rPr sz="2400" b="1" spc="-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вк</a:t>
            </a:r>
            <a:r>
              <a:rPr sz="2400" b="1" spc="-5" dirty="0">
                <a:latin typeface="Calibri"/>
                <a:cs typeface="Calibri"/>
              </a:rPr>
              <a:t>люча</a:t>
            </a:r>
            <a:r>
              <a:rPr sz="2400" b="1" spc="-10" dirty="0">
                <a:latin typeface="Calibri"/>
                <a:cs typeface="Calibri"/>
              </a:rPr>
              <a:t>е</a:t>
            </a:r>
            <a:r>
              <a:rPr sz="2400" b="1" dirty="0">
                <a:latin typeface="Calibri"/>
                <a:cs typeface="Calibri"/>
              </a:rPr>
              <a:t>т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296667" y="1592579"/>
            <a:ext cx="6190615" cy="2780030"/>
            <a:chOff x="2296667" y="1592579"/>
            <a:chExt cx="6190615" cy="278003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96667" y="2250947"/>
              <a:ext cx="1033272" cy="14142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65932" y="1592579"/>
              <a:ext cx="5169408" cy="13898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05811" y="3628643"/>
              <a:ext cx="1027175" cy="9144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75076" y="3073908"/>
              <a:ext cx="5212080" cy="1298448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3479881" y="3505151"/>
            <a:ext cx="475996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i="1" spc="-5" dirty="0">
                <a:latin typeface="Calibri"/>
                <a:cs typeface="Calibri"/>
              </a:rPr>
              <a:t>оценку</a:t>
            </a:r>
            <a:r>
              <a:rPr sz="2000" b="1" i="1" spc="-15" dirty="0">
                <a:latin typeface="Calibri"/>
                <a:cs typeface="Calibri"/>
              </a:rPr>
              <a:t> </a:t>
            </a:r>
            <a:r>
              <a:rPr sz="2000" b="1" i="1" spc="-10" dirty="0">
                <a:latin typeface="Calibri"/>
                <a:cs typeface="Calibri"/>
              </a:rPr>
              <a:t>деятельности</a:t>
            </a:r>
            <a:r>
              <a:rPr sz="2000" b="1" i="1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педагогов</a:t>
            </a:r>
            <a:r>
              <a:rPr sz="2000" b="1" i="1" spc="5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и </a:t>
            </a:r>
            <a:r>
              <a:rPr sz="2000" b="1" i="1" spc="-15" dirty="0">
                <a:latin typeface="Calibri"/>
                <a:cs typeface="Calibri"/>
              </a:rPr>
              <a:t>школы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296667" y="3634739"/>
            <a:ext cx="6139180" cy="2118360"/>
            <a:chOff x="2296667" y="3634739"/>
            <a:chExt cx="6139180" cy="2118360"/>
          </a:xfrm>
        </p:grpSpPr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96667" y="3634739"/>
              <a:ext cx="1033272" cy="14599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65932" y="4454652"/>
              <a:ext cx="5169408" cy="129844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3776456" y="4745988"/>
            <a:ext cx="4145915" cy="60896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809625" marR="5080" indent="-797560">
              <a:lnSpc>
                <a:spcPts val="2200"/>
              </a:lnSpc>
              <a:spcBef>
                <a:spcPts val="335"/>
              </a:spcBef>
            </a:pPr>
            <a:r>
              <a:rPr sz="2000" b="1" i="1" spc="-5" dirty="0">
                <a:latin typeface="Calibri"/>
                <a:cs typeface="Calibri"/>
              </a:rPr>
              <a:t>оценку </a:t>
            </a:r>
            <a:r>
              <a:rPr sz="2000" b="1" i="1" spc="-10" dirty="0">
                <a:latin typeface="Calibri"/>
                <a:cs typeface="Calibri"/>
              </a:rPr>
              <a:t>результатов деятельности </a:t>
            </a:r>
            <a:r>
              <a:rPr sz="2000" b="1" i="1" spc="-440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системы</a:t>
            </a:r>
            <a:r>
              <a:rPr sz="2000" b="1" i="1" spc="-15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образования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373806" y="2364841"/>
            <a:ext cx="4950460" cy="431165"/>
          </a:xfrm>
          <a:custGeom>
            <a:avLst/>
            <a:gdLst/>
            <a:ahLst/>
            <a:cxnLst/>
            <a:rect l="l" t="t" r="r" b="b"/>
            <a:pathLst>
              <a:path w="4950459" h="431164">
                <a:moveTo>
                  <a:pt x="1450428" y="71818"/>
                </a:moveTo>
                <a:lnTo>
                  <a:pt x="1444790" y="43865"/>
                </a:lnTo>
                <a:lnTo>
                  <a:pt x="1429397" y="21031"/>
                </a:lnTo>
                <a:lnTo>
                  <a:pt x="1406575" y="5638"/>
                </a:lnTo>
                <a:lnTo>
                  <a:pt x="1378610" y="0"/>
                </a:lnTo>
                <a:lnTo>
                  <a:pt x="71818" y="0"/>
                </a:lnTo>
                <a:lnTo>
                  <a:pt x="43865" y="5638"/>
                </a:lnTo>
                <a:lnTo>
                  <a:pt x="21043" y="21031"/>
                </a:lnTo>
                <a:lnTo>
                  <a:pt x="5651" y="43865"/>
                </a:lnTo>
                <a:lnTo>
                  <a:pt x="0" y="71818"/>
                </a:lnTo>
                <a:lnTo>
                  <a:pt x="0" y="359092"/>
                </a:lnTo>
                <a:lnTo>
                  <a:pt x="5651" y="387045"/>
                </a:lnTo>
                <a:lnTo>
                  <a:pt x="21043" y="409879"/>
                </a:lnTo>
                <a:lnTo>
                  <a:pt x="43865" y="425272"/>
                </a:lnTo>
                <a:lnTo>
                  <a:pt x="71818" y="430923"/>
                </a:lnTo>
                <a:lnTo>
                  <a:pt x="1378610" y="430923"/>
                </a:lnTo>
                <a:lnTo>
                  <a:pt x="1406575" y="425272"/>
                </a:lnTo>
                <a:lnTo>
                  <a:pt x="1429397" y="409879"/>
                </a:lnTo>
                <a:lnTo>
                  <a:pt x="1444790" y="387045"/>
                </a:lnTo>
                <a:lnTo>
                  <a:pt x="1450428" y="359092"/>
                </a:lnTo>
                <a:lnTo>
                  <a:pt x="1450428" y="71818"/>
                </a:lnTo>
                <a:close/>
              </a:path>
              <a:path w="4950459" h="431164">
                <a:moveTo>
                  <a:pt x="3478923" y="71818"/>
                </a:moveTo>
                <a:lnTo>
                  <a:pt x="3473285" y="43865"/>
                </a:lnTo>
                <a:lnTo>
                  <a:pt x="3457892" y="21031"/>
                </a:lnTo>
                <a:lnTo>
                  <a:pt x="3435058" y="5638"/>
                </a:lnTo>
                <a:lnTo>
                  <a:pt x="3407105" y="0"/>
                </a:lnTo>
                <a:lnTo>
                  <a:pt x="1595818" y="0"/>
                </a:lnTo>
                <a:lnTo>
                  <a:pt x="1567865" y="5638"/>
                </a:lnTo>
                <a:lnTo>
                  <a:pt x="1545043" y="21031"/>
                </a:lnTo>
                <a:lnTo>
                  <a:pt x="1529651" y="43865"/>
                </a:lnTo>
                <a:lnTo>
                  <a:pt x="1524000" y="71818"/>
                </a:lnTo>
                <a:lnTo>
                  <a:pt x="1524000" y="359092"/>
                </a:lnTo>
                <a:lnTo>
                  <a:pt x="1529651" y="387045"/>
                </a:lnTo>
                <a:lnTo>
                  <a:pt x="1545043" y="409879"/>
                </a:lnTo>
                <a:lnTo>
                  <a:pt x="1567865" y="425272"/>
                </a:lnTo>
                <a:lnTo>
                  <a:pt x="1595818" y="430923"/>
                </a:lnTo>
                <a:lnTo>
                  <a:pt x="3407105" y="430923"/>
                </a:lnTo>
                <a:lnTo>
                  <a:pt x="3435058" y="425272"/>
                </a:lnTo>
                <a:lnTo>
                  <a:pt x="3457892" y="409879"/>
                </a:lnTo>
                <a:lnTo>
                  <a:pt x="3473285" y="387045"/>
                </a:lnTo>
                <a:lnTo>
                  <a:pt x="3478923" y="359092"/>
                </a:lnTo>
                <a:lnTo>
                  <a:pt x="3478923" y="71818"/>
                </a:lnTo>
                <a:close/>
              </a:path>
              <a:path w="4950459" h="431164">
                <a:moveTo>
                  <a:pt x="4950384" y="71818"/>
                </a:moveTo>
                <a:lnTo>
                  <a:pt x="4944732" y="43865"/>
                </a:lnTo>
                <a:lnTo>
                  <a:pt x="4929340" y="21031"/>
                </a:lnTo>
                <a:lnTo>
                  <a:pt x="4906505" y="5638"/>
                </a:lnTo>
                <a:lnTo>
                  <a:pt x="4878552" y="0"/>
                </a:lnTo>
                <a:lnTo>
                  <a:pt x="3645344" y="0"/>
                </a:lnTo>
                <a:lnTo>
                  <a:pt x="3617391" y="5638"/>
                </a:lnTo>
                <a:lnTo>
                  <a:pt x="3594557" y="21031"/>
                </a:lnTo>
                <a:lnTo>
                  <a:pt x="3579164" y="43865"/>
                </a:lnTo>
                <a:lnTo>
                  <a:pt x="3573526" y="71818"/>
                </a:lnTo>
                <a:lnTo>
                  <a:pt x="3573526" y="359092"/>
                </a:lnTo>
                <a:lnTo>
                  <a:pt x="3579164" y="387045"/>
                </a:lnTo>
                <a:lnTo>
                  <a:pt x="3594557" y="409879"/>
                </a:lnTo>
                <a:lnTo>
                  <a:pt x="3617391" y="425272"/>
                </a:lnTo>
                <a:lnTo>
                  <a:pt x="3645344" y="430923"/>
                </a:lnTo>
                <a:lnTo>
                  <a:pt x="4878552" y="430923"/>
                </a:lnTo>
                <a:lnTo>
                  <a:pt x="4906505" y="425272"/>
                </a:lnTo>
                <a:lnTo>
                  <a:pt x="4929340" y="409879"/>
                </a:lnTo>
                <a:lnTo>
                  <a:pt x="4944732" y="387045"/>
                </a:lnTo>
                <a:lnTo>
                  <a:pt x="4950384" y="359092"/>
                </a:lnTo>
                <a:lnTo>
                  <a:pt x="4950384" y="71818"/>
                </a:lnTo>
                <a:close/>
              </a:path>
            </a:pathLst>
          </a:custGeom>
          <a:solidFill>
            <a:srgbClr val="E6B9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495526" y="1679633"/>
            <a:ext cx="4715510" cy="102298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20370" marR="421640" algn="ctr">
              <a:lnSpc>
                <a:spcPts val="2200"/>
              </a:lnSpc>
              <a:spcBef>
                <a:spcPts val="335"/>
              </a:spcBef>
            </a:pPr>
            <a:r>
              <a:rPr sz="2000" b="1" i="1" spc="-5" dirty="0">
                <a:latin typeface="Calibri"/>
                <a:cs typeface="Calibri"/>
              </a:rPr>
              <a:t>оценку</a:t>
            </a:r>
            <a:r>
              <a:rPr sz="2000" b="1" i="1" spc="-50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достижения</a:t>
            </a:r>
            <a:r>
              <a:rPr sz="2000" b="1" i="1" spc="-40" dirty="0">
                <a:latin typeface="Calibri"/>
                <a:cs typeface="Calibri"/>
              </a:rPr>
              <a:t> </a:t>
            </a:r>
            <a:r>
              <a:rPr sz="2000" b="1" i="1" spc="-5" dirty="0">
                <a:latin typeface="Calibri"/>
                <a:cs typeface="Calibri"/>
              </a:rPr>
              <a:t>планируемых </a:t>
            </a:r>
            <a:r>
              <a:rPr sz="2000" b="1" i="1" spc="-440" dirty="0">
                <a:latin typeface="Calibri"/>
                <a:cs typeface="Calibri"/>
              </a:rPr>
              <a:t> </a:t>
            </a:r>
            <a:r>
              <a:rPr sz="2000" b="1" i="1" spc="-10" dirty="0">
                <a:latin typeface="Calibri"/>
                <a:cs typeface="Calibri"/>
              </a:rPr>
              <a:t>результатов</a:t>
            </a:r>
            <a:endParaRPr sz="2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295"/>
              </a:spcBef>
              <a:tabLst>
                <a:tab pos="1517650" algn="l"/>
                <a:tab pos="3563620" algn="l"/>
              </a:tabLst>
            </a:pPr>
            <a:r>
              <a:rPr sz="1600" b="1" i="1" spc="-5" dirty="0">
                <a:latin typeface="Calibri"/>
                <a:cs typeface="Calibri"/>
              </a:rPr>
              <a:t>предметных	метапредметных	личностных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A8A8A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BEDFC1-5754-4272-BDB0-3B276513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17975D-B57E-48F4-BB95-3A6AC1D8B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4837" y="1752601"/>
            <a:ext cx="7867650" cy="3124200"/>
          </a:xfrm>
        </p:spPr>
        <p:txBody>
          <a:bodyPr/>
          <a:lstStyle/>
          <a:p>
            <a:r>
              <a:rPr lang="ru-RU" spc="-10" dirty="0">
                <a:solidFill>
                  <a:srgbClr val="000099"/>
                </a:solidFill>
                <a:latin typeface="Microsoft Sans Serif"/>
                <a:cs typeface="Microsoft Sans Serif"/>
              </a:rPr>
              <a:t>Основным объектом системы оценки выступают</a:t>
            </a:r>
            <a:r>
              <a:rPr lang="ru-RU" spc="1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99"/>
                </a:solidFill>
                <a:latin typeface="Microsoft Sans Serif"/>
                <a:cs typeface="Microsoft Sans Serif"/>
              </a:rPr>
              <a:t>требования</a:t>
            </a:r>
            <a:r>
              <a:rPr lang="ru-RU" spc="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99"/>
                </a:solidFill>
                <a:latin typeface="Microsoft Sans Serif"/>
                <a:cs typeface="Microsoft Sans Serif"/>
              </a:rPr>
              <a:t>Стандарта,</a:t>
            </a:r>
            <a:r>
              <a:rPr lang="ru-RU" spc="4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35" dirty="0">
                <a:solidFill>
                  <a:srgbClr val="000099"/>
                </a:solidFill>
                <a:latin typeface="Microsoft Sans Serif"/>
                <a:cs typeface="Microsoft Sans Serif"/>
              </a:rPr>
              <a:t>которые </a:t>
            </a:r>
            <a:r>
              <a:rPr lang="ru-RU" spc="-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45" dirty="0">
                <a:solidFill>
                  <a:srgbClr val="000099"/>
                </a:solidFill>
                <a:latin typeface="Microsoft Sans Serif"/>
                <a:cs typeface="Microsoft Sans Serif"/>
              </a:rPr>
              <a:t>конкретизируются</a:t>
            </a:r>
            <a:r>
              <a:rPr lang="ru-RU" spc="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99"/>
                </a:solidFill>
                <a:latin typeface="Microsoft Sans Serif"/>
                <a:cs typeface="Microsoft Sans Serif"/>
              </a:rPr>
              <a:t>в</a:t>
            </a:r>
            <a:r>
              <a:rPr lang="ru-RU" spc="2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99"/>
                </a:solidFill>
                <a:latin typeface="Microsoft Sans Serif"/>
                <a:cs typeface="Microsoft Sans Serif"/>
              </a:rPr>
              <a:t>планируемых</a:t>
            </a:r>
            <a:r>
              <a:rPr lang="ru-RU" spc="2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55" dirty="0">
                <a:solidFill>
                  <a:srgbClr val="000099"/>
                </a:solidFill>
                <a:latin typeface="Microsoft Sans Serif"/>
                <a:cs typeface="Microsoft Sans Serif"/>
              </a:rPr>
              <a:t>результатах </a:t>
            </a:r>
            <a:r>
              <a:rPr lang="ru-RU" spc="-5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99"/>
                </a:solidFill>
                <a:latin typeface="Microsoft Sans Serif"/>
                <a:cs typeface="Microsoft Sans Serif"/>
              </a:rPr>
              <a:t>освоения</a:t>
            </a:r>
            <a:r>
              <a:rPr lang="ru-RU" spc="1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99"/>
                </a:solidFill>
                <a:latin typeface="Microsoft Sans Serif"/>
                <a:cs typeface="Microsoft Sans Serif"/>
              </a:rPr>
              <a:t>обучающимися</a:t>
            </a:r>
            <a:r>
              <a:rPr lang="ru-RU" spc="1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99"/>
                </a:solidFill>
                <a:latin typeface="Microsoft Sans Serif"/>
                <a:cs typeface="Microsoft Sans Serif"/>
              </a:rPr>
              <a:t>основной </a:t>
            </a:r>
            <a:r>
              <a:rPr lang="ru-RU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99"/>
                </a:solidFill>
                <a:latin typeface="Microsoft Sans Serif"/>
                <a:cs typeface="Microsoft Sans Serif"/>
              </a:rPr>
              <a:t>образовательной</a:t>
            </a:r>
            <a:r>
              <a:rPr lang="ru-RU" spc="8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99"/>
                </a:solidFill>
                <a:latin typeface="Microsoft Sans Serif"/>
                <a:cs typeface="Microsoft Sans Serif"/>
              </a:rPr>
              <a:t>программы</a:t>
            </a:r>
            <a:r>
              <a:rPr lang="ru-RU" spc="65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99"/>
                </a:solidFill>
                <a:latin typeface="Microsoft Sans Serif"/>
                <a:cs typeface="Microsoft Sans Serif"/>
              </a:rPr>
              <a:t>образовательной </a:t>
            </a:r>
            <a:r>
              <a:rPr lang="ru-RU" spc="-730" dirty="0">
                <a:solidFill>
                  <a:srgbClr val="000099"/>
                </a:solidFill>
                <a:latin typeface="Microsoft Sans Serif"/>
                <a:cs typeface="Microsoft Sans Serif"/>
              </a:rPr>
              <a:t> </a:t>
            </a:r>
            <a:r>
              <a:rPr lang="ru-RU" spc="-25" dirty="0">
                <a:solidFill>
                  <a:srgbClr val="000099"/>
                </a:solidFill>
                <a:latin typeface="Microsoft Sans Serif"/>
                <a:cs typeface="Microsoft Sans Serif"/>
              </a:rPr>
              <a:t>организации.</a:t>
            </a:r>
            <a:endParaRPr lang="ru-RU" dirty="0">
              <a:latin typeface="Microsoft Sans Serif"/>
              <a:cs typeface="Microsoft Sans Serif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50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4CE82-DC30-43FE-91CE-2DFABE709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51EAD7-2B15-4C65-BF03-7239DFD0EC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D57A773A-841A-4062-83BD-1723EBDB1FB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89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8C955D-DB6E-4663-8EA2-BD74492F2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3C0AFE-7990-4174-BBF8-8A20E2867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object 8">
            <a:extLst>
              <a:ext uri="{FF2B5EF4-FFF2-40B4-BE49-F238E27FC236}">
                <a16:creationId xmlns:a16="http://schemas.microsoft.com/office/drawing/2014/main" id="{9DD807AD-AD82-4825-9027-87331108219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00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B33300-A887-47C1-A17D-5FB763E48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3696D1-E239-4707-B99A-609BC8EF1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A6B78FFB-4611-44B0-BCFE-DC419D9845B5}"/>
              </a:ext>
            </a:extLst>
          </p:cNvPr>
          <p:cNvSpPr txBox="1">
            <a:spLocks/>
          </p:cNvSpPr>
          <p:nvPr/>
        </p:nvSpPr>
        <p:spPr>
          <a:xfrm>
            <a:off x="2465070" y="304165"/>
            <a:ext cx="4079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200" b="1" i="0">
                <a:solidFill>
                  <a:srgbClr val="00007D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sz="2400" kern="0" spc="-10">
                <a:latin typeface="Times New Roman"/>
                <a:cs typeface="Times New Roman"/>
              </a:rPr>
              <a:t>Реализация</a:t>
            </a:r>
            <a:r>
              <a:rPr lang="ru-RU" sz="2400" kern="0" spc="100">
                <a:latin typeface="Times New Roman"/>
                <a:cs typeface="Times New Roman"/>
              </a:rPr>
              <a:t> </a:t>
            </a:r>
            <a:r>
              <a:rPr lang="ru-RU" sz="2400" kern="0" spc="-15">
                <a:latin typeface="Times New Roman"/>
                <a:cs typeface="Times New Roman"/>
              </a:rPr>
              <a:t>программ</a:t>
            </a:r>
            <a:r>
              <a:rPr lang="ru-RU" sz="2400" kern="0" spc="45">
                <a:latin typeface="Times New Roman"/>
                <a:cs typeface="Times New Roman"/>
              </a:rPr>
              <a:t> </a:t>
            </a:r>
            <a:r>
              <a:rPr lang="ru-RU" sz="2400" kern="0" spc="-40">
                <a:latin typeface="Times New Roman"/>
                <a:cs typeface="Times New Roman"/>
              </a:rPr>
              <a:t>АООП</a:t>
            </a:r>
            <a:endParaRPr lang="ru-RU" sz="2400" kern="0">
              <a:latin typeface="Times New Roman"/>
              <a:cs typeface="Times New Roman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E960B7EF-EF66-41F4-B633-4666E0B5A748}"/>
              </a:ext>
            </a:extLst>
          </p:cNvPr>
          <p:cNvSpPr txBox="1"/>
          <p:nvPr/>
        </p:nvSpPr>
        <p:spPr>
          <a:xfrm>
            <a:off x="569607" y="1680857"/>
            <a:ext cx="1350645" cy="1485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880" marR="36195" indent="12065">
              <a:lnSpc>
                <a:spcPct val="105300"/>
              </a:lnSpc>
              <a:spcBef>
                <a:spcPts val="100"/>
              </a:spcBef>
            </a:pPr>
            <a:r>
              <a:rPr sz="1500" spc="-20" dirty="0">
                <a:latin typeface="Times New Roman"/>
                <a:cs typeface="Times New Roman"/>
              </a:rPr>
              <a:t>Програм </a:t>
            </a:r>
            <a:r>
              <a:rPr sz="1500" spc="-15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Times New Roman"/>
                <a:cs typeface="Times New Roman"/>
              </a:rPr>
              <a:t>ор</a:t>
            </a:r>
            <a:r>
              <a:rPr sz="1500" spc="50" dirty="0">
                <a:latin typeface="Times New Roman"/>
                <a:cs typeface="Times New Roman"/>
              </a:rPr>
              <a:t>м</a:t>
            </a:r>
            <a:r>
              <a:rPr sz="1500" spc="35" dirty="0">
                <a:latin typeface="Times New Roman"/>
                <a:cs typeface="Times New Roman"/>
              </a:rPr>
              <a:t>и</a:t>
            </a:r>
            <a:r>
              <a:rPr sz="1500" spc="40" dirty="0">
                <a:latin typeface="Times New Roman"/>
                <a:cs typeface="Times New Roman"/>
              </a:rPr>
              <a:t>ро</a:t>
            </a:r>
            <a:r>
              <a:rPr sz="1500" spc="35" dirty="0">
                <a:latin typeface="Times New Roman"/>
                <a:cs typeface="Times New Roman"/>
              </a:rPr>
              <a:t>в</a:t>
            </a:r>
            <a:r>
              <a:rPr sz="1500" spc="30" dirty="0">
                <a:latin typeface="Times New Roman"/>
                <a:cs typeface="Times New Roman"/>
              </a:rPr>
              <a:t>а</a:t>
            </a:r>
            <a:r>
              <a:rPr sz="1500" spc="40" dirty="0">
                <a:latin typeface="Times New Roman"/>
                <a:cs typeface="Times New Roman"/>
              </a:rPr>
              <a:t>н</a:t>
            </a:r>
            <a:r>
              <a:rPr sz="1500" spc="35" dirty="0">
                <a:latin typeface="Times New Roman"/>
                <a:cs typeface="Times New Roman"/>
              </a:rPr>
              <a:t>и</a:t>
            </a:r>
            <a:r>
              <a:rPr sz="1500" dirty="0">
                <a:latin typeface="Times New Roman"/>
                <a:cs typeface="Times New Roman"/>
              </a:rPr>
              <a:t>я</a:t>
            </a:r>
            <a:endParaRPr sz="1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00" spc="45" dirty="0">
                <a:latin typeface="Times New Roman"/>
                <a:cs typeface="Times New Roman"/>
              </a:rPr>
              <a:t>универсальных</a:t>
            </a:r>
            <a:endParaRPr sz="1500">
              <a:latin typeface="Times New Roman"/>
              <a:cs typeface="Times New Roman"/>
            </a:endParaRPr>
          </a:p>
          <a:p>
            <a:pPr marL="472440" indent="-204470">
              <a:lnSpc>
                <a:spcPct val="100000"/>
              </a:lnSpc>
              <a:spcBef>
                <a:spcPts val="120"/>
              </a:spcBef>
            </a:pPr>
            <a:r>
              <a:rPr sz="1300" b="1" i="1" spc="30" dirty="0">
                <a:latin typeface="Times New Roman"/>
                <a:cs typeface="Times New Roman"/>
              </a:rPr>
              <a:t>(</a:t>
            </a:r>
            <a:r>
              <a:rPr sz="1500" spc="30" dirty="0">
                <a:latin typeface="Times New Roman"/>
                <a:cs typeface="Times New Roman"/>
              </a:rPr>
              <a:t>базовых)</a:t>
            </a:r>
            <a:endParaRPr sz="1500">
              <a:latin typeface="Times New Roman"/>
              <a:cs typeface="Times New Roman"/>
            </a:endParaRPr>
          </a:p>
          <a:p>
            <a:pPr marL="481330" marR="291465" indent="-9525">
              <a:lnSpc>
                <a:spcPct val="106700"/>
              </a:lnSpc>
              <a:spcBef>
                <a:spcPts val="20"/>
              </a:spcBef>
            </a:pPr>
            <a:r>
              <a:rPr sz="1500" spc="15" dirty="0">
                <a:latin typeface="Times New Roman"/>
                <a:cs typeface="Times New Roman"/>
              </a:rPr>
              <a:t>[</a:t>
            </a:r>
            <a:r>
              <a:rPr sz="1500" dirty="0">
                <a:latin typeface="Times New Roman"/>
                <a:cs typeface="Times New Roman"/>
              </a:rPr>
              <a:t>е</a:t>
            </a:r>
            <a:r>
              <a:rPr sz="1500" spc="20" dirty="0">
                <a:latin typeface="Times New Roman"/>
                <a:cs typeface="Times New Roman"/>
              </a:rPr>
              <a:t>б</a:t>
            </a:r>
            <a:r>
              <a:rPr sz="1500" spc="-5" dirty="0">
                <a:latin typeface="Times New Roman"/>
                <a:cs typeface="Times New Roman"/>
              </a:rPr>
              <a:t>н</a:t>
            </a:r>
            <a:r>
              <a:rPr sz="1500" spc="15" dirty="0">
                <a:latin typeface="Times New Roman"/>
                <a:cs typeface="Times New Roman"/>
              </a:rPr>
              <a:t>ы</a:t>
            </a:r>
            <a:r>
              <a:rPr sz="1500" dirty="0">
                <a:latin typeface="Times New Roman"/>
                <a:cs typeface="Times New Roman"/>
              </a:rPr>
              <a:t>х  </a:t>
            </a:r>
            <a:r>
              <a:rPr sz="1500" spc="-30" dirty="0">
                <a:latin typeface="Times New Roman"/>
                <a:cs typeface="Times New Roman"/>
              </a:rPr>
              <a:t>иств]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1C8C240D-1813-4B47-8AC2-1E6665BC072D}"/>
              </a:ext>
            </a:extLst>
          </p:cNvPr>
          <p:cNvSpPr txBox="1"/>
          <p:nvPr/>
        </p:nvSpPr>
        <p:spPr>
          <a:xfrm>
            <a:off x="3361563" y="2959100"/>
            <a:ext cx="2215515" cy="16681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9525" algn="ctr">
              <a:lnSpc>
                <a:spcPct val="99800"/>
              </a:lnSpc>
              <a:spcBef>
                <a:spcPts val="105"/>
              </a:spcBef>
            </a:pPr>
            <a:r>
              <a:rPr sz="1800" b="1" spc="-20" dirty="0">
                <a:latin typeface="Times New Roman"/>
                <a:cs typeface="Times New Roman"/>
              </a:rPr>
              <a:t>Содержание </a:t>
            </a:r>
            <a:r>
              <a:rPr sz="1800" b="1" spc="-15" dirty="0">
                <a:latin typeface="Times New Roman"/>
                <a:cs typeface="Times New Roman"/>
              </a:rPr>
              <a:t> программ</a:t>
            </a:r>
            <a:r>
              <a:rPr sz="1800" b="1" spc="50" dirty="0">
                <a:latin typeface="Times New Roman"/>
                <a:cs typeface="Times New Roman"/>
              </a:rPr>
              <a:t> </a:t>
            </a:r>
            <a:r>
              <a:rPr sz="1800" b="1" spc="-20" dirty="0">
                <a:latin typeface="Times New Roman"/>
                <a:cs typeface="Times New Roman"/>
              </a:rPr>
              <a:t>отдельных </a:t>
            </a:r>
            <a:r>
              <a:rPr sz="1800" b="1" spc="-434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учебных</a:t>
            </a:r>
            <a:r>
              <a:rPr sz="1800" b="1" spc="35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предметов, </a:t>
            </a:r>
            <a:r>
              <a:rPr sz="1800" b="1" spc="-2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коррекционных 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spc="-30" dirty="0">
                <a:latin typeface="Times New Roman"/>
                <a:cs typeface="Times New Roman"/>
              </a:rPr>
              <a:t>курсов</a:t>
            </a:r>
            <a:r>
              <a:rPr sz="1800" b="1" spc="4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и</a:t>
            </a:r>
            <a:r>
              <a:rPr sz="1800" b="1" spc="-25" dirty="0">
                <a:latin typeface="Times New Roman"/>
                <a:cs typeface="Times New Roman"/>
              </a:rPr>
              <a:t> внеурочной </a:t>
            </a:r>
            <a:r>
              <a:rPr sz="1800" b="1" spc="-20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деятельности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8" name="object 5">
            <a:extLst>
              <a:ext uri="{FF2B5EF4-FFF2-40B4-BE49-F238E27FC236}">
                <a16:creationId xmlns:a16="http://schemas.microsoft.com/office/drawing/2014/main" id="{C91C98F5-EEB5-44DC-B787-26337C7BE01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object 6">
            <a:extLst>
              <a:ext uri="{FF2B5EF4-FFF2-40B4-BE49-F238E27FC236}">
                <a16:creationId xmlns:a16="http://schemas.microsoft.com/office/drawing/2014/main" id="{D4FFEF86-CFDD-4FA9-A8EB-FEA996677C0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35" y="140335"/>
            <a:ext cx="1231392" cy="2103120"/>
          </a:xfrm>
          <a:prstGeom prst="rect">
            <a:avLst/>
          </a:prstGeom>
        </p:spPr>
      </p:pic>
      <p:pic>
        <p:nvPicPr>
          <p:cNvPr id="10" name="object 7">
            <a:extLst>
              <a:ext uri="{FF2B5EF4-FFF2-40B4-BE49-F238E27FC236}">
                <a16:creationId xmlns:a16="http://schemas.microsoft.com/office/drawing/2014/main" id="{FD3D66D4-7B32-4B32-A659-511AAAC8ECC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81455" y="1584960"/>
            <a:ext cx="804671" cy="512063"/>
          </a:xfrm>
          <a:prstGeom prst="rect">
            <a:avLst/>
          </a:prstGeom>
        </p:spPr>
      </p:pic>
      <p:pic>
        <p:nvPicPr>
          <p:cNvPr id="11" name="object 8">
            <a:extLst>
              <a:ext uri="{FF2B5EF4-FFF2-40B4-BE49-F238E27FC236}">
                <a16:creationId xmlns:a16="http://schemas.microsoft.com/office/drawing/2014/main" id="{48B999C9-554F-4BA0-B9DE-DC5807474E0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8750" y="2621279"/>
            <a:ext cx="859536" cy="658368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1C8BB113-864E-4CA2-83D3-370591E16C8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40610" y="3048000"/>
            <a:ext cx="804672" cy="524255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532541D8-3573-4B1D-B57E-AC5C37A0191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718175" y="170942"/>
            <a:ext cx="3206496" cy="3346704"/>
          </a:xfrm>
          <a:prstGeom prst="rect">
            <a:avLst/>
          </a:prstGeom>
        </p:spPr>
      </p:pic>
      <p:pic>
        <p:nvPicPr>
          <p:cNvPr id="14" name="object 11">
            <a:extLst>
              <a:ext uri="{FF2B5EF4-FFF2-40B4-BE49-F238E27FC236}">
                <a16:creationId xmlns:a16="http://schemas.microsoft.com/office/drawing/2014/main" id="{ABB28AB7-3DD5-443C-B309-80F383FDD7C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1439" y="4218304"/>
            <a:ext cx="8906256" cy="26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67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A85F8-670A-4A62-BB64-DFA644020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D3D9C2-476C-471F-BD23-F6CC39D02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ED61132C-DCA7-4922-A356-B3379A06FCD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47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5127B-DA99-4BC6-B2FC-C60267E00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7F0E74-354C-4505-9050-B8A57D217C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53FEDF9-0048-40E9-B668-6816323C3223}"/>
              </a:ext>
            </a:extLst>
          </p:cNvPr>
          <p:cNvSpPr txBox="1"/>
          <p:nvPr/>
        </p:nvSpPr>
        <p:spPr>
          <a:xfrm>
            <a:off x="1154430" y="326390"/>
            <a:ext cx="63049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35" dirty="0">
                <a:latin typeface="Times New Roman"/>
                <a:cs typeface="Times New Roman"/>
              </a:rPr>
              <a:t>Направления</a:t>
            </a:r>
            <a:r>
              <a:rPr sz="1700" b="1" spc="204" dirty="0">
                <a:latin typeface="Times New Roman"/>
                <a:cs typeface="Times New Roman"/>
              </a:rPr>
              <a:t> </a:t>
            </a:r>
            <a:r>
              <a:rPr sz="1700" b="1" spc="15" dirty="0">
                <a:latin typeface="Times New Roman"/>
                <a:cs typeface="Times New Roman"/>
              </a:rPr>
              <a:t>работы</a:t>
            </a:r>
            <a:r>
              <a:rPr sz="1700" b="1" spc="190" dirty="0">
                <a:latin typeface="Times New Roman"/>
                <a:cs typeface="Times New Roman"/>
              </a:rPr>
              <a:t> </a:t>
            </a:r>
            <a:r>
              <a:rPr sz="1700" b="1" spc="-10" dirty="0">
                <a:latin typeface="Times New Roman"/>
                <a:cs typeface="Times New Roman"/>
              </a:rPr>
              <a:t>по</a:t>
            </a:r>
            <a:r>
              <a:rPr sz="1700" b="1" spc="165" dirty="0">
                <a:latin typeface="Times New Roman"/>
                <a:cs typeface="Times New Roman"/>
              </a:rPr>
              <a:t> </a:t>
            </a:r>
            <a:r>
              <a:rPr sz="1700" b="1" spc="30" dirty="0">
                <a:latin typeface="Times New Roman"/>
                <a:cs typeface="Times New Roman"/>
              </a:rPr>
              <a:t>формированию</a:t>
            </a:r>
            <a:r>
              <a:rPr sz="1700" b="1" spc="235" dirty="0">
                <a:latin typeface="Times New Roman"/>
                <a:cs typeface="Times New Roman"/>
              </a:rPr>
              <a:t> </a:t>
            </a:r>
            <a:r>
              <a:rPr sz="1700" b="1" spc="25" dirty="0">
                <a:latin typeface="Times New Roman"/>
                <a:cs typeface="Times New Roman"/>
              </a:rPr>
              <a:t>системы</a:t>
            </a:r>
            <a:r>
              <a:rPr sz="1700" b="1" spc="180" dirty="0">
                <a:latin typeface="Times New Roman"/>
                <a:cs typeface="Times New Roman"/>
              </a:rPr>
              <a:t> </a:t>
            </a:r>
            <a:r>
              <a:rPr sz="1700" b="1" dirty="0">
                <a:latin typeface="Times New Roman"/>
                <a:cs typeface="Times New Roman"/>
              </a:rPr>
              <a:t>УУД</a:t>
            </a:r>
            <a:r>
              <a:rPr sz="1700" b="1" spc="105" dirty="0">
                <a:latin typeface="Times New Roman"/>
                <a:cs typeface="Times New Roman"/>
              </a:rPr>
              <a:t> </a:t>
            </a:r>
            <a:r>
              <a:rPr sz="1700" b="1" spc="-25" dirty="0">
                <a:latin typeface="Times New Roman"/>
                <a:cs typeface="Times New Roman"/>
              </a:rPr>
              <a:t>(БУД)</a:t>
            </a:r>
            <a:endParaRPr sz="1700">
              <a:latin typeface="Times New Roman"/>
              <a:cs typeface="Times New Roman"/>
            </a:endParaRPr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174235CC-87D8-4623-8FFE-E819883FAE0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DE8853A4-210B-4809-802E-C4C51B6C9C1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2669" y="1359535"/>
            <a:ext cx="7376159" cy="385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94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123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Microsoft Sans Serif</vt:lpstr>
      <vt:lpstr>Times New Roman</vt:lpstr>
      <vt:lpstr>Office Theme</vt:lpstr>
      <vt:lpstr>Система оценивания по требованиям ФГОС для обучающихся с ОВЗ</vt:lpstr>
      <vt:lpstr>1. Новые стандарты – новые  требования к системе оценки</vt:lpstr>
      <vt:lpstr>Система оценки образовательных  достижений в соответствии с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оценивания по требованиям ФГОС</dc:title>
  <dc:creator>Ann&amp;Igor</dc:creator>
  <cp:lastModifiedBy>Uzver</cp:lastModifiedBy>
  <cp:revision>5</cp:revision>
  <dcterms:created xsi:type="dcterms:W3CDTF">2023-12-14T14:44:18Z</dcterms:created>
  <dcterms:modified xsi:type="dcterms:W3CDTF">2023-12-14T15:41:54Z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2023-12-14T00:00:00Z</vt:filetime>
  </property>
</Properties>
</file>