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59" r:id="rId5"/>
    <p:sldId id="262" r:id="rId6"/>
    <p:sldId id="261" r:id="rId7"/>
    <p:sldId id="266" r:id="rId8"/>
    <p:sldId id="26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FC439D6-CE4B-45A0-B2B0-609473D11F7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8CD0DE8-643A-445C-95B6-C40F6F377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507023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439D6-CE4B-45A0-B2B0-609473D11F7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DE8-643A-445C-95B6-C40F6F377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046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439D6-CE4B-45A0-B2B0-609473D11F7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DE8-643A-445C-95B6-C40F6F377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561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439D6-CE4B-45A0-B2B0-609473D11F7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DE8-643A-445C-95B6-C40F6F377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752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439D6-CE4B-45A0-B2B0-609473D11F7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DE8-643A-445C-95B6-C40F6F377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3196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439D6-CE4B-45A0-B2B0-609473D11F7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DE8-643A-445C-95B6-C40F6F377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27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439D6-CE4B-45A0-B2B0-609473D11F7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DE8-643A-445C-95B6-C40F6F377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804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439D6-CE4B-45A0-B2B0-609473D11F7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DE8-643A-445C-95B6-C40F6F377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724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439D6-CE4B-45A0-B2B0-609473D11F7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DE8-643A-445C-95B6-C40F6F377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15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439D6-CE4B-45A0-B2B0-609473D11F7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DE8-643A-445C-95B6-C40F6F377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94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439D6-CE4B-45A0-B2B0-609473D11F7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DE8-643A-445C-95B6-C40F6F377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4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9FC439D6-CE4B-45A0-B2B0-609473D11F7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8CD0DE8-643A-445C-95B6-C40F6F377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141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gebra.org/classic/jfndgajp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gebra.org/classic/fmyuqkgw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openxmlformats.org/officeDocument/2006/relationships/hyperlink" Target="https://www.geogebra.org/classic/mch6dst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gif"/><Relationship Id="rId4" Type="http://schemas.openxmlformats.org/officeDocument/2006/relationships/hyperlink" Target="https://www.geogebra.org/classic/xs8vpfs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gif"/><Relationship Id="rId5" Type="http://schemas.openxmlformats.org/officeDocument/2006/relationships/hyperlink" Target="https://www.geogebra.org/classic/w8mdzynf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gebra.org/m/ufm4z43c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CE7B8A-94D6-4D7D-A54F-AEFECF2D52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5607" y="427511"/>
            <a:ext cx="6896476" cy="224443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000" b="1" dirty="0"/>
              <a:t>GE</a:t>
            </a:r>
            <a:r>
              <a:rPr lang="ru-RU" sz="4000" b="1" dirty="0"/>
              <a:t>    </a:t>
            </a:r>
            <a:r>
              <a:rPr lang="en-US" sz="4000" b="1" dirty="0"/>
              <a:t>GEBRA</a:t>
            </a:r>
            <a:br>
              <a:rPr lang="ru-RU" sz="3600" b="1" dirty="0"/>
            </a:br>
            <a:r>
              <a:rPr lang="ru-RU" sz="2400" b="1" dirty="0"/>
              <a:t>КАК СРЕДСТВО ВИЗУАЛИЗАЦИИ РЕШЕНИЯ ЗАДАЧ СТЕРЕОМЕТРИИ</a:t>
            </a:r>
            <a:endParaRPr lang="ru-RU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98EE219-82B5-4F80-A272-FC89F0DBFC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9374" y="2778825"/>
            <a:ext cx="5566440" cy="118397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/>
              <a:t> </a:t>
            </a:r>
            <a:r>
              <a:rPr lang="ru-RU" i="1" dirty="0"/>
              <a:t> Г.Н. </a:t>
            </a:r>
            <a:r>
              <a:rPr lang="ru-RU" i="1" dirty="0" err="1"/>
              <a:t>Сулимова</a:t>
            </a:r>
            <a:br>
              <a:rPr lang="ru-RU" i="1" dirty="0"/>
            </a:br>
            <a:r>
              <a:rPr lang="ru-RU" i="1" dirty="0"/>
              <a:t>ГАПОУ ПО Пензенский колледж информационных</a:t>
            </a:r>
            <a:br>
              <a:rPr lang="ru-RU" i="1" dirty="0"/>
            </a:br>
            <a:r>
              <a:rPr lang="ru-RU" i="1" dirty="0"/>
              <a:t> и промышленных технологий (IT колледж)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3945DB-B244-4930-8920-6695EAE961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202" y="357996"/>
            <a:ext cx="3525235" cy="3525235"/>
          </a:xfrm>
          <a:prstGeom prst="rect">
            <a:avLst/>
          </a:prstGeom>
        </p:spPr>
      </p:pic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B98EE219-82B5-4F80-A272-FC89F0DBFC3B}"/>
              </a:ext>
            </a:extLst>
          </p:cNvPr>
          <p:cNvSpPr txBox="1">
            <a:spLocks/>
          </p:cNvSpPr>
          <p:nvPr/>
        </p:nvSpPr>
        <p:spPr>
          <a:xfrm>
            <a:off x="1543793" y="4619503"/>
            <a:ext cx="9856519" cy="15319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sz="2400" dirty="0"/>
              <a:t>«Главным действующим лицом Геометрии должна быть фигура</a:t>
            </a:r>
          </a:p>
          <a:p>
            <a:r>
              <a:rPr lang="ru-RU" sz="2400" dirty="0"/>
              <a:t>(на плоскости треугольник и окружность), а главным средством обучения рисунок, картинка. Правильный рисунок и красивая картинка!»</a:t>
            </a:r>
          </a:p>
          <a:p>
            <a:pPr algn="r"/>
            <a:r>
              <a:rPr lang="ru-RU" sz="2400" dirty="0"/>
              <a:t>И. Ф. </a:t>
            </a:r>
            <a:r>
              <a:rPr lang="ru-RU" sz="2400" dirty="0" err="1"/>
              <a:t>Шарыгин</a:t>
            </a:r>
            <a:r>
              <a:rPr lang="ru-RU" sz="2400" dirty="0"/>
              <a:t>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68F9262-93B5-4937-A848-07F8EAF7DC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801" y="907212"/>
            <a:ext cx="524774" cy="52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77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4546D-6402-430C-9E85-0997C30E2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64" y="5132053"/>
            <a:ext cx="10353136" cy="1195754"/>
          </a:xfrm>
        </p:spPr>
        <p:txBody>
          <a:bodyPr>
            <a:normAutofit/>
          </a:bodyPr>
          <a:lstStyle/>
          <a:p>
            <a:r>
              <a:rPr lang="ru-RU" dirty="0"/>
              <a:t>1.1. Сечение. </a:t>
            </a:r>
            <a:r>
              <a:rPr lang="ru-RU" sz="2000" dirty="0"/>
              <a:t>Эта иллюстрация показывает, как выглядит сечение куба плоскостью, перемещающейся перпендикулярно диагонали куба.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AB6D727D-E53F-4A60-A623-6FE9437395A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109" y="306845"/>
            <a:ext cx="8441714" cy="4237718"/>
          </a:xfrm>
          <a:prstGeom prst="rect">
            <a:avLst/>
          </a:prstGeom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C7580634-1DD6-4D5D-9CFA-F356DD2E23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69481" y="4642240"/>
            <a:ext cx="5289430" cy="442566"/>
          </a:xfrm>
        </p:spPr>
        <p:txBody>
          <a:bodyPr>
            <a:noAutofit/>
          </a:bodyPr>
          <a:lstStyle/>
          <a:p>
            <a:r>
              <a:rPr lang="en-US" sz="2000" dirty="0">
                <a:hlinkClick r:id="rId3"/>
              </a:rPr>
              <a:t>https://www.geogebra.org/classic/jfndgajp</a:t>
            </a:r>
            <a:endParaRPr lang="ru-RU" sz="20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03945DB-B244-4930-8920-6695EAE961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7607" y="166255"/>
            <a:ext cx="502722" cy="50272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Заголовок 5"/>
          <p:cNvSpPr txBox="1">
            <a:spLocks/>
          </p:cNvSpPr>
          <p:nvPr/>
        </p:nvSpPr>
        <p:spPr>
          <a:xfrm rot="16200000">
            <a:off x="9870733" y="4584234"/>
            <a:ext cx="3595136" cy="7148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5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GEOGEBRA</a:t>
            </a:r>
            <a:endParaRPr kumimoji="0" lang="ru-RU" sz="2800" b="0" i="0" u="none" strike="noStrike" kern="1200" cap="none" spc="-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302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540BE08-2801-427F-B8BE-DD3B6AC66B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5" t="-7785" r="17854" b="18253"/>
          <a:stretch/>
        </p:blipFill>
        <p:spPr>
          <a:xfrm>
            <a:off x="465826" y="-362853"/>
            <a:ext cx="8324850" cy="5158596"/>
          </a:xfrm>
          <a:prstGeom prst="rect">
            <a:avLst/>
          </a:prstGeom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C7580634-1DD6-4D5D-9CFA-F356DD2E23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62444" y="4607593"/>
            <a:ext cx="5411085" cy="430234"/>
          </a:xfrm>
        </p:spPr>
        <p:txBody>
          <a:bodyPr>
            <a:normAutofit/>
          </a:bodyPr>
          <a:lstStyle/>
          <a:p>
            <a:r>
              <a:rPr lang="en-US" sz="2000" dirty="0">
                <a:hlinkClick r:id="rId3"/>
              </a:rPr>
              <a:t>https://www.geogebra.org/classic/fmyuqkgw</a:t>
            </a:r>
            <a:endParaRPr lang="ru-RU" sz="20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4546D-6402-430C-9E85-0997C30E2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826" y="5158596"/>
            <a:ext cx="10793967" cy="1332782"/>
          </a:xfrm>
        </p:spPr>
        <p:txBody>
          <a:bodyPr>
            <a:normAutofit/>
          </a:bodyPr>
          <a:lstStyle/>
          <a:p>
            <a:r>
              <a:rPr lang="ru-RU" dirty="0"/>
              <a:t>1.2. Сечение.</a:t>
            </a:r>
            <a:r>
              <a:rPr lang="ru-RU" sz="2500" dirty="0"/>
              <a:t> </a:t>
            </a:r>
            <a:r>
              <a:rPr lang="ru-RU" sz="2000" dirty="0"/>
              <a:t>Если пирамида пересечена плоскостью, параллельной основанию, то:</a:t>
            </a:r>
            <a:br>
              <a:rPr lang="ru-RU" sz="2000" dirty="0"/>
            </a:br>
            <a:r>
              <a:rPr lang="ru-RU" sz="2000" dirty="0"/>
              <a:t>1) боковые ребра и высота разделены на … </a:t>
            </a:r>
            <a:br>
              <a:rPr lang="ru-RU" sz="2000" dirty="0"/>
            </a:br>
            <a:r>
              <a:rPr lang="ru-RU" sz="2000" dirty="0"/>
              <a:t>2) многоугольник сечения подобен …</a:t>
            </a:r>
            <a:br>
              <a:rPr lang="ru-RU" sz="2000" dirty="0"/>
            </a:br>
            <a:r>
              <a:rPr lang="ru-RU" sz="2000" dirty="0"/>
              <a:t>3) площади основания и сечения относятся, как … 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5524647-4738-4E9D-ADE4-BF03A9660C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905" y="2802507"/>
            <a:ext cx="1409700" cy="14097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03945DB-B244-4930-8920-6695EAE961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7607" y="166255"/>
            <a:ext cx="502722" cy="50272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Заголовок 5"/>
          <p:cNvSpPr txBox="1">
            <a:spLocks/>
          </p:cNvSpPr>
          <p:nvPr/>
        </p:nvSpPr>
        <p:spPr>
          <a:xfrm rot="16200000">
            <a:off x="9870733" y="4584234"/>
            <a:ext cx="3595136" cy="7148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5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GEOGEBRA</a:t>
            </a:r>
            <a:endParaRPr kumimoji="0" lang="ru-RU" sz="2800" b="0" i="0" u="none" strike="noStrike" kern="1200" cap="none" spc="-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3247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3635EE63-3B07-47D9-BFE6-62D09A9A58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2" t="22103" r="26978" b="26417"/>
          <a:stretch/>
        </p:blipFill>
        <p:spPr>
          <a:xfrm>
            <a:off x="5905500" y="417616"/>
            <a:ext cx="4562095" cy="41647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4546D-6402-430C-9E85-0997C30E2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811" y="5154897"/>
            <a:ext cx="10920769" cy="1584353"/>
          </a:xfrm>
        </p:spPr>
        <p:txBody>
          <a:bodyPr>
            <a:noAutofit/>
          </a:bodyPr>
          <a:lstStyle/>
          <a:p>
            <a:r>
              <a:rPr lang="ru-RU" dirty="0">
                <a:latin typeface="+mn-lt"/>
              </a:rPr>
              <a:t>1.3. Распознавание сечения. </a:t>
            </a:r>
            <a:r>
              <a:rPr lang="ru-RU" sz="2000" i="1" dirty="0"/>
              <a:t>Большое значение для развития пространстве-</a:t>
            </a:r>
            <a:r>
              <a:rPr lang="ru-RU" sz="2000" i="1" dirty="0" err="1"/>
              <a:t>нных</a:t>
            </a:r>
            <a:r>
              <a:rPr lang="ru-RU" sz="2000" i="1" dirty="0"/>
              <a:t> представлений учащихся имеют задачи на распознавание вида многоугольников, которые могут быть сечениями многогранника плоскостью; выяснение возможности или невозможности того или иного вида сечения.</a:t>
            </a:r>
            <a:br>
              <a:rPr lang="ru-RU" sz="2000" dirty="0"/>
            </a:br>
            <a:endParaRPr lang="ru-RU" sz="2000" dirty="0">
              <a:latin typeface="+mn-lt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3398B1D-16AA-42DF-94BD-36F90E0499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0441" y="551707"/>
            <a:ext cx="3450566" cy="416475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600" b="1" dirty="0">
                <a:solidFill>
                  <a:schemeClr val="tx1"/>
                </a:solidFill>
                <a:cs typeface="Times New Roman" pitchFamily="18" charset="0"/>
              </a:rPr>
              <a:t>Может  ли в сечении куба плоскостью получиться: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а) треугольник</a:t>
            </a:r>
            <a:r>
              <a:rPr lang="ru-RU" sz="2000" b="1" dirty="0">
                <a:solidFill>
                  <a:schemeClr val="tx1"/>
                </a:solidFill>
              </a:rPr>
              <a:t>?</a:t>
            </a:r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б) равносторонний треугольник</a:t>
            </a:r>
            <a:r>
              <a:rPr lang="ru-RU" sz="2000" b="1" dirty="0">
                <a:solidFill>
                  <a:schemeClr val="tx1"/>
                </a:solidFill>
              </a:rPr>
              <a:t>?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в) равнобедренный треугольник</a:t>
            </a:r>
            <a:r>
              <a:rPr lang="ru-RU" sz="2000" b="1" dirty="0">
                <a:solidFill>
                  <a:schemeClr val="tx1"/>
                </a:solidFill>
              </a:rPr>
              <a:t>?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г)* прямоугольный треугольник</a:t>
            </a:r>
            <a:r>
              <a:rPr lang="ru-RU" sz="2000" b="1" dirty="0">
                <a:solidFill>
                  <a:schemeClr val="tx1"/>
                </a:solidFill>
              </a:rPr>
              <a:t>?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Ответ: а), б), в) да; г) нет.</a:t>
            </a:r>
            <a:endParaRPr lang="ru-RU" sz="20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24F1D47-06E1-4328-B738-4288F66A82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392" y="3274267"/>
            <a:ext cx="1409700" cy="140970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1A86632-B115-4DA9-A8CF-8FA721A7A874}"/>
              </a:ext>
            </a:extLst>
          </p:cNvPr>
          <p:cNvSpPr/>
          <p:nvPr/>
        </p:nvSpPr>
        <p:spPr>
          <a:xfrm>
            <a:off x="5905500" y="4683967"/>
            <a:ext cx="4750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>
                <a:hlinkClick r:id="rId4"/>
              </a:rPr>
              <a:t>https://www.geogebra.org/classic/mch6dstg</a:t>
            </a:r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03945DB-B244-4930-8920-6695EAE961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7607" y="166255"/>
            <a:ext cx="502722" cy="50272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4" name="Заголовок 5"/>
          <p:cNvSpPr txBox="1">
            <a:spLocks/>
          </p:cNvSpPr>
          <p:nvPr/>
        </p:nvSpPr>
        <p:spPr>
          <a:xfrm rot="16200000">
            <a:off x="9870733" y="4584234"/>
            <a:ext cx="3595136" cy="7148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5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GEOGEBRA</a:t>
            </a:r>
            <a:endParaRPr kumimoji="0" lang="ru-RU" sz="2800" b="0" i="0" u="none" strike="noStrike" kern="1200" cap="none" spc="-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4210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A1C15D-E5C2-44D6-8778-5607E069CC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3" r="6411"/>
          <a:stretch/>
        </p:blipFill>
        <p:spPr>
          <a:xfrm>
            <a:off x="0" y="672578"/>
            <a:ext cx="5110741" cy="3598326"/>
          </a:xfrm>
          <a:prstGeom prst="rect">
            <a:avLst/>
          </a:prstGeom>
        </p:spPr>
      </p:pic>
      <p:sp>
        <p:nvSpPr>
          <p:cNvPr id="4" name="Text Box 2">
            <a:extLst>
              <a:ext uri="{FF2B5EF4-FFF2-40B4-BE49-F238E27FC236}">
                <a16:creationId xmlns:a16="http://schemas.microsoft.com/office/drawing/2014/main" id="{53E06D91-794C-47E0-9B64-1472058D2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1462" y="190500"/>
            <a:ext cx="5778670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solidFill>
                  <a:srgbClr val="FF3300"/>
                </a:solidFill>
              </a:rPr>
              <a:t>Решение.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/>
              <a:t>Для построения сечения пирамиды, проходящего через точки </a:t>
            </a:r>
            <a:r>
              <a:rPr lang="en-US" i="1" dirty="0"/>
              <a:t>E</a:t>
            </a:r>
            <a:r>
              <a:rPr lang="en-US" dirty="0"/>
              <a:t>, </a:t>
            </a:r>
            <a:r>
              <a:rPr lang="en-US" i="1" dirty="0"/>
              <a:t>F</a:t>
            </a:r>
            <a:r>
              <a:rPr lang="en-US" dirty="0"/>
              <a:t>, </a:t>
            </a:r>
            <a:r>
              <a:rPr lang="en-US" i="1" dirty="0"/>
              <a:t>G</a:t>
            </a:r>
            <a:r>
              <a:rPr lang="ru-RU" dirty="0"/>
              <a:t>: </a:t>
            </a:r>
          </a:p>
          <a:p>
            <a:pPr marL="285750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ru-RU" dirty="0"/>
              <a:t>проведем прямую </a:t>
            </a:r>
            <a:r>
              <a:rPr lang="en-US" i="1" dirty="0"/>
              <a:t>FG</a:t>
            </a:r>
            <a:r>
              <a:rPr lang="ru-RU" dirty="0"/>
              <a:t> и обозначим </a:t>
            </a:r>
            <a:r>
              <a:rPr lang="en-US" i="1" dirty="0"/>
              <a:t>P </a:t>
            </a:r>
            <a:r>
              <a:rPr lang="ru-RU" dirty="0"/>
              <a:t>её точку пересечения с </a:t>
            </a:r>
            <a:r>
              <a:rPr lang="en-US" i="1" dirty="0"/>
              <a:t>SB</a:t>
            </a:r>
            <a:endParaRPr lang="ru-RU" dirty="0"/>
          </a:p>
          <a:p>
            <a:pPr marL="285750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ru-RU" dirty="0"/>
              <a:t>проведем прямую </a:t>
            </a:r>
            <a:r>
              <a:rPr lang="en-US" i="1" dirty="0"/>
              <a:t>PE </a:t>
            </a:r>
            <a:r>
              <a:rPr lang="ru-RU" dirty="0"/>
              <a:t>и обозначим </a:t>
            </a:r>
            <a:r>
              <a:rPr lang="en-US" i="1" dirty="0"/>
              <a:t>Q </a:t>
            </a:r>
            <a:r>
              <a:rPr lang="ru-RU" dirty="0"/>
              <a:t>её точку пересечения с </a:t>
            </a:r>
            <a:r>
              <a:rPr lang="en-US" i="1" dirty="0"/>
              <a:t>AB</a:t>
            </a:r>
            <a:endParaRPr lang="ru-RU" dirty="0"/>
          </a:p>
          <a:p>
            <a:pPr marL="285750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ru-RU" dirty="0"/>
              <a:t>проведем прямую </a:t>
            </a:r>
            <a:r>
              <a:rPr lang="en-US" i="1" dirty="0"/>
              <a:t>GQ </a:t>
            </a:r>
            <a:r>
              <a:rPr lang="ru-RU" dirty="0"/>
              <a:t>и обозначим </a:t>
            </a:r>
            <a:r>
              <a:rPr lang="en-US" i="1" dirty="0"/>
              <a:t>R </a:t>
            </a:r>
            <a:r>
              <a:rPr lang="ru-RU" dirty="0"/>
              <a:t>её точку пересечения с </a:t>
            </a:r>
            <a:r>
              <a:rPr lang="en-US" i="1" dirty="0"/>
              <a:t>AD</a:t>
            </a:r>
            <a:endParaRPr lang="ru-RU" i="1" dirty="0"/>
          </a:p>
          <a:p>
            <a:pPr marL="285750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ru-RU" dirty="0"/>
              <a:t>проведем прямую </a:t>
            </a:r>
            <a:r>
              <a:rPr lang="en-US" i="1" dirty="0"/>
              <a:t>RE </a:t>
            </a:r>
            <a:r>
              <a:rPr lang="ru-RU" dirty="0"/>
              <a:t>и обозначим </a:t>
            </a:r>
            <a:r>
              <a:rPr lang="en-US" i="1" dirty="0"/>
              <a:t>T </a:t>
            </a:r>
            <a:r>
              <a:rPr lang="ru-RU" dirty="0"/>
              <a:t>её точку пересечения с </a:t>
            </a:r>
            <a:r>
              <a:rPr lang="en-US" i="1" dirty="0"/>
              <a:t>SD</a:t>
            </a:r>
            <a:r>
              <a:rPr lang="en-US" dirty="0"/>
              <a:t>.</a:t>
            </a:r>
            <a:endParaRPr lang="ru-RU" dirty="0"/>
          </a:p>
          <a:p>
            <a:pPr marL="285750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ru-RU" dirty="0"/>
              <a:t>Соединим точки </a:t>
            </a:r>
            <a:r>
              <a:rPr lang="en-US" i="1" dirty="0"/>
              <a:t>T </a:t>
            </a:r>
            <a:r>
              <a:rPr lang="ru-RU" dirty="0"/>
              <a:t>и</a:t>
            </a:r>
            <a:r>
              <a:rPr lang="en-US" i="1" dirty="0"/>
              <a:t> F</a:t>
            </a:r>
            <a:r>
              <a:rPr lang="ru-RU" dirty="0"/>
              <a:t>.</a:t>
            </a:r>
            <a:r>
              <a:rPr lang="en-US" dirty="0"/>
              <a:t> </a:t>
            </a:r>
            <a:endParaRPr lang="ru-RU" i="1" dirty="0"/>
          </a:p>
          <a:p>
            <a:pPr marL="285750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ru-RU" dirty="0"/>
          </a:p>
          <a:p>
            <a:pPr algn="just">
              <a:spcBef>
                <a:spcPct val="50000"/>
              </a:spcBef>
            </a:pPr>
            <a:endParaRPr lang="ru-RU" dirty="0"/>
          </a:p>
          <a:p>
            <a:pPr algn="just">
              <a:spcBef>
                <a:spcPct val="50000"/>
              </a:spcBef>
            </a:pPr>
            <a:endParaRPr lang="ru-RU" dirty="0"/>
          </a:p>
          <a:p>
            <a:pPr algn="just">
              <a:spcBef>
                <a:spcPct val="50000"/>
              </a:spcBef>
            </a:pPr>
            <a:endParaRPr lang="ru-RU" dirty="0"/>
          </a:p>
          <a:p>
            <a:pPr algn="just">
              <a:spcBef>
                <a:spcPct val="50000"/>
              </a:spcBef>
            </a:pPr>
            <a:endParaRPr lang="ru-RU" dirty="0"/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6D619E89-9599-458F-ABB4-0029D8A0C0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99" y="5837455"/>
            <a:ext cx="74025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dirty="0">
                <a:solidFill>
                  <a:schemeClr val="bg1"/>
                </a:solidFill>
              </a:rPr>
              <a:t>Постройте сечение пирамиды </a:t>
            </a:r>
            <a:r>
              <a:rPr lang="en-US" sz="2000" i="1" dirty="0">
                <a:solidFill>
                  <a:schemeClr val="bg1"/>
                </a:solidFill>
              </a:rPr>
              <a:t>SABCD</a:t>
            </a:r>
            <a:r>
              <a:rPr lang="ru-RU" sz="2000" dirty="0">
                <a:solidFill>
                  <a:schemeClr val="bg1"/>
                </a:solidFill>
              </a:rPr>
              <a:t> плоскостью, проходящей через точки </a:t>
            </a:r>
            <a:r>
              <a:rPr lang="en-US" sz="2000" i="1" dirty="0">
                <a:solidFill>
                  <a:schemeClr val="bg1"/>
                </a:solidFill>
              </a:rPr>
              <a:t>E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i="1" dirty="0">
                <a:solidFill>
                  <a:schemeClr val="bg1"/>
                </a:solidFill>
              </a:rPr>
              <a:t>F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i="1" dirty="0">
                <a:solidFill>
                  <a:schemeClr val="bg1"/>
                </a:solidFill>
              </a:rPr>
              <a:t>G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BF178749-4485-4EBB-BF81-7CFFAECFA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1462" y="4189733"/>
            <a:ext cx="51097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/>
              <a:t>Полученный пятиугольник </a:t>
            </a:r>
            <a:r>
              <a:rPr lang="en-US" b="1" i="1" dirty="0"/>
              <a:t>ETFGQ</a:t>
            </a:r>
            <a:r>
              <a:rPr lang="ru-RU" b="1" dirty="0"/>
              <a:t> будет искомым сечением.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903945DB-B244-4930-8920-6695EAE961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7607" y="166255"/>
            <a:ext cx="502722" cy="50272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3" name="Заголовок 5"/>
          <p:cNvSpPr txBox="1">
            <a:spLocks/>
          </p:cNvSpPr>
          <p:nvPr/>
        </p:nvSpPr>
        <p:spPr>
          <a:xfrm rot="16200000">
            <a:off x="9870733" y="4584234"/>
            <a:ext cx="3595136" cy="7148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5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GEOGEBRA</a:t>
            </a:r>
            <a:endParaRPr kumimoji="0" lang="ru-RU" sz="2800" b="0" i="0" u="none" strike="noStrike" kern="1200" cap="none" spc="-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Заголовок 25">
            <a:extLst>
              <a:ext uri="{FF2B5EF4-FFF2-40B4-BE49-F238E27FC236}">
                <a16:creationId xmlns:a16="http://schemas.microsoft.com/office/drawing/2014/main" id="{A998899A-28F0-4892-923F-5D1F5D741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251" y="5117354"/>
            <a:ext cx="9982200" cy="646332"/>
          </a:xfrm>
        </p:spPr>
        <p:txBody>
          <a:bodyPr/>
          <a:lstStyle/>
          <a:p>
            <a:r>
              <a:rPr lang="ru-RU" dirty="0"/>
              <a:t>2.1. Построения сечения. Метод следов.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D7ECDEA5-E8CE-48CF-AC95-877DC2522C0E}"/>
              </a:ext>
            </a:extLst>
          </p:cNvPr>
          <p:cNvSpPr/>
          <p:nvPr/>
        </p:nvSpPr>
        <p:spPr>
          <a:xfrm>
            <a:off x="350350" y="4692640"/>
            <a:ext cx="4647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>
                <a:hlinkClick r:id="rId4"/>
              </a:rPr>
              <a:t>https://www.geogebra.org/classic/xs8vpfs2</a:t>
            </a:r>
            <a:endParaRPr lang="ru-RU" dirty="0"/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C9D12127-D224-45B5-A1EE-3906C3D117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0432" y="5257800"/>
            <a:ext cx="1409700" cy="14097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B868E33-FA83-4881-9316-D6879FB186E7}"/>
              </a:ext>
            </a:extLst>
          </p:cNvPr>
          <p:cNvSpPr txBox="1"/>
          <p:nvPr/>
        </p:nvSpPr>
        <p:spPr>
          <a:xfrm>
            <a:off x="621257" y="239471"/>
            <a:ext cx="41056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/>
              <a:t>Пошаговое построение в слайд-шоу по клику мышки</a:t>
            </a:r>
          </a:p>
        </p:txBody>
      </p:sp>
    </p:spTree>
    <p:extLst>
      <p:ext uri="{BB962C8B-B14F-4D97-AF65-F5344CB8AC3E}">
        <p14:creationId xmlns:p14="http://schemas.microsoft.com/office/powerpoint/2010/main" val="33594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D1E7BF32-EB98-45D2-B517-D16BDDD685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859"/>
          <a:stretch/>
        </p:blipFill>
        <p:spPr>
          <a:xfrm>
            <a:off x="6897108" y="2503538"/>
            <a:ext cx="3440303" cy="2494276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7A9BAD2D-AD48-4BFD-8F86-ECD0007E7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9404" y="262406"/>
            <a:ext cx="5973177" cy="229385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4546D-6402-430C-9E85-0997C30E2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900" y="5290012"/>
            <a:ext cx="10849681" cy="1147313"/>
          </a:xfrm>
        </p:spPr>
        <p:txBody>
          <a:bodyPr>
            <a:noAutofit/>
          </a:bodyPr>
          <a:lstStyle/>
          <a:p>
            <a:r>
              <a:rPr lang="ru-RU" dirty="0"/>
              <a:t>3.1. </a:t>
            </a:r>
            <a:r>
              <a:rPr lang="ru-RU" dirty="0">
                <a:latin typeface="+mn-lt"/>
              </a:rPr>
              <a:t>Развёртка</a:t>
            </a:r>
            <a:r>
              <a:rPr lang="ru-RU" dirty="0"/>
              <a:t> куба. </a:t>
            </a:r>
            <a:r>
              <a:rPr lang="ru-RU" sz="2000" i="1" dirty="0">
                <a:latin typeface="+mn-lt"/>
              </a:rPr>
              <a:t>Интересна еще одна возможность </a:t>
            </a:r>
            <a:r>
              <a:rPr lang="ru-RU" sz="2000" i="1" dirty="0" err="1">
                <a:latin typeface="+mn-lt"/>
              </a:rPr>
              <a:t>GeoGebra</a:t>
            </a:r>
            <a:r>
              <a:rPr lang="ru-RU" sz="2000" i="1" dirty="0">
                <a:latin typeface="+mn-lt"/>
              </a:rPr>
              <a:t> - это возможность построения разверток многогранников, которые можно применить при изучении темы «Площадь полной поверхности многогранника».</a:t>
            </a:r>
            <a:br>
              <a:rPr lang="ru-RU" sz="2000" dirty="0">
                <a:latin typeface="+mn-lt"/>
              </a:rPr>
            </a:br>
            <a:r>
              <a:rPr lang="ru-RU" sz="1800" dirty="0"/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3945DB-B244-4930-8920-6695EAE961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7607" y="166255"/>
            <a:ext cx="502722" cy="50272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6" name="Заголовок 5"/>
          <p:cNvSpPr txBox="1">
            <a:spLocks/>
          </p:cNvSpPr>
          <p:nvPr/>
        </p:nvSpPr>
        <p:spPr>
          <a:xfrm rot="16200000">
            <a:off x="9870733" y="4584234"/>
            <a:ext cx="3595136" cy="7148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5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GEOGEBRA</a:t>
            </a:r>
            <a:endParaRPr kumimoji="0" lang="ru-RU" sz="2800" b="0" i="0" u="none" strike="noStrike" kern="1200" cap="none" spc="-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7395CC9-686C-4454-9FE6-5F1E5D15B4AE}"/>
              </a:ext>
            </a:extLst>
          </p:cNvPr>
          <p:cNvSpPr/>
          <p:nvPr/>
        </p:nvSpPr>
        <p:spPr>
          <a:xfrm>
            <a:off x="2005628" y="4448482"/>
            <a:ext cx="4817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>
                <a:hlinkClick r:id="rId5"/>
              </a:rPr>
              <a:t>https://www.geogebra.org/classic/w8mdzynf</a:t>
            </a:r>
            <a:endParaRPr lang="ru-RU" dirty="0"/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4DC6C2BC-F5DF-4C98-8BC3-A5135A69B0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24" y="3528206"/>
            <a:ext cx="1409700" cy="14097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41FC0C-86E8-4DBF-AE4F-4E73907199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31" y="420673"/>
            <a:ext cx="4544205" cy="290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81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4546D-6402-430C-9E85-0997C30E2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42" y="5314728"/>
            <a:ext cx="10793967" cy="1142363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4.1. Задачи на готовых чертежах. </a:t>
            </a:r>
            <a:br>
              <a:rPr lang="ru-RU" dirty="0"/>
            </a:br>
            <a:r>
              <a:rPr lang="ru-RU" sz="2200" dirty="0"/>
              <a:t>Варианты обмена заданий с обучающимся: </a:t>
            </a:r>
            <a:r>
              <a:rPr lang="en-US" sz="2200" dirty="0"/>
              <a:t>GEOGEBRA Classroom</a:t>
            </a:r>
            <a:r>
              <a:rPr lang="ru-RU" sz="2200" dirty="0"/>
              <a:t>, </a:t>
            </a:r>
            <a:r>
              <a:rPr lang="en-US" sz="2200" dirty="0"/>
              <a:t>QR</a:t>
            </a:r>
            <a:r>
              <a:rPr lang="ru-RU" sz="2200" dirty="0"/>
              <a:t>-коду, по ссылке. Так же можно распечатать задания. </a:t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3945DB-B244-4930-8920-6695EAE961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7607" y="166255"/>
            <a:ext cx="502722" cy="50272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6" name="Заголовок 5"/>
          <p:cNvSpPr txBox="1">
            <a:spLocks/>
          </p:cNvSpPr>
          <p:nvPr/>
        </p:nvSpPr>
        <p:spPr>
          <a:xfrm rot="16200000">
            <a:off x="9870733" y="4584234"/>
            <a:ext cx="3595136" cy="7148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5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GEOGEBRA</a:t>
            </a:r>
            <a:endParaRPr kumimoji="0" lang="ru-RU" sz="2800" b="0" i="0" u="none" strike="noStrike" kern="1200" cap="none" spc="-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5D44E04F-E03A-43D5-9D4A-1D99D47B20F7}"/>
              </a:ext>
            </a:extLst>
          </p:cNvPr>
          <p:cNvSpPr/>
          <p:nvPr/>
        </p:nvSpPr>
        <p:spPr>
          <a:xfrm>
            <a:off x="6929894" y="3729194"/>
            <a:ext cx="4253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https://www.geogebra.org/m/ufm4z43c</a:t>
            </a:r>
            <a:endParaRPr lang="ru-RU" dirty="0"/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788AC2FB-CD12-457D-AA64-41C5060DBA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149" y="1451537"/>
            <a:ext cx="1692576" cy="1692576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3F29EC97-F284-4806-A93D-4E238D7151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72" t="1672" r="33548" b="-1672"/>
          <a:stretch/>
        </p:blipFill>
        <p:spPr>
          <a:xfrm>
            <a:off x="221671" y="362140"/>
            <a:ext cx="6392866" cy="4352200"/>
          </a:xfrm>
          <a:prstGeom prst="rect">
            <a:avLst/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CA75ABE-75B8-4896-9786-BAE9C0242763}"/>
              </a:ext>
            </a:extLst>
          </p:cNvPr>
          <p:cNvSpPr/>
          <p:nvPr/>
        </p:nvSpPr>
        <p:spPr>
          <a:xfrm>
            <a:off x="7414824" y="668976"/>
            <a:ext cx="32524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-apple-system"/>
              </a:rPr>
              <a:t>GeoGebra Classroom</a:t>
            </a:r>
            <a:endParaRPr lang="en-US" sz="2800" b="0" i="0" dirty="0"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205381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C36941A-E6E0-45E4-92CE-72E01B67C5AC}"/>
              </a:ext>
            </a:extLst>
          </p:cNvPr>
          <p:cNvSpPr txBox="1"/>
          <p:nvPr/>
        </p:nvSpPr>
        <p:spPr>
          <a:xfrm>
            <a:off x="1365848" y="1690777"/>
            <a:ext cx="7194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СПАСИБО ЗА ВНИМАНИЕ.</a:t>
            </a:r>
          </a:p>
        </p:txBody>
      </p:sp>
      <p:pic>
        <p:nvPicPr>
          <p:cNvPr id="1026" name="Picture 2" descr="Два плюс два: Мастерская &quot;Волшебные узоры с GeoGebra&quot;: Урок 6">
            <a:extLst>
              <a:ext uri="{FF2B5EF4-FFF2-40B4-BE49-F238E27FC236}">
                <a16:creationId xmlns:a16="http://schemas.microsoft.com/office/drawing/2014/main" id="{A99F2BE4-8F8F-40E4-9957-712CFF57E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15957">
            <a:off x="6804189" y="3187449"/>
            <a:ext cx="3512177" cy="240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94529"/>
      </p:ext>
    </p:extLst>
  </p:cSld>
  <p:clrMapOvr>
    <a:masterClrMapping/>
  </p:clrMapOvr>
</p:sld>
</file>

<file path=ppt/theme/theme1.xml><?xml version="1.0" encoding="utf-8"?>
<a:theme xmlns:a="http://schemas.openxmlformats.org/drawingml/2006/main" name="Вид">
  <a:themeElements>
    <a:clrScheme name="Вид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Вид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ид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Вид</Template>
  <TotalTime>789</TotalTime>
  <Words>457</Words>
  <Application>Microsoft Office PowerPoint</Application>
  <PresentationFormat>Широкоэкранный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-apple-system</vt:lpstr>
      <vt:lpstr>Arial</vt:lpstr>
      <vt:lpstr>Century Schoolbook</vt:lpstr>
      <vt:lpstr>Times New Roman</vt:lpstr>
      <vt:lpstr>Wingdings 2</vt:lpstr>
      <vt:lpstr>Вид</vt:lpstr>
      <vt:lpstr>GE    GEBRA КАК СРЕДСТВО ВИЗУАЛИЗАЦИИ РЕШЕНИЯ ЗАДАЧ СТЕРЕОМЕТРИИ</vt:lpstr>
      <vt:lpstr>1.1. Сечение. Эта иллюстрация показывает, как выглядит сечение куба плоскостью, перемещающейся перпендикулярно диагонали куба. </vt:lpstr>
      <vt:lpstr>1.2. Сечение. Если пирамида пересечена плоскостью, параллельной основанию, то: 1) боковые ребра и высота разделены на …  2) многоугольник сечения подобен … 3) площади основания и сечения относятся, как … </vt:lpstr>
      <vt:lpstr>1.3. Распознавание сечения. Большое значение для развития пространстве-нных представлений учащихся имеют задачи на распознавание вида многоугольников, которые могут быть сечениями многогранника плоскостью; выяснение возможности или невозможности того или иного вида сечения. </vt:lpstr>
      <vt:lpstr>2.1. Построения сечения. Метод следов.</vt:lpstr>
      <vt:lpstr>3.1. Развёртка куба. Интересна еще одна возможность GeoGebra - это возможность построения разверток многогранников, которые можно применить при изучении темы «Площадь полной поверхности многогранника».  </vt:lpstr>
      <vt:lpstr>4.1. Задачи на готовых чертежах.  Варианты обмена заданий с обучающимся: GEOGEBRA Classroom, QR-коду, по ссылке. Так же можно распечатать задания.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GEOGEBRA</dc:title>
  <dc:creator>Galina</dc:creator>
  <cp:lastModifiedBy>Galina</cp:lastModifiedBy>
  <cp:revision>70</cp:revision>
  <dcterms:created xsi:type="dcterms:W3CDTF">2023-12-12T14:13:48Z</dcterms:created>
  <dcterms:modified xsi:type="dcterms:W3CDTF">2023-12-14T14:26:47Z</dcterms:modified>
</cp:coreProperties>
</file>