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3" r:id="rId27"/>
    <p:sldId id="284" r:id="rId28"/>
    <p:sldId id="287" r:id="rId29"/>
    <p:sldId id="285" r:id="rId30"/>
    <p:sldId id="286" r:id="rId31"/>
    <p:sldId id="282" r:id="rId32"/>
    <p:sldId id="277" r:id="rId33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vgeniyaoskina@gmail.com" userId="86a61cfa40e14c4a" providerId="LiveId" clId="{B05CB893-72D7-4B14-A03B-BAE93439BBF7}"/>
    <pc:docChg chg="custSel delSld modSld">
      <pc:chgData name="evgeniyaoskina@gmail.com" userId="86a61cfa40e14c4a" providerId="LiveId" clId="{B05CB893-72D7-4B14-A03B-BAE93439BBF7}" dt="2023-10-19T18:23:58.898" v="6" actId="2696"/>
      <pc:docMkLst>
        <pc:docMk/>
      </pc:docMkLst>
      <pc:sldChg chg="addSp delSp modSp mod">
        <pc:chgData name="evgeniyaoskina@gmail.com" userId="86a61cfa40e14c4a" providerId="LiveId" clId="{B05CB893-72D7-4B14-A03B-BAE93439BBF7}" dt="2023-10-19T18:15:17.041" v="2" actId="1076"/>
        <pc:sldMkLst>
          <pc:docMk/>
          <pc:sldMk cId="0" sldId="256"/>
        </pc:sldMkLst>
        <pc:spChg chg="del">
          <ac:chgData name="evgeniyaoskina@gmail.com" userId="86a61cfa40e14c4a" providerId="LiveId" clId="{B05CB893-72D7-4B14-A03B-BAE93439BBF7}" dt="2023-10-19T18:15:11.282" v="0" actId="21"/>
          <ac:spMkLst>
            <pc:docMk/>
            <pc:sldMk cId="0" sldId="256"/>
            <ac:spMk id="3" creationId="{00000000-0000-0000-0000-000000000000}"/>
          </ac:spMkLst>
        </pc:spChg>
        <pc:spChg chg="add del mod">
          <ac:chgData name="evgeniyaoskina@gmail.com" userId="86a61cfa40e14c4a" providerId="LiveId" clId="{B05CB893-72D7-4B14-A03B-BAE93439BBF7}" dt="2023-10-19T18:15:15.117" v="1" actId="21"/>
          <ac:spMkLst>
            <pc:docMk/>
            <pc:sldMk cId="0" sldId="256"/>
            <ac:spMk id="6" creationId="{D8DE50A2-4746-3E8D-6E12-FB81A28B7E60}"/>
          </ac:spMkLst>
        </pc:spChg>
        <pc:picChg chg="mod">
          <ac:chgData name="evgeniyaoskina@gmail.com" userId="86a61cfa40e14c4a" providerId="LiveId" clId="{B05CB893-72D7-4B14-A03B-BAE93439BBF7}" dt="2023-10-19T18:15:17.041" v="2" actId="1076"/>
          <ac:picMkLst>
            <pc:docMk/>
            <pc:sldMk cId="0" sldId="256"/>
            <ac:picMk id="4" creationId="{00000000-0000-0000-0000-000000000000}"/>
          </ac:picMkLst>
        </pc:picChg>
      </pc:sldChg>
      <pc:sldChg chg="modSp mod">
        <pc:chgData name="evgeniyaoskina@gmail.com" userId="86a61cfa40e14c4a" providerId="LiveId" clId="{B05CB893-72D7-4B14-A03B-BAE93439BBF7}" dt="2023-10-19T18:17:00.272" v="3" actId="20577"/>
        <pc:sldMkLst>
          <pc:docMk/>
          <pc:sldMk cId="0" sldId="260"/>
        </pc:sldMkLst>
        <pc:spChg chg="mod">
          <ac:chgData name="evgeniyaoskina@gmail.com" userId="86a61cfa40e14c4a" providerId="LiveId" clId="{B05CB893-72D7-4B14-A03B-BAE93439BBF7}" dt="2023-10-19T18:17:00.272" v="3" actId="20577"/>
          <ac:spMkLst>
            <pc:docMk/>
            <pc:sldMk cId="0" sldId="260"/>
            <ac:spMk id="3" creationId="{00000000-0000-0000-0000-000000000000}"/>
          </ac:spMkLst>
        </pc:spChg>
      </pc:sldChg>
      <pc:sldChg chg="modSp mod">
        <pc:chgData name="evgeniyaoskina@gmail.com" userId="86a61cfa40e14c4a" providerId="LiveId" clId="{B05CB893-72D7-4B14-A03B-BAE93439BBF7}" dt="2023-10-19T18:22:23.607" v="4" actId="14100"/>
        <pc:sldMkLst>
          <pc:docMk/>
          <pc:sldMk cId="0" sldId="274"/>
        </pc:sldMkLst>
        <pc:picChg chg="mod">
          <ac:chgData name="evgeniyaoskina@gmail.com" userId="86a61cfa40e14c4a" providerId="LiveId" clId="{B05CB893-72D7-4B14-A03B-BAE93439BBF7}" dt="2023-10-19T18:22:23.607" v="4" actId="14100"/>
          <ac:picMkLst>
            <pc:docMk/>
            <pc:sldMk cId="0" sldId="274"/>
            <ac:picMk id="4" creationId="{00000000-0000-0000-0000-000000000000}"/>
          </ac:picMkLst>
        </pc:picChg>
      </pc:sldChg>
      <pc:sldChg chg="modSp mod">
        <pc:chgData name="evgeniyaoskina@gmail.com" userId="86a61cfa40e14c4a" providerId="LiveId" clId="{B05CB893-72D7-4B14-A03B-BAE93439BBF7}" dt="2023-10-19T18:22:55.160" v="5" actId="14100"/>
        <pc:sldMkLst>
          <pc:docMk/>
          <pc:sldMk cId="0" sldId="275"/>
        </pc:sldMkLst>
        <pc:picChg chg="mod">
          <ac:chgData name="evgeniyaoskina@gmail.com" userId="86a61cfa40e14c4a" providerId="LiveId" clId="{B05CB893-72D7-4B14-A03B-BAE93439BBF7}" dt="2023-10-19T18:22:55.160" v="5" actId="14100"/>
          <ac:picMkLst>
            <pc:docMk/>
            <pc:sldMk cId="0" sldId="275"/>
            <ac:picMk id="6" creationId="{00000000-0000-0000-0000-000000000000}"/>
          </ac:picMkLst>
        </pc:picChg>
      </pc:sldChg>
      <pc:sldChg chg="del">
        <pc:chgData name="evgeniyaoskina@gmail.com" userId="86a61cfa40e14c4a" providerId="LiveId" clId="{B05CB893-72D7-4B14-A03B-BAE93439BBF7}" dt="2023-10-19T18:23:58.898" v="6" actId="2696"/>
        <pc:sldMkLst>
          <pc:docMk/>
          <pc:sldMk cId="0" sldId="27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FB960DB-9E74-487A-B7CE-AD417F0F0801}" type="datetimeFigureOut">
              <a:rPr lang="ru-RU"/>
              <a:t>19.10.2023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2428B04-F59A-4953-98CE-99F613ACD2D8}" type="slidenum">
              <a:rPr lang="ru-RU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 bwMode="auto">
          <a:xfrm>
            <a:off x="0" y="-1"/>
            <a:ext cx="365760" cy="685445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auto"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Прямоугольник 40"/>
          <p:cNvSpPr/>
          <p:nvPr/>
        </p:nvSpPr>
        <p:spPr bwMode="auto"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Прямоугольник 41"/>
          <p:cNvSpPr/>
          <p:nvPr/>
        </p:nvSpPr>
        <p:spPr bwMode="auto"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 bwMode="auto"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 bwMode="auto">
          <a:xfrm>
            <a:off x="914400" y="2834640"/>
            <a:ext cx="7772400" cy="1508759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6" name="Прямоугольник 55"/>
          <p:cNvSpPr/>
          <p:nvPr/>
        </p:nvSpPr>
        <p:spPr bwMode="auto">
          <a:xfrm>
            <a:off x="255291" y="5047394"/>
            <a:ext cx="73152" cy="1691640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" name="Прямоугольник 64"/>
          <p:cNvSpPr/>
          <p:nvPr/>
        </p:nvSpPr>
        <p:spPr bwMode="auto">
          <a:xfrm>
            <a:off x="255291" y="4796819"/>
            <a:ext cx="73152" cy="228600"/>
          </a:xfrm>
          <a:prstGeom prst="rect">
            <a:avLst/>
          </a:prstGeom>
          <a:solidFill>
            <a:schemeClr val="accent3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" name="Прямоугольник 65"/>
          <p:cNvSpPr/>
          <p:nvPr/>
        </p:nvSpPr>
        <p:spPr bwMode="auto"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" name="Прямоугольник 66"/>
          <p:cNvSpPr/>
          <p:nvPr/>
        </p:nvSpPr>
        <p:spPr bwMode="auto">
          <a:xfrm>
            <a:off x="255291" y="4542559"/>
            <a:ext cx="73152" cy="73152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FB960DB-9E74-487A-B7CE-AD417F0F0801}" type="datetimeFigureOut">
              <a:rPr lang="ru-RU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2428B04-F59A-4953-98CE-99F613ACD2D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9"/>
            <a:ext cx="1981200" cy="5851525"/>
          </a:xfrm>
        </p:spPr>
        <p:txBody>
          <a:bodyPr vert="eaVert" anchor="ctr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09600" y="274639"/>
            <a:ext cx="5867399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FB960DB-9E74-487A-B7CE-AD417F0F0801}" type="datetimeFigureOut">
              <a:rPr lang="ru-RU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2428B04-F59A-4953-98CE-99F613ACD2D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FB960DB-9E74-487A-B7CE-AD417F0F0801}" type="datetimeFigureOut">
              <a:rPr lang="ru-RU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2428B04-F59A-4953-98CE-99F613ACD2D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/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 extrusionOk="0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5" name="Полилиния 14"/>
          <p:cNvSpPr/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 extrusionOk="0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3" name="Полилиния 12"/>
          <p:cNvSpPr/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 extrusionOk="0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6" name="Полилиния 15"/>
          <p:cNvSpPr/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 extrusionOk="0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7" name="Полилиния 16"/>
          <p:cNvSpPr/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 extrusionOk="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8" name="Полилиния 17"/>
          <p:cNvSpPr/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 extrusionOk="0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9" name="Полилиния 18"/>
          <p:cNvSpPr/>
          <p:nvPr/>
        </p:nvSpPr>
        <p:spPr bwMode="auto">
          <a:xfrm>
            <a:off x="5948363" y="4246563"/>
            <a:ext cx="2090736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 extrusionOk="0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20" name="Полилиния 19"/>
          <p:cNvSpPr/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 extrusionOk="0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21" name="Полилиния 20"/>
          <p:cNvSpPr/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 extrusionOk="0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22" name="Полилиния 21"/>
          <p:cNvSpPr/>
          <p:nvPr/>
        </p:nvSpPr>
        <p:spPr bwMode="auto">
          <a:xfrm>
            <a:off x="5943600" y="1752599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 extrusionOk="0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23" name="Полилиния 22"/>
          <p:cNvSpPr/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 extrusionOk="0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24" name="Полилиния 23"/>
          <p:cNvSpPr/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 extrusionOk="0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25" name="Полилиния 24"/>
          <p:cNvSpPr/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 extrusionOk="0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26" name="Полилиния 25"/>
          <p:cNvSpPr/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 extrusionOk="0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27" name="Полилиния 26"/>
          <p:cNvSpPr/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 extrusionOk="0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FB960DB-9E74-487A-B7CE-AD417F0F0801}" type="datetimeFigureOut">
              <a:rPr lang="ru-RU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2428B04-F59A-4953-98CE-99F613ACD2D8}" type="slidenum">
              <a:rPr lang="ru-RU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 flipH="1">
            <a:off x="371537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 bwMode="auto"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512064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FB960DB-9E74-487A-B7CE-AD417F0F0801}" type="datetimeFigureOut">
              <a:rPr lang="ru-RU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2428B04-F59A-4953-98CE-99F613ACD2D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 bwMode="auto"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 bwMode="auto"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FB960DB-9E74-487A-B7CE-AD417F0F0801}" type="datetimeFigureOut">
              <a:rPr lang="ru-RU"/>
              <a:t>19.10.2023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2428B04-F59A-4953-98CE-99F613ACD2D8}" type="slidenum">
              <a:rPr lang="ru-RU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 bwMode="auto"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Прямоугольник 20"/>
          <p:cNvSpPr/>
          <p:nvPr/>
        </p:nvSpPr>
        <p:spPr bwMode="auto"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Прямоугольник 21"/>
          <p:cNvSpPr/>
          <p:nvPr/>
        </p:nvSpPr>
        <p:spPr bwMode="auto"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 bwMode="auto"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FB960DB-9E74-487A-B7CE-AD417F0F0801}" type="datetimeFigureOut">
              <a:rPr lang="ru-RU"/>
              <a:t>19.10.2023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2428B04-F59A-4953-98CE-99F613ACD2D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FB960DB-9E74-487A-B7CE-AD417F0F0801}" type="datetimeFigureOut">
              <a:rPr lang="ru-RU"/>
              <a:t>19.10.2023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2428B04-F59A-4953-98CE-99F613ACD2D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 bwMode="auto"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FB960DB-9E74-487A-B7CE-AD417F0F0801}" type="datetimeFigureOut">
              <a:rPr lang="ru-RU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2428B04-F59A-4953-98CE-99F613ACD2D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auto">
          <a:xfrm>
            <a:off x="368032" y="0"/>
            <a:ext cx="8778240" cy="1878037"/>
          </a:xfrm>
          <a:prstGeom prst="rect">
            <a:avLst/>
          </a:prstGeom>
          <a:solidFill>
            <a:srgbClr val="00000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 bwMode="auto">
          <a:xfrm rot="5400000">
            <a:off x="8514581" y="1219200"/>
            <a:ext cx="132763" cy="128465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>
              <a:cxnSpLocks/>
            </p:cNvCxnSpPr>
            <p:nvPr/>
          </p:nvCxnSpPr>
          <p:spPr bwMode="auto">
            <a:xfrm rot="16199999">
              <a:off x="6664063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cxnSpLocks/>
            </p:cNvCxnSpPr>
            <p:nvPr/>
          </p:nvCxnSpPr>
          <p:spPr bwMode="auto">
            <a:xfrm rot="16199999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cxnSpLocks/>
            </p:cNvCxnSpPr>
            <p:nvPr/>
          </p:nvCxnSpPr>
          <p:spPr bwMode="auto"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8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368032" y="1893781"/>
            <a:ext cx="8778240" cy="4960144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grpSp>
        <p:nvGrpSpPr>
          <p:cNvPr id="14" name="Группа 13"/>
          <p:cNvGrpSpPr/>
          <p:nvPr/>
        </p:nvGrpSpPr>
        <p:grpSpPr bwMode="auto">
          <a:xfrm rot="5400000">
            <a:off x="8666981" y="1371600"/>
            <a:ext cx="132763" cy="128465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>
              <a:cxnSpLocks/>
            </p:cNvCxnSpPr>
            <p:nvPr/>
          </p:nvCxnSpPr>
          <p:spPr bwMode="auto">
            <a:xfrm rot="16199999">
              <a:off x="6664063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cxnSpLocks/>
            </p:cNvCxnSpPr>
            <p:nvPr/>
          </p:nvCxnSpPr>
          <p:spPr bwMode="auto">
            <a:xfrm rot="16199999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cxnSpLocks/>
            </p:cNvCxnSpPr>
            <p:nvPr/>
          </p:nvCxnSpPr>
          <p:spPr bwMode="auto"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 bwMode="auto">
          <a:xfrm rot="5400000">
            <a:off x="8320088" y="1474763"/>
            <a:ext cx="132763" cy="128465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>
              <a:cxnSpLocks/>
            </p:cNvCxnSpPr>
            <p:nvPr/>
          </p:nvCxnSpPr>
          <p:spPr bwMode="auto">
            <a:xfrm rot="16199999">
              <a:off x="6664063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cxnSpLocks/>
            </p:cNvCxnSpPr>
            <p:nvPr/>
          </p:nvCxnSpPr>
          <p:spPr bwMode="auto">
            <a:xfrm rot="16199999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cxnSpLocks/>
            </p:cNvCxnSpPr>
            <p:nvPr/>
          </p:nvCxnSpPr>
          <p:spPr bwMode="auto"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6477000" y="55498"/>
            <a:ext cx="2133600" cy="365125"/>
          </a:xfrm>
        </p:spPr>
        <p:txBody>
          <a:bodyPr/>
          <a:lstStyle/>
          <a:p>
            <a:pPr>
              <a:defRPr/>
            </a:pPr>
            <a:fld id="{EFB960DB-9E74-487A-B7CE-AD417F0F0801}" type="datetimeFigureOut">
              <a:rPr lang="ru-RU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914400" y="55498"/>
            <a:ext cx="5562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55498"/>
            <a:ext cx="457200" cy="365125"/>
          </a:xfrm>
        </p:spPr>
        <p:txBody>
          <a:bodyPr/>
          <a:lstStyle/>
          <a:p>
            <a:pPr>
              <a:defRPr/>
            </a:pPr>
            <a:fld id="{02428B04-F59A-4953-98CE-99F613ACD2D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auto">
          <a:xfrm>
            <a:off x="0" y="-1"/>
            <a:ext cx="365760" cy="685445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255291" y="5047394"/>
            <a:ext cx="73152" cy="1691640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255291" y="4796819"/>
            <a:ext cx="73152" cy="228600"/>
          </a:xfrm>
          <a:prstGeom prst="rect">
            <a:avLst/>
          </a:prstGeom>
          <a:solidFill>
            <a:schemeClr val="accent3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55291" y="4542559"/>
            <a:ext cx="73152" cy="73152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 bwMode="auto"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FB960DB-9E74-487A-B7CE-AD417F0F0801}" type="datetimeFigureOut">
              <a:rPr lang="ru-RU"/>
              <a:t>19.10.2023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 bwMode="auto"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2428B04-F59A-4953-98CE-99F613ACD2D8}" type="slidenum">
              <a:rPr lang="ru-RU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>
        <a:spcBef>
          <a:spcPts val="0"/>
        </a:spcBef>
        <a:buNone/>
        <a:defRPr sz="4000" spc="-10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>
        <a:spcBef>
          <a:spcPts val="700"/>
        </a:spcBef>
        <a:buClr>
          <a:schemeClr val="tx2"/>
        </a:buClr>
        <a:buSzPct val="95000"/>
        <a:buFont typeface="Wingdings"/>
        <a:buChar char="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>
        <a:spcBef>
          <a:spcPts val="0"/>
        </a:spcBef>
        <a:buClr>
          <a:schemeClr val="accent2"/>
        </a:buClr>
        <a:buSzPct val="90000"/>
        <a:buFont typeface="Wingdings"/>
        <a:buChar char=""/>
        <a:defRPr sz="26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>
        <a:spcBef>
          <a:spcPts val="0"/>
        </a:spcBef>
        <a:buClr>
          <a:schemeClr val="accent2"/>
        </a:buClr>
        <a:buFont typeface="Wingdings 2"/>
        <a:buChar char="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>
        <a:spcBef>
          <a:spcPts val="0"/>
        </a:spcBef>
        <a:buClr>
          <a:schemeClr val="accent3"/>
        </a:buClr>
        <a:buFont typeface="Wingdings 3"/>
        <a:buChar char=""/>
        <a:defRPr sz="2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>
        <a:spcBef>
          <a:spcPts val="0"/>
        </a:spcBef>
        <a:buClr>
          <a:schemeClr val="accent3"/>
        </a:buClr>
        <a:buFont typeface="Wingdings 2"/>
        <a:buChar char="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>
        <a:spcBef>
          <a:spcPts val="0"/>
        </a:spcBef>
        <a:buClr>
          <a:schemeClr val="accent3"/>
        </a:buClr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>
        <a:spcBef>
          <a:spcPts val="0"/>
        </a:spcBef>
        <a:buClr>
          <a:schemeClr val="accent4"/>
        </a:buClr>
        <a:buFont typeface="Wingdings 2"/>
        <a:buChar char="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>
        <a:spcBef>
          <a:spcPts val="0"/>
        </a:spcBef>
        <a:buClr>
          <a:schemeClr val="accent4"/>
        </a:buClr>
        <a:buFont typeface="Wingdings 2"/>
        <a:buChar char="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>
        <a:spcBef>
          <a:spcPts val="0"/>
        </a:spcBef>
        <a:buClr>
          <a:schemeClr val="accent4"/>
        </a:buClr>
        <a:buFont typeface="Wingdings 2"/>
        <a:buChar char="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fishki.net/1332708-afganskaja-vojna-1979-1989.html" TargetMode="External"/><Relationship Id="rId2" Type="http://schemas.openxmlformats.org/officeDocument/2006/relationships/hyperlink" Target="http://maxpark.com/community/4375/content/196878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ininskaya.jimdo.com/&#1074;&#1080;&#1088;&#1090;&#1091;&#1072;&#1083;&#1100;&#1085;&#1099;&#1081;-&#1084;&#1091;&#1079;&#1077;&#1081;/&#1072;&#1092;&#1075;&#1072;&#1085;&#1080;&#1089;&#1090;&#1072;&#1085;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27584" y="476672"/>
            <a:ext cx="7772400" cy="1975104"/>
          </a:xfrm>
        </p:spPr>
        <p:txBody>
          <a:bodyPr/>
          <a:lstStyle/>
          <a:p>
            <a:pPr algn="ctr">
              <a:defRPr/>
            </a:pPr>
            <a:r>
              <a:rPr lang="ru-RU" sz="440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Афганская война</a:t>
            </a:r>
            <a:br>
              <a:rPr lang="ru-RU" sz="440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sz="440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1979-1989 гг.</a:t>
            </a:r>
          </a:p>
        </p:txBody>
      </p:sp>
      <p:pic>
        <p:nvPicPr>
          <p:cNvPr id="4" name="Рисунок 3" descr="255703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907704" y="1916832"/>
            <a:ext cx="5852512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67544" y="260648"/>
            <a:ext cx="8208912" cy="633670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u="sng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1984 год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16 января </a:t>
            </a:r>
            <a:r>
              <a:rPr lang="ru-RU" sz="1800">
                <a:latin typeface="Times New Roman"/>
                <a:cs typeface="Times New Roman"/>
              </a:rPr>
              <a:t>— душманы сбили из ПЗРК «Стрела-2М» самолёт Су-25. Это первый случай успешного применения ПЗРК в Афганистане.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30 апреля </a:t>
            </a:r>
            <a:r>
              <a:rPr lang="ru-RU" sz="1800">
                <a:latin typeface="Times New Roman"/>
                <a:cs typeface="Times New Roman"/>
              </a:rPr>
              <a:t>— в ходе крупной операции в Панджшерском ущелье попал в засаду и понёс тяжелейшие потери 1-й батальон 682-го мотострелкового полка.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Октябрь</a:t>
            </a:r>
            <a:r>
              <a:rPr lang="ru-RU" sz="1800">
                <a:latin typeface="Times New Roman"/>
                <a:cs typeface="Times New Roman"/>
              </a:rPr>
              <a:t> — над Кабулом из ПЗРК «Стрела» душманы сбивают транспортный самолёт Ил-76.</a:t>
            </a:r>
            <a:endParaRPr/>
          </a:p>
          <a:p>
            <a:pPr>
              <a:buNone/>
              <a:defRPr/>
            </a:pPr>
            <a:endParaRPr lang="ru-RU" sz="3600" b="1" u="sng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 descr="8_0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5536" y="2852936"/>
            <a:ext cx="4248472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afgan1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932040" y="2708920"/>
            <a:ext cx="4013750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95536" y="188640"/>
            <a:ext cx="8280919" cy="648072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u="sng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1985 год</a:t>
            </a:r>
            <a:endParaRPr/>
          </a:p>
          <a:p>
            <a:pPr>
              <a:buNone/>
              <a:defRPr/>
            </a:pPr>
            <a:r>
              <a:rPr lang="ru-RU" sz="180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21 апреля </a:t>
            </a:r>
            <a:r>
              <a:rPr lang="ru-RU" sz="1800">
                <a:latin typeface="Times New Roman"/>
                <a:cs typeface="Times New Roman"/>
              </a:rPr>
              <a:t>— Гибель Мараварской роты.</a:t>
            </a:r>
            <a:endParaRPr/>
          </a:p>
          <a:p>
            <a:pPr>
              <a:buNone/>
              <a:defRPr/>
            </a:pPr>
            <a:r>
              <a:rPr lang="ru-RU" sz="180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26 апреля </a:t>
            </a:r>
            <a:r>
              <a:rPr lang="ru-RU" sz="1800">
                <a:latin typeface="Times New Roman"/>
                <a:cs typeface="Times New Roman"/>
              </a:rPr>
              <a:t>— восстание советских и афганских военнопленных в тюрьме Бадабера в Пакистане</a:t>
            </a:r>
            <a:r>
              <a:rPr lang="ru-RU" sz="1900">
                <a:latin typeface="Times New Roman"/>
                <a:cs typeface="Times New Roman"/>
              </a:rPr>
              <a:t>.</a:t>
            </a:r>
            <a:endParaRPr/>
          </a:p>
          <a:p>
            <a:pPr>
              <a:buNone/>
              <a:defRPr/>
            </a:pPr>
            <a:r>
              <a:rPr lang="ru-RU" sz="180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Июнь</a:t>
            </a:r>
            <a:r>
              <a:rPr lang="ru-RU" sz="1800">
                <a:latin typeface="Times New Roman"/>
                <a:cs typeface="Times New Roman"/>
              </a:rPr>
              <a:t> — армейская операция в Панджшере</a:t>
            </a:r>
            <a:r>
              <a:rPr lang="ru-RU" sz="1900">
                <a:latin typeface="Times New Roman"/>
                <a:cs typeface="Times New Roman"/>
              </a:rPr>
              <a:t>.</a:t>
            </a:r>
            <a:endParaRPr/>
          </a:p>
          <a:p>
            <a:pPr>
              <a:buNone/>
              <a:defRPr/>
            </a:pPr>
            <a:r>
              <a:rPr lang="ru-RU" sz="180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Лето</a:t>
            </a:r>
            <a:r>
              <a:rPr lang="ru-RU" sz="1800">
                <a:latin typeface="Times New Roman"/>
                <a:cs typeface="Times New Roman"/>
              </a:rPr>
              <a:t> — новый курс Политбюро ЦК КПСС на политическое решение «афганской проблемы».</a:t>
            </a:r>
            <a:endParaRPr/>
          </a:p>
          <a:p>
            <a:pPr>
              <a:buNone/>
              <a:defRPr/>
            </a:pPr>
            <a:r>
              <a:rPr lang="ru-RU" sz="180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16-17 октября </a:t>
            </a:r>
            <a:r>
              <a:rPr lang="ru-RU" sz="1800">
                <a:latin typeface="Times New Roman"/>
                <a:cs typeface="Times New Roman"/>
              </a:rPr>
              <a:t>— Шутульская трагедия.</a:t>
            </a:r>
            <a:endParaRPr/>
          </a:p>
          <a:p>
            <a:pPr>
              <a:buNone/>
              <a:defRPr/>
            </a:pPr>
            <a:r>
              <a:rPr lang="ru-RU" sz="180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Осень</a:t>
            </a:r>
            <a:r>
              <a:rPr lang="ru-RU" sz="1800">
                <a:latin typeface="Times New Roman"/>
                <a:cs typeface="Times New Roman"/>
              </a:rPr>
              <a:t> — функции 40-й армии сводятся к прикрытию южных границ СССР, для чего привлекаются новые мотострелковые подразделения. Началось создание опорных базовых районов в труднодоступных местах страны.</a:t>
            </a:r>
            <a:endParaRPr/>
          </a:p>
          <a:p>
            <a:pPr>
              <a:buNone/>
              <a:defRPr/>
            </a:pPr>
            <a:endParaRPr lang="ru-RU" b="1" u="sng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 descr="772313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11560" y="4129257"/>
            <a:ext cx="3816424" cy="2728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0_2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004048" y="4121696"/>
            <a:ext cx="3686809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611560" y="188640"/>
            <a:ext cx="8208912" cy="64087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u="sng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1986 год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Февраль</a:t>
            </a:r>
            <a:r>
              <a:rPr lang="ru-RU" sz="1800">
                <a:latin typeface="Times New Roman"/>
                <a:cs typeface="Times New Roman"/>
              </a:rPr>
              <a:t> — на XXVII съезде КПСС М.Горбачёв делает заявление о начале выработки плана поэтапного вывода войск.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4-20 апреля </a:t>
            </a:r>
            <a:r>
              <a:rPr lang="ru-RU" sz="1800">
                <a:latin typeface="Times New Roman"/>
                <a:cs typeface="Times New Roman"/>
              </a:rPr>
              <a:t>— операция по разгрому базы Джавара: крупное поражение душманов. Неудачные попытки отрядов Исмаил-хана прорвать «зону безопасности» вокруг Герата.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28 июля </a:t>
            </a:r>
            <a:r>
              <a:rPr lang="ru-RU" sz="1800">
                <a:latin typeface="Times New Roman"/>
                <a:cs typeface="Times New Roman"/>
              </a:rPr>
              <a:t>— М.Горбачёв демонстративно заявил о скором выводе из Афганистана шести полков 40-й армии (около 7 тыс. чел.). 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Осень</a:t>
            </a:r>
            <a:r>
              <a:rPr lang="ru-RU" sz="1800">
                <a:latin typeface="Times New Roman"/>
                <a:cs typeface="Times New Roman"/>
              </a:rPr>
              <a:t> — разведгруппа майора Белова из 173-го отряда 16-й бригады спецназа захватывает первую партию переносных зенитно-ракетных комплексов «Стингер» в количестве трёх штук в районе Кандагара.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13 ноября </a:t>
            </a:r>
            <a:r>
              <a:rPr lang="ru-RU" sz="1800">
                <a:latin typeface="Times New Roman"/>
                <a:cs typeface="Times New Roman"/>
              </a:rPr>
              <a:t>— Политбюро ЦК КПСС ставит задачу вывести все войска из Афганистана в течение двух лет.</a:t>
            </a:r>
            <a:endParaRPr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508104" y="4408671"/>
            <a:ext cx="3350146" cy="24493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pic>
        <p:nvPicPr>
          <p:cNvPr id="5" name="Рисунок 4" descr="00c162691d5f096d8b6ab4dbd2a67e9415705197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27584" y="4581128"/>
            <a:ext cx="3528392" cy="21138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539552" y="116632"/>
            <a:ext cx="8147248" cy="662473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u="sng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1987 год</a:t>
            </a:r>
            <a:endParaRPr/>
          </a:p>
          <a:p>
            <a:pPr>
              <a:buNone/>
              <a:defRPr/>
            </a:pPr>
            <a:endParaRPr lang="ru-RU" sz="1800" i="1">
              <a:latin typeface="Times New Roman"/>
              <a:cs typeface="Times New Roman"/>
            </a:endParaRPr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2 января </a:t>
            </a:r>
            <a:r>
              <a:rPr lang="ru-RU" sz="1800">
                <a:latin typeface="Times New Roman"/>
                <a:cs typeface="Times New Roman"/>
              </a:rPr>
              <a:t>— в Кабул направлена оперативная группа Министерства обороны СССР во главе с первым заместителем начальника Генштаба ВС СССР генералом армии В. И. Варенниковым.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Февраль</a:t>
            </a:r>
            <a:r>
              <a:rPr lang="ru-RU" sz="1800">
                <a:latin typeface="Times New Roman"/>
                <a:cs typeface="Times New Roman"/>
              </a:rPr>
              <a:t> — операция «Удар» в провинции Кундуз.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Февраль-март</a:t>
            </a:r>
            <a:r>
              <a:rPr lang="ru-RU" sz="1800">
                <a:latin typeface="Times New Roman"/>
                <a:cs typeface="Times New Roman"/>
              </a:rPr>
              <a:t> — операция «Шквал» в провинции Кандагар.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8 марта </a:t>
            </a:r>
            <a:r>
              <a:rPr lang="ru-RU" sz="1800">
                <a:latin typeface="Times New Roman"/>
                <a:cs typeface="Times New Roman"/>
              </a:rPr>
              <a:t>— обстрел душманами города Пяндж Таджикской ССР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Март</a:t>
            </a:r>
            <a:r>
              <a:rPr lang="ru-RU" sz="1800">
                <a:latin typeface="Times New Roman"/>
                <a:cs typeface="Times New Roman"/>
              </a:rPr>
              <a:t> — операция «Гроза» в провинции Газни. Операция «Круг» в провинциях Кабул и Логар.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Май</a:t>
            </a:r>
            <a:r>
              <a:rPr lang="ru-RU" sz="1800">
                <a:latin typeface="Times New Roman"/>
                <a:cs typeface="Times New Roman"/>
              </a:rPr>
              <a:t> — операция «Залп» в провинциях Логар, Пактия, Кабул. Операция «Юг-87» в провинции Кандагар.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Весна</a:t>
            </a:r>
            <a:r>
              <a:rPr lang="ru-RU" sz="180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1800">
                <a:latin typeface="Times New Roman"/>
                <a:cs typeface="Times New Roman"/>
              </a:rPr>
              <a:t>— советские войска начинают применять для прикрытия восточного и юго-восточного участков границы систему «Барьер».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23 ноября </a:t>
            </a:r>
            <a:r>
              <a:rPr lang="ru-RU" sz="1800">
                <a:latin typeface="Times New Roman"/>
                <a:cs typeface="Times New Roman"/>
              </a:rPr>
              <a:t>— начало операции «Магистраль» по деблокированию города Хост.</a:t>
            </a:r>
            <a:endParaRPr lang="ru-RU" sz="1800" b="1" u="sng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611560" y="188640"/>
            <a:ext cx="8208912" cy="648072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u="sng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1988 год</a:t>
            </a:r>
            <a:endParaRPr/>
          </a:p>
          <a:p>
            <a:pPr>
              <a:buNone/>
              <a:defRPr/>
            </a:pPr>
            <a:r>
              <a:rPr lang="ru-RU" sz="2000">
                <a:latin typeface="Times New Roman"/>
                <a:cs typeface="Times New Roman"/>
              </a:rPr>
              <a:t>Советская группа спецназа готовится к операции в Афганистане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8 января </a:t>
            </a:r>
            <a:r>
              <a:rPr lang="ru-RU" sz="1800">
                <a:latin typeface="Times New Roman"/>
                <a:cs typeface="Times New Roman"/>
              </a:rPr>
              <a:t>— бой на высоте 3234 м.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14 апреля </a:t>
            </a:r>
            <a:r>
              <a:rPr lang="ru-RU" sz="1800">
                <a:latin typeface="Times New Roman"/>
                <a:cs typeface="Times New Roman"/>
              </a:rPr>
              <a:t>— при посредничестве ООН в Швейцарии министрами иностранных дел Афганистана и Пакистана подписаны Женевские соглашения о политическом урегулировании положения вокруг ситуации в ДРА. Гарантами договорённостей стали СССР и США.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24 июня </a:t>
            </a:r>
            <a:r>
              <a:rPr lang="ru-RU" sz="1800">
                <a:latin typeface="Times New Roman"/>
                <a:cs typeface="Times New Roman"/>
              </a:rPr>
              <a:t>— отряды оппозиции захватили центр провинции Вардак — город Майданшахр.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10 августа </a:t>
            </a:r>
            <a:r>
              <a:rPr lang="ru-RU" sz="1800">
                <a:latin typeface="Times New Roman"/>
                <a:cs typeface="Times New Roman"/>
              </a:rPr>
              <a:t>— душманы взяли Кундуз.</a:t>
            </a:r>
            <a:endParaRPr lang="ru-RU" sz="1800" b="1" u="sng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 descr="AFGHANSY-articleLarge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076056" y="3140968"/>
            <a:ext cx="3851639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_090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5576" y="4121696"/>
            <a:ext cx="3381331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611560" y="116632"/>
            <a:ext cx="8352928" cy="674136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u="sng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1989 год</a:t>
            </a:r>
            <a:endParaRPr/>
          </a:p>
          <a:p>
            <a:pPr>
              <a:buNone/>
              <a:defRPr/>
            </a:pPr>
            <a:endParaRPr lang="ru-RU" sz="1800">
              <a:latin typeface="Times New Roman"/>
              <a:cs typeface="Times New Roman"/>
            </a:endParaRPr>
          </a:p>
          <a:p>
            <a:pPr>
              <a:buNone/>
              <a:defRPr/>
            </a:pPr>
            <a:r>
              <a:rPr lang="ru-RU" sz="1800">
                <a:latin typeface="Times New Roman"/>
                <a:cs typeface="Times New Roman"/>
              </a:rPr>
              <a:t>23-26 января — операция «Тайфун».</a:t>
            </a:r>
            <a:endParaRPr/>
          </a:p>
          <a:p>
            <a:pPr>
              <a:buNone/>
              <a:defRPr/>
            </a:pPr>
            <a:r>
              <a:rPr lang="ru-RU" sz="1800">
                <a:latin typeface="Times New Roman"/>
                <a:cs typeface="Times New Roman"/>
              </a:rPr>
              <a:t>4 февраля — последнее подразделение Советской Армии покинуло Кабул.</a:t>
            </a:r>
            <a:endParaRPr/>
          </a:p>
          <a:p>
            <a:pPr>
              <a:buNone/>
              <a:defRPr/>
            </a:pPr>
            <a:r>
              <a:rPr lang="ru-RU" sz="1800">
                <a:latin typeface="Times New Roman"/>
                <a:cs typeface="Times New Roman"/>
              </a:rPr>
              <a:t>15 февраля — из Афганистана полностью выведены советские войска. Выводом войск 40-й армии руководил последний командующий Ограниченным контингентом генерал-лейтенант Б. В. Громов, который, как утверждается, последним перешёл пограничную реку Аму-Дарья (город Термез).</a:t>
            </a:r>
            <a:endParaRPr/>
          </a:p>
          <a:p>
            <a:pPr>
              <a:buNone/>
              <a:defRPr/>
            </a:pPr>
            <a:endParaRPr lang="ru-RU" sz="3600" b="1" u="sng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6" name="Рисунок 5" descr="img11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79512" y="3068960"/>
            <a:ext cx="4788024" cy="3591018"/>
          </a:xfrm>
          <a:prstGeom prst="rect">
            <a:avLst/>
          </a:prstGeom>
        </p:spPr>
      </p:pic>
      <p:pic>
        <p:nvPicPr>
          <p:cNvPr id="7" name="Рисунок 6" descr="0_93436_e1dc1c56_orig-752x440.jpe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292080" y="3212976"/>
            <a:ext cx="3672408" cy="3168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260648"/>
            <a:ext cx="8352928" cy="1404768"/>
          </a:xfrm>
        </p:spPr>
        <p:txBody>
          <a:bodyPr/>
          <a:lstStyle/>
          <a:p>
            <a:pPr algn="ctr">
              <a:defRPr/>
            </a:pPr>
            <a:r>
              <a:rPr lang="ru-RU" sz="3600" b="1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Итоги и результаты Афганской войны </a:t>
            </a:r>
            <a:br>
              <a:rPr lang="ru-RU" b="1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539552" y="1052736"/>
            <a:ext cx="8147248" cy="5302824"/>
          </a:xfrm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ru-RU" sz="240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15 февраля 1989 г. советские войска покинули Афганистан.</a:t>
            </a:r>
            <a:endParaRPr/>
          </a:p>
          <a:p>
            <a:pPr>
              <a:buNone/>
              <a:defRPr/>
            </a:pPr>
            <a:r>
              <a:rPr lang="ru-RU" sz="2400"/>
              <a:t>В политическом отношении война в Афганистане не принесла успехов. Власть продолжала контролировать незначительную территорию, сельские районы оставались в руках повстанцев. Война нанесла большой удар по авторитету СССР и значительно усилила кризис, приведший к распаду страны.</a:t>
            </a:r>
            <a:endParaRPr/>
          </a:p>
          <a:p>
            <a:pPr>
              <a:buNone/>
              <a:defRPr/>
            </a:pPr>
            <a:r>
              <a:rPr lang="ru-RU" sz="2400"/>
              <a:t>Советская армия понесла большие потери убитыми (около 15 тыс. чел.) и ранеными (около 50 тыс. чел.). Солдаты не понимали, за что они сражались на чужой территории. При новой власти война была названа ошибкой, а ее участники - никому не нужны.</a:t>
            </a:r>
            <a:endParaRPr/>
          </a:p>
          <a:p>
            <a:pPr>
              <a:buNone/>
              <a:defRPr/>
            </a:pPr>
            <a:r>
              <a:rPr lang="ru-RU" sz="2400"/>
              <a:t>Война причинила большой ущерб Афганистану. Развитие страны было приостановлено, количество жертв только убитыми составило около 1 млн. чел.</a:t>
            </a:r>
            <a:endParaRPr/>
          </a:p>
          <a:p>
            <a:pPr>
              <a:buNone/>
              <a:defRPr/>
            </a:pPr>
            <a:endParaRPr lang="ru-RU"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914400" y="116632"/>
            <a:ext cx="7943880" cy="6238928"/>
          </a:xfrm>
        </p:spPr>
        <p:txBody>
          <a:bodyPr/>
          <a:lstStyle/>
          <a:p>
            <a:pPr algn="ctr">
              <a:buNone/>
              <a:defRPr/>
            </a:pPr>
            <a:r>
              <a:rPr lang="ru-RU" sz="3600" b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Потери Афганистана</a:t>
            </a:r>
            <a:endParaRPr/>
          </a:p>
          <a:p>
            <a:pPr>
              <a:buNone/>
              <a:defRPr/>
            </a:pPr>
            <a:r>
              <a:rPr lang="ru-RU" sz="2800">
                <a:latin typeface="Times New Roman"/>
                <a:cs typeface="Times New Roman"/>
              </a:rPr>
              <a:t>Согласно статистическим данным ООН о </a:t>
            </a:r>
            <a:endParaRPr/>
          </a:p>
          <a:p>
            <a:pPr>
              <a:buNone/>
              <a:defRPr/>
            </a:pPr>
            <a:r>
              <a:rPr lang="ru-RU" sz="2800">
                <a:latin typeface="Times New Roman"/>
                <a:cs typeface="Times New Roman"/>
              </a:rPr>
              <a:t>демографической ситуации в Афганистане, в </a:t>
            </a:r>
            <a:endParaRPr/>
          </a:p>
          <a:p>
            <a:pPr>
              <a:buNone/>
              <a:defRPr/>
            </a:pPr>
            <a:r>
              <a:rPr lang="ru-RU" sz="2800">
                <a:latin typeface="Times New Roman"/>
                <a:cs typeface="Times New Roman"/>
              </a:rPr>
              <a:t>период с 1980г.  по 1990г., общая смертность</a:t>
            </a:r>
            <a:endParaRPr/>
          </a:p>
          <a:p>
            <a:pPr>
              <a:buNone/>
              <a:defRPr/>
            </a:pPr>
            <a:r>
              <a:rPr lang="ru-RU" sz="2800">
                <a:latin typeface="Times New Roman"/>
                <a:cs typeface="Times New Roman"/>
              </a:rPr>
              <a:t> населения Афганистана составила 614 000 чел.</a:t>
            </a:r>
          </a:p>
        </p:txBody>
      </p:sp>
      <p:pic>
        <p:nvPicPr>
          <p:cNvPr id="4" name="Рисунок 3" descr="0_a9df2_79d8263c_XXXL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5536" y="3140968"/>
            <a:ext cx="3780928" cy="31922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23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462361" y="3068960"/>
            <a:ext cx="4681639" cy="30747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611560" y="0"/>
            <a:ext cx="7931224" cy="6264696"/>
          </a:xfrm>
        </p:spPr>
        <p:txBody>
          <a:bodyPr/>
          <a:lstStyle/>
          <a:p>
            <a:pPr algn="ctr">
              <a:buNone/>
              <a:defRPr/>
            </a:pPr>
            <a:r>
              <a:rPr lang="ru-RU" sz="4400" b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Потери СССР</a:t>
            </a:r>
            <a:endParaRPr/>
          </a:p>
          <a:p>
            <a:pPr algn="ctr">
              <a:buNone/>
              <a:defRPr/>
            </a:pPr>
            <a:endParaRPr lang="ru-RU" sz="3600" b="1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buNone/>
              <a:defRPr/>
            </a:pPr>
            <a:r>
              <a:rPr lang="ru-RU">
                <a:latin typeface="Times New Roman"/>
                <a:cs typeface="Times New Roman"/>
              </a:rPr>
              <a:t>СССР: 15 031 погибших, 53 753 раненых, 417 пропавших без вести.</a:t>
            </a:r>
          </a:p>
        </p:txBody>
      </p:sp>
      <p:pic>
        <p:nvPicPr>
          <p:cNvPr id="4" name="Рисунок 3" descr="1584327_1024x768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51520" y="2564904"/>
            <a:ext cx="4869159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192325" y="2924944"/>
            <a:ext cx="3951675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99592" y="116632"/>
            <a:ext cx="7772400" cy="914400"/>
          </a:xfrm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Герои афганской войны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827584" y="1124744"/>
            <a:ext cx="8136904" cy="5230816"/>
          </a:xfrm>
        </p:spPr>
        <p:txBody>
          <a:bodyPr/>
          <a:lstStyle/>
          <a:p>
            <a:pPr>
              <a:buNone/>
              <a:defRPr/>
            </a:pPr>
            <a:r>
              <a:rPr lang="ru-RU" b="1" u="sng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Ярослав Павлович Горошко</a:t>
            </a:r>
            <a:endParaRPr/>
          </a:p>
          <a:p>
            <a:pPr algn="r">
              <a:buNone/>
              <a:defRPr/>
            </a:pPr>
            <a:r>
              <a:rPr lang="ru-RU" sz="1800">
                <a:latin typeface="Times New Roman"/>
                <a:cs typeface="Times New Roman"/>
              </a:rPr>
              <a:t>Дважды с 1981 по 1983 </a:t>
            </a:r>
            <a:endParaRPr/>
          </a:p>
          <a:p>
            <a:pPr algn="r">
              <a:buNone/>
              <a:defRPr/>
            </a:pPr>
            <a:r>
              <a:rPr lang="ru-RU" sz="1800">
                <a:latin typeface="Times New Roman"/>
                <a:cs typeface="Times New Roman"/>
              </a:rPr>
              <a:t> и с 1987 по 1988 год — находился</a:t>
            </a:r>
            <a:endParaRPr/>
          </a:p>
          <a:p>
            <a:pPr algn="r">
              <a:buNone/>
              <a:defRPr/>
            </a:pPr>
            <a:r>
              <a:rPr lang="ru-RU" sz="1800">
                <a:latin typeface="Times New Roman"/>
                <a:cs typeface="Times New Roman"/>
              </a:rPr>
              <a:t> в составе ограниченного контингента</a:t>
            </a:r>
            <a:endParaRPr/>
          </a:p>
          <a:p>
            <a:pPr algn="r">
              <a:buNone/>
              <a:defRPr/>
            </a:pPr>
            <a:r>
              <a:rPr lang="ru-RU" sz="1800">
                <a:latin typeface="Times New Roman"/>
                <a:cs typeface="Times New Roman"/>
              </a:rPr>
              <a:t> советских войск в Афганистане. </a:t>
            </a:r>
            <a:endParaRPr/>
          </a:p>
          <a:p>
            <a:pPr algn="r">
              <a:buNone/>
              <a:defRPr/>
            </a:pPr>
            <a:r>
              <a:rPr lang="ru-RU" sz="1800">
                <a:latin typeface="Times New Roman"/>
                <a:cs typeface="Times New Roman"/>
              </a:rPr>
              <a:t>Награжден двумя орденами</a:t>
            </a:r>
            <a:endParaRPr/>
          </a:p>
          <a:p>
            <a:pPr algn="r">
              <a:buNone/>
              <a:defRPr/>
            </a:pPr>
            <a:r>
              <a:rPr lang="ru-RU" sz="1800">
                <a:latin typeface="Times New Roman"/>
                <a:cs typeface="Times New Roman"/>
              </a:rPr>
              <a:t> Красной звезды и</a:t>
            </a:r>
            <a:endParaRPr/>
          </a:p>
          <a:p>
            <a:pPr algn="r">
              <a:buNone/>
              <a:defRPr/>
            </a:pPr>
            <a:r>
              <a:rPr lang="ru-RU" sz="1800">
                <a:latin typeface="Times New Roman"/>
                <a:cs typeface="Times New Roman"/>
              </a:rPr>
              <a:t> медалью «За отвагу».</a:t>
            </a:r>
            <a:endParaRPr/>
          </a:p>
          <a:p>
            <a:pPr algn="r">
              <a:buNone/>
              <a:defRPr/>
            </a:pPr>
            <a:r>
              <a:rPr lang="ru-RU" sz="1800">
                <a:latin typeface="Times New Roman"/>
                <a:cs typeface="Times New Roman"/>
              </a:rPr>
              <a:t> В 1988 году удостоен звания</a:t>
            </a:r>
            <a:endParaRPr/>
          </a:p>
          <a:p>
            <a:pPr algn="r">
              <a:buNone/>
              <a:defRPr/>
            </a:pPr>
            <a:r>
              <a:rPr lang="ru-RU" sz="1800">
                <a:latin typeface="Times New Roman"/>
                <a:cs typeface="Times New Roman"/>
              </a:rPr>
              <a:t> </a:t>
            </a:r>
            <a:r>
              <a:rPr lang="ru-RU" sz="1800" u="sng">
                <a:latin typeface="Times New Roman"/>
                <a:cs typeface="Times New Roman"/>
              </a:rPr>
              <a:t>Героя Советского Союза.</a:t>
            </a:r>
            <a:endParaRPr lang="ru-RU" sz="1800" b="1" u="sng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 descr="image(37314)_герои_афганской_войны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23528" y="1772816"/>
            <a:ext cx="5184576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539552" y="4653136"/>
            <a:ext cx="8352928" cy="1975104"/>
          </a:xfrm>
        </p:spPr>
        <p:txBody>
          <a:bodyPr/>
          <a:lstStyle/>
          <a:p>
            <a:pPr>
              <a:defRPr/>
            </a:pPr>
            <a:r>
              <a:rPr lang="ru-RU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Война СССР в Афганистан</a:t>
            </a:r>
            <a:r>
              <a:rPr lang="ru-RU" b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е длилась 9 лет 1 месяц и 18 дней</a:t>
            </a:r>
            <a:endParaRPr lang="ru-RU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467544" y="116632"/>
            <a:ext cx="8208912" cy="2088232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sz="2200" b="1" u="sng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Афганская война (1979—1989) - </a:t>
            </a:r>
            <a:r>
              <a:rPr lang="ru-RU"/>
              <a:t> </a:t>
            </a:r>
            <a:r>
              <a:rPr lang="ru-RU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военный конфликт на территории демократической республики Афганистан правительственных сил Афганистана и Ограниченного контингента советских войск, с одной стороны, и многочисленных вооружённых формирований афганских моджахедов («душманов»), пользующихся политической, финансовой, материальной и военной поддержкой ведущих государств НАТО и исламского мира, с другой стороны.</a:t>
            </a:r>
          </a:p>
        </p:txBody>
      </p:sp>
      <p:pic>
        <p:nvPicPr>
          <p:cNvPr id="4" name="Рисунок 3" descr="1468872168_1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55576" y="2276872"/>
            <a:ext cx="3203848" cy="2324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27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572000" y="2204864"/>
            <a:ext cx="3779912" cy="25068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31032" y="692696"/>
            <a:ext cx="8712968" cy="5112568"/>
          </a:xfrm>
        </p:spPr>
        <p:txBody>
          <a:bodyPr/>
          <a:lstStyle/>
          <a:p>
            <a:pPr>
              <a:defRPr/>
            </a:pPr>
            <a:r>
              <a:rPr lang="ru-RU" sz="1800">
                <a:latin typeface="Times New Roman"/>
                <a:cs typeface="Times New Roman"/>
              </a:rPr>
              <a:t>Младший сержант Вячеслав Александрович Александров  родился  в  1968  году в селе  Изобильное  Соль-Илецкого  района Оренбургской области.</a:t>
            </a:r>
            <a:br>
              <a:rPr lang="ru-RU" sz="1800">
                <a:latin typeface="Times New Roman"/>
                <a:cs typeface="Times New Roman"/>
              </a:rPr>
            </a:br>
            <a:r>
              <a:rPr lang="ru-RU" sz="1800">
                <a:latin typeface="Times New Roman"/>
                <a:cs typeface="Times New Roman"/>
              </a:rPr>
              <a:t>Весной 1986  года призван  в ряды  Вооруженных  Сил  СССР. </a:t>
            </a:r>
            <a:br>
              <a:rPr lang="ru-RU" sz="1800">
                <a:latin typeface="Times New Roman"/>
                <a:cs typeface="Times New Roman"/>
              </a:rPr>
            </a:br>
            <a:r>
              <a:rPr lang="ru-RU" sz="1800">
                <a:latin typeface="Times New Roman"/>
                <a:cs typeface="Times New Roman"/>
              </a:rPr>
              <a:t>С октября того же года — проходил  службу  в  подразделении  ВДВ  в  составе  ограниченного контингента  советских  войск  в  Афганистане.</a:t>
            </a:r>
            <a:br>
              <a:rPr lang="ru-RU" sz="1800">
                <a:latin typeface="Times New Roman"/>
                <a:cs typeface="Times New Roman"/>
              </a:rPr>
            </a:br>
            <a:r>
              <a:rPr lang="ru-RU" sz="1800">
                <a:latin typeface="Times New Roman"/>
                <a:cs typeface="Times New Roman"/>
              </a:rPr>
              <a:t>7 января 1988 года погиб  в бою. За мужество  и  героизм, проявленные  в  экстремальной  ситуации,  ему  посмертно  присвоено звание </a:t>
            </a:r>
            <a:r>
              <a:rPr lang="ru-RU" sz="1800" u="sng">
                <a:latin typeface="Times New Roman"/>
                <a:cs typeface="Times New Roman"/>
              </a:rPr>
              <a:t>Героя  Советского  Союза.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259632" y="188640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u="sng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Вячеслав Александрович Александров </a:t>
            </a:r>
            <a:endParaRPr lang="ru-RU" sz="3200" b="1" u="sng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 descr="cd48f2bb0d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411760" y="2852936"/>
            <a:ext cx="5544616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116632"/>
            <a:ext cx="8424936" cy="1116736"/>
          </a:xfrm>
        </p:spPr>
        <p:txBody>
          <a:bodyPr/>
          <a:lstStyle/>
          <a:p>
            <a:pPr>
              <a:defRPr/>
            </a:pPr>
            <a:r>
              <a:rPr lang="ru-RU" b="1" u="sng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Вячеслав Михайлович Письменный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179512" y="836712"/>
            <a:ext cx="8856984" cy="5220072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/>
              <a:t>     </a:t>
            </a:r>
            <a:r>
              <a:rPr lang="ru-RU" sz="180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Полковник Вячеслав Михайлович Письменный родился в 1950 году в городе Актюбинске Казахской ССР. Окончил Сызранское высшее военное авиационное училище и Военно-воздушную академию им. Гагарина.</a:t>
            </a:r>
            <a:br>
              <a:rPr lang="ru-RU" sz="180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</a:br>
            <a:r>
              <a:rPr lang="ru-RU" sz="180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Дважды — с 1980 по 1981 и с 1984 по 1985 год — находился в составе ограниченного контингента советских войск в Афганистане. Награжден двумя орденами Красной Звезды. В 1986 году удостоен звания </a:t>
            </a:r>
            <a:r>
              <a:rPr lang="ru-RU" sz="1800" u="sng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Героя Советского Союза.</a:t>
            </a:r>
          </a:p>
        </p:txBody>
      </p:sp>
      <p:pic>
        <p:nvPicPr>
          <p:cNvPr id="4" name="Рисунок 3" descr="fdf379a6cf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051720" y="2708920"/>
            <a:ext cx="5452467" cy="3983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0BC477-41BB-8424-F203-E54B527DB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B957E3-BEFF-6EB7-C4BC-CEC22CA8C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A7F7E59-69EC-D1E5-648F-46A81E6C2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5300"/>
            <a:ext cx="8712968" cy="624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976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D08F39-28B6-8198-DB22-317A3DDC5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C16E2E-739F-BB09-36B3-B11DCAA75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ABF178D-A5B7-2285-04C5-D23EB863B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8579296" cy="692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634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832AAA-17F7-FD67-ECC7-690CF0C56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F7C367-DCB1-8CE7-2708-5A7E1A219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BE3EEBB-0E3A-43D5-F937-9CEF00A3A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12064"/>
            <a:ext cx="8435280" cy="584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6330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67A531-769E-4E60-2C7D-C1092FABF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764795-5DC6-0A3F-5FD6-062A4D4D7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87337ADD-3DD9-DD46-0151-C5A81A9568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04" y="23546"/>
            <a:ext cx="9281201" cy="671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6622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0CA7A8-C27A-5ADD-A1F4-96E38BAE7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80971C-4503-5E60-BCC9-12950F99A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7FDE0D43-92B3-D1FE-82AB-1CD80D91F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1163"/>
            <a:ext cx="9144000" cy="603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5832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2DAA21-E02B-B3BD-E31E-28F0B5EC5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10FD5D-70F8-8555-7820-DA8611A3A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BD2FAFF0-C611-0941-2461-47568C230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0"/>
            <a:ext cx="9093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941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DF185E-C08D-79DC-DFC5-BE50A797C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83A111-F40F-4FA9-5F0C-7159A5074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DAA93652-2F26-9C3A-ABDA-1F8FD632F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16632"/>
            <a:ext cx="8988491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7991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924621-43DE-A0BF-D329-3DC57DB8C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2FDB8E-3885-513D-49A2-280FABCD3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0EEE46CC-F489-3E83-5037-F6016614E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12064"/>
            <a:ext cx="7620000" cy="615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445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395536" y="260648"/>
            <a:ext cx="8748464" cy="792087"/>
          </a:xfrm>
        </p:spPr>
        <p:txBody>
          <a:bodyPr/>
          <a:lstStyle/>
          <a:p>
            <a:pPr>
              <a:defRPr/>
            </a:pPr>
            <a:r>
              <a:rPr lang="ru-RU" sz="2000" b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27 декабря 1979 г. советские войска прибыли в Афганистан.</a:t>
            </a:r>
            <a:endParaRPr lang="ru-RU" sz="200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467544" y="548680"/>
            <a:ext cx="7844408" cy="2592288"/>
          </a:xfrm>
        </p:spPr>
        <p:txBody>
          <a:bodyPr/>
          <a:lstStyle/>
          <a:p>
            <a:pPr>
              <a:defRPr/>
            </a:pPr>
            <a:r>
              <a:rPr lang="ru-RU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Решение о вводе войск  СССР в Афганистан было принято 12 декабря 1979 года на заседании Политбюро ЦК КПСС, в соответствии с секретным постановлением ЦК КПСС № 176/125 «К положению в „А», «с целью предупреждения агрессии извне и укрепления южных рубежей дружественным режимом в Афганистане». Решение принималось узким кругом членов Политбюро ЦК КПСС (Ю. В. Андропов, Д. Ф. Устинов, А. А. Громыко и Л. И. Брежнев).</a:t>
            </a:r>
          </a:p>
        </p:txBody>
      </p:sp>
      <p:pic>
        <p:nvPicPr>
          <p:cNvPr id="4" name="Рисунок 3" descr="Gromyko-Brezhnev-Schmidt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5536" y="3356992"/>
            <a:ext cx="4711452" cy="3140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2006050-076-1_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269300" y="3429000"/>
            <a:ext cx="3874700" cy="25058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EF7A8-F321-CCAD-E623-E880E39E6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79BEFF-41F2-58A3-9387-9B77881C5E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ACA7935B-4C10-9E8B-16EB-51532C345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8138"/>
            <a:ext cx="8748464" cy="618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626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1B77B3-7A96-0B23-11CC-D9A306BD7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14D2C2-0C4A-A4E6-9751-5122D5D2C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E4793782-0D75-5805-689F-E8B59BF7C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7474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512064"/>
            <a:ext cx="7772400" cy="1116736"/>
          </a:xfrm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Список используемых источников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buNone/>
              <a:defRPr/>
            </a:pPr>
            <a:r>
              <a:rPr lang="en-US" u="sng">
                <a:hlinkClick r:id="rId2" tooltip="http://maxpark.com/community/4375/content/1968788"/>
              </a:rPr>
              <a:t>http://maxpark.com/community/4375/content/1968788</a:t>
            </a:r>
            <a:endParaRPr lang="ru-RU"/>
          </a:p>
          <a:p>
            <a:pPr>
              <a:buNone/>
              <a:defRPr/>
            </a:pPr>
            <a:r>
              <a:rPr lang="en-US" u="sng">
                <a:hlinkClick r:id="rId3" tooltip="http://fishki.net/1332708-afganskaja-vojna-1979-1989.html"/>
              </a:rPr>
              <a:t>http://fishki.net/1332708-afganskaja-vojna-1979-1989.html</a:t>
            </a:r>
            <a:endParaRPr lang="ru-RU"/>
          </a:p>
          <a:p>
            <a:pPr>
              <a:buNone/>
              <a:defRPr/>
            </a:pPr>
            <a:r>
              <a:rPr lang="en-US" u="sng">
                <a:hlinkClick r:id="rId4" tooltip="https://mininskaya.jimdo.com/виртуальный-музей/афганистан/"/>
              </a:rPr>
              <a:t>https://mininskaya.jimdo.com/</a:t>
            </a:r>
            <a:r>
              <a:rPr lang="ru-RU" u="sng">
                <a:hlinkClick r:id="rId4" tooltip="https://mininskaya.jimdo.com/виртуальный-музей/афганистан/"/>
              </a:rPr>
              <a:t>виртуальный-музей/афганистан/</a:t>
            </a:r>
            <a:endParaRPr lang="ru-RU"/>
          </a:p>
          <a:p>
            <a:pPr>
              <a:buNone/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39552" y="0"/>
            <a:ext cx="8424936" cy="1440160"/>
          </a:xfrm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Хронология войны СССР </a:t>
            </a:r>
            <a:br>
              <a:rPr lang="ru-RU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в Афганистане</a:t>
            </a:r>
            <a:br>
              <a:rPr lang="ru-RU" b="1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67544" y="1196752"/>
            <a:ext cx="7772400" cy="457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 u="sng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1979 год</a:t>
            </a:r>
            <a:endParaRPr/>
          </a:p>
          <a:p>
            <a:pPr>
              <a:buNone/>
              <a:defRPr/>
            </a:pPr>
            <a:r>
              <a:rPr lang="ru-RU" sz="2000" i="1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9-12 декабря </a:t>
            </a:r>
            <a:r>
              <a:rPr lang="ru-RU" sz="2000">
                <a:latin typeface="Times New Roman"/>
                <a:cs typeface="Times New Roman"/>
              </a:rPr>
              <a:t>— прибытие в Афганистан первого «мусульманского батальона».</a:t>
            </a:r>
            <a:endParaRPr/>
          </a:p>
          <a:p>
            <a:pPr>
              <a:buNone/>
              <a:defRPr/>
            </a:pPr>
            <a:r>
              <a:rPr lang="ru-RU" sz="2000" i="1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25 декабря </a:t>
            </a:r>
            <a:r>
              <a:rPr lang="ru-RU" sz="2000">
                <a:latin typeface="Times New Roman"/>
                <a:cs typeface="Times New Roman"/>
              </a:rPr>
              <a:t>— колонны советской 40-й армии пересекают афганскую границу по понтонному мосту через реку Аму-Дарья. Х. Амин выразил благодарность советскому руководству и отдал распоряжение Генеральному штабу Вооружённых Сил ДРА об оказании содействия вводимым войскам. </a:t>
            </a:r>
            <a:endParaRPr/>
          </a:p>
          <a:p>
            <a:pPr>
              <a:buNone/>
              <a:defRPr/>
            </a:pPr>
            <a:r>
              <a:rPr lang="ru-RU" sz="2000" i="1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27 декабря </a:t>
            </a:r>
            <a:r>
              <a:rPr lang="ru-RU" sz="2000">
                <a:latin typeface="Times New Roman"/>
                <a:cs typeface="Times New Roman"/>
              </a:rPr>
              <a:t>— штурм дворца Амина.</a:t>
            </a:r>
            <a:endParaRPr lang="ru-RU" sz="2000">
              <a:solidFill>
                <a:schemeClr val="accent4">
                  <a:lumMod val="20000"/>
                  <a:lumOff val="8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 descr="42_afganistan_2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580112" y="3789040"/>
            <a:ext cx="3384376" cy="2780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s_a16_10112025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11560" y="4437112"/>
            <a:ext cx="3672408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99592" y="260648"/>
            <a:ext cx="7772400" cy="914400"/>
          </a:xfrm>
        </p:spPr>
        <p:txBody>
          <a:bodyPr/>
          <a:lstStyle/>
          <a:p>
            <a:pPr algn="ctr">
              <a:defRPr/>
            </a:pPr>
            <a:r>
              <a:rPr lang="ru-RU" sz="44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Штурм дворца Амина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539552" y="1196752"/>
            <a:ext cx="8075240" cy="504056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1600" dirty="0">
                <a:latin typeface="Times New Roman"/>
                <a:cs typeface="Times New Roman"/>
              </a:rPr>
              <a:t>27 декабря 1979 г., в 19:30 «мусульманским» батальоном и спецгруппами  </a:t>
            </a:r>
            <a:r>
              <a:rPr lang="ru-RU" sz="1600" u="sng" dirty="0">
                <a:latin typeface="Times New Roman"/>
                <a:cs typeface="Times New Roman"/>
              </a:rPr>
              <a:t>КГБ</a:t>
            </a:r>
            <a:r>
              <a:rPr lang="ru-RU" sz="1600" dirty="0">
                <a:latin typeface="Times New Roman"/>
                <a:cs typeface="Times New Roman"/>
              </a:rPr>
              <a:t> начата операция по захвату резиденции Амина – дворца Тадж-Бек. В ходе штурма дворца Амин, до последнего момента не подозревавший, что вычеркнут из планов Советского руководства, был убит. Новым руководителем ДРА стал Б. Кармаль.</a:t>
            </a:r>
          </a:p>
        </p:txBody>
      </p:sp>
      <p:pic>
        <p:nvPicPr>
          <p:cNvPr id="4" name="Рисунок 3" descr="aZMFt98fsh4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67544" y="2492896"/>
            <a:ext cx="4559059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original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148064" y="2420888"/>
            <a:ext cx="3816424" cy="38357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539552" y="260648"/>
            <a:ext cx="8208912" cy="638132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u="sng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1980 год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10-11 января </a:t>
            </a:r>
            <a:r>
              <a:rPr lang="ru-RU" sz="1800">
                <a:latin typeface="Times New Roman"/>
                <a:cs typeface="Times New Roman"/>
              </a:rPr>
              <a:t>— попытка антиправительственного мятежа артполков 20-й афганской дивизии в Кабуле. В ходе боя было убито около 100 мятежников; советские войска потеряли двоих убитыми и ещё двое были ранены.</a:t>
            </a:r>
            <a:r>
              <a:rPr lang="ru-RU" sz="3600"/>
              <a:t> 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23 февраля </a:t>
            </a:r>
            <a:r>
              <a:rPr lang="ru-RU" sz="1800">
                <a:latin typeface="Times New Roman"/>
                <a:cs typeface="Times New Roman"/>
              </a:rPr>
              <a:t>— трагедия в туннеле на перевале Саланг. При движении встречных колонн в середине тоннеля произошло столкновение, образовалась пробка. В итоге задохнулись 16 советских военнослужащих.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Март</a:t>
            </a:r>
            <a:r>
              <a:rPr lang="ru-RU" sz="1800">
                <a:latin typeface="Times New Roman"/>
                <a:cs typeface="Times New Roman"/>
              </a:rPr>
              <a:t> — первая крупная наступательная операция подразделений ОКСВ против моджахедов — Кунарское наступление.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20-24 апреля </a:t>
            </a:r>
            <a:r>
              <a:rPr lang="ru-RU" sz="1800">
                <a:latin typeface="Times New Roman"/>
                <a:cs typeface="Times New Roman"/>
              </a:rPr>
              <a:t>— массовые антиправительственные демонстрации в Кабуле разогнаны низкими полётами реактивных самолетов.</a:t>
            </a:r>
            <a:r>
              <a:rPr lang="ru-RU" sz="1800"/>
              <a:t> 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19 июня </a:t>
            </a:r>
            <a:r>
              <a:rPr lang="ru-RU" sz="1800">
                <a:latin typeface="Times New Roman"/>
                <a:cs typeface="Times New Roman"/>
              </a:rPr>
              <a:t>— решение Политбюро ЦК КПСС о выводе из Афганистана некоторых танковых, ракетных и зенитно-ракетных частей.</a:t>
            </a:r>
            <a:endParaRPr lang="ru-RU" sz="1800" b="1" u="sng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 descr="image-1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940152" y="4653136"/>
            <a:ext cx="3029069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013739879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3568" y="4845678"/>
            <a:ext cx="3059832" cy="2012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67544" y="188640"/>
            <a:ext cx="8424936" cy="648072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u="sng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1981 год</a:t>
            </a:r>
            <a:endParaRPr/>
          </a:p>
          <a:p>
            <a:pPr>
              <a:buNone/>
              <a:defRPr/>
            </a:pPr>
            <a:r>
              <a:rPr lang="ru-RU" sz="3600"/>
              <a:t>  </a:t>
            </a: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Сентябрь</a:t>
            </a:r>
            <a:r>
              <a:rPr lang="ru-RU" sz="1800">
                <a:latin typeface="Times New Roman"/>
                <a:cs typeface="Times New Roman"/>
              </a:rPr>
              <a:t> — бои в горном массиве Луркох в провинции Фарах; гибель генерал-майора Хахалова.</a:t>
            </a:r>
            <a:r>
              <a:rPr lang="ru-RU" sz="3600">
                <a:latin typeface="Times New Roman"/>
                <a:cs typeface="Times New Roman"/>
              </a:rPr>
              <a:t> 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29 октября </a:t>
            </a:r>
            <a:r>
              <a:rPr lang="ru-RU" sz="1800">
                <a:latin typeface="Times New Roman"/>
                <a:cs typeface="Times New Roman"/>
              </a:rPr>
              <a:t>— ввод второго «мусульманского батальона» (177 ООСН) под командованием майора Керимбаева («Кара-майора»).</a:t>
            </a:r>
            <a:r>
              <a:rPr lang="ru-RU" sz="3600"/>
              <a:t> 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Декабрь</a:t>
            </a:r>
            <a:r>
              <a:rPr lang="ru-RU" sz="1800">
                <a:latin typeface="Times New Roman"/>
                <a:cs typeface="Times New Roman"/>
              </a:rPr>
              <a:t> — разгром базового пункта оппозиции в районе Дарзаб (провинция Дзаузджан).</a:t>
            </a:r>
            <a:endParaRPr lang="ru-RU" sz="1800" b="1" u="sng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 descr="401577029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39552" y="3645024"/>
            <a:ext cx="3816424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htmlconvd-fmEWhQ_html_273a2e39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788024" y="3501008"/>
            <a:ext cx="4227773" cy="30007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31032" y="188640"/>
            <a:ext cx="8712968" cy="648072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u="sng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1982 год</a:t>
            </a:r>
            <a:endParaRPr/>
          </a:p>
          <a:p>
            <a:pPr>
              <a:buNone/>
              <a:defRPr/>
            </a:pPr>
            <a:r>
              <a:rPr lang="ru-RU" sz="36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 </a:t>
            </a: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3 ноября </a:t>
            </a:r>
            <a:r>
              <a:rPr lang="ru-RU" sz="1800">
                <a:latin typeface="Times New Roman"/>
                <a:cs typeface="Times New Roman"/>
              </a:rPr>
              <a:t>— трагедия на перевале Саланг. В результате взрыва бензовоза погибло более 176 человек.</a:t>
            </a:r>
            <a:r>
              <a:rPr lang="ru-RU" sz="3600"/>
              <a:t> 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15 ноября </a:t>
            </a:r>
            <a:r>
              <a:rPr lang="ru-RU" sz="1800">
                <a:latin typeface="Times New Roman"/>
                <a:cs typeface="Times New Roman"/>
              </a:rPr>
              <a:t>— встреча Ю.Андропова и Зияуль-Хака в Москве.</a:t>
            </a:r>
            <a:r>
              <a:rPr lang="ru-RU" sz="1800"/>
              <a:t> </a:t>
            </a:r>
            <a:r>
              <a:rPr lang="ru-RU" sz="1800">
                <a:latin typeface="Times New Roman"/>
                <a:cs typeface="Times New Roman"/>
              </a:rPr>
              <a:t>На встрече также обсуждался вопрос о целесообразности войны и пребывания советских войск в Афганистане и перспективность участия Советского Союза в войне.</a:t>
            </a:r>
            <a:endParaRPr/>
          </a:p>
          <a:p>
            <a:pPr>
              <a:buNone/>
              <a:defRPr/>
            </a:pPr>
            <a:endParaRPr lang="ru-RU" sz="1800" b="1" u="sng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 descr="12333_900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5536" y="2996952"/>
            <a:ext cx="4680520" cy="3587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Рабочий Киндеев Бамиан 1982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436096" y="3212976"/>
            <a:ext cx="3528392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611560" y="332656"/>
            <a:ext cx="8208912" cy="6264696"/>
          </a:xfrm>
        </p:spPr>
        <p:txBody>
          <a:bodyPr/>
          <a:lstStyle/>
          <a:p>
            <a:pPr>
              <a:defRPr/>
            </a:pPr>
            <a:r>
              <a:rPr lang="ru-RU" sz="3600" b="1" u="sng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1983 год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2 января </a:t>
            </a:r>
            <a:r>
              <a:rPr lang="ru-RU" sz="1800">
                <a:latin typeface="Times New Roman"/>
                <a:cs typeface="Times New Roman"/>
              </a:rPr>
              <a:t>— в Мазари-Шарифе душманы похитили группу советских гражданских специалистов численностью в 16 человек. Освободить их удалось только через месяц, при этом шестеро из них погибло.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2 февраля </a:t>
            </a:r>
            <a:r>
              <a:rPr lang="ru-RU" sz="1800">
                <a:latin typeface="Times New Roman"/>
                <a:cs typeface="Times New Roman"/>
              </a:rPr>
              <a:t>— бомбами объёмного взрыва уничтожен кишлак Вахшак на севере Афганистана в отместку за захват заложников в Мазари-Шарифе.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Апрель</a:t>
            </a:r>
            <a:r>
              <a:rPr lang="ru-RU" sz="1800">
                <a:latin typeface="Times New Roman"/>
                <a:cs typeface="Times New Roman"/>
              </a:rPr>
              <a:t> — операция по разгрому отрядов оппозиции в ущелье Ниджраб, провинция Каписа. Советские подразделения потеряли 14 человек убитыми и 63 — ранеными.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19 мая </a:t>
            </a:r>
            <a:r>
              <a:rPr lang="ru-RU" sz="1800">
                <a:latin typeface="Times New Roman"/>
                <a:cs typeface="Times New Roman"/>
              </a:rPr>
              <a:t>— советский посол в Пакистане В.Смирнов официально подтвердил стремление СССР и Афганистана «назначить сроки вывода контингента советских войск».</a:t>
            </a:r>
            <a:endParaRPr/>
          </a:p>
          <a:p>
            <a:pPr>
              <a:buNone/>
              <a:defRPr/>
            </a:pPr>
            <a:r>
              <a:rPr lang="ru-RU" sz="1800" i="1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Зима </a:t>
            </a:r>
            <a:r>
              <a:rPr lang="ru-RU" sz="1800">
                <a:latin typeface="Times New Roman"/>
                <a:cs typeface="Times New Roman"/>
              </a:rPr>
              <a:t>— боевые действия активизировались в районе Сароби и Джелалабадской долины (в сводках чаще всего упоминается провинция Лагман). Вооружённые отряды оппозиции впервые остаются на территории Афганистана на весь зимний период. Началось создание укрепрайонов и баз сопротивления непосредственно в стране.</a:t>
            </a:r>
            <a:endParaRPr lang="ru-RU" sz="1800" b="1" u="sng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:w="http://schemas.openxmlformats.org/wordprocessingml/2006/main" xmlns:m="http://schemas.openxmlformats.org/officeDocument/2006/math" xmlns="">
      <p:transition spd="slow" advClick="1">
        <p:fade thruBlk="0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Arial"/>
        <a:cs typeface="Arial"/>
      </a:majorFont>
      <a:minorFont>
        <a:latin typeface="Corbel"/>
        <a:ea typeface="Arial"/>
        <a:cs typeface="Arial"/>
      </a:minorFont>
    </a:fontScheme>
    <a:fmtScheme name="Метро">
      <a:fillStyleLst>
        <a:solidFill>
          <a:schemeClr val="phClr"/>
        </a:solidFill>
        <a:gradFill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</TotalTime>
  <Words>1585</Words>
  <Application>Microsoft Office PowerPoint</Application>
  <DocSecurity>0</DocSecurity>
  <PresentationFormat>Экран (4:3)</PresentationFormat>
  <Paragraphs>101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0" baseType="lpstr">
      <vt:lpstr>Arial</vt:lpstr>
      <vt:lpstr>Consolas</vt:lpstr>
      <vt:lpstr>Corbel</vt:lpstr>
      <vt:lpstr>Times New Roman</vt:lpstr>
      <vt:lpstr>Wingdings</vt:lpstr>
      <vt:lpstr>Wingdings 2</vt:lpstr>
      <vt:lpstr>Wingdings 3</vt:lpstr>
      <vt:lpstr>Метро</vt:lpstr>
      <vt:lpstr>Афганская война 1979-1989 гг.</vt:lpstr>
      <vt:lpstr>Война СССР в Афганистане длилась 9 лет 1 месяц и 18 дней</vt:lpstr>
      <vt:lpstr>27 декабря 1979 г. советские войска прибыли в Афганистан.</vt:lpstr>
      <vt:lpstr>Хронология войны СССР  в Афганистане </vt:lpstr>
      <vt:lpstr>Штурм дворца Амина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Итоги и результаты Афганской войны  </vt:lpstr>
      <vt:lpstr>Презентация PowerPoint</vt:lpstr>
      <vt:lpstr>Презентация PowerPoint</vt:lpstr>
      <vt:lpstr>Герои афганской войны</vt:lpstr>
      <vt:lpstr>Младший сержант Вячеслав Александрович Александров  родился  в  1968  году в селе  Изобильное  Соль-Илецкого  района Оренбургской области. Весной 1986  года призван  в ряды  Вооруженных  Сил  СССР.  С октября того же года — проходил  службу  в  подразделении  ВДВ  в  составе  ограниченного контингента  советских  войск  в  Афганистане. 7 января 1988 года погиб  в бою. За мужество  и  героизм, проявленные  в  экстремальной  ситуации,  ему  посмертно  присвоено звание Героя  Советского  Союза.</vt:lpstr>
      <vt:lpstr>Вячеслав Михайлович Письменный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используемых источников</vt:lpstr>
    </vt:vector>
  </TitlesOfParts>
  <Manager/>
  <Company>SPecialiST RePack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Афганская война 1979-1989 гг.</dc:title>
  <dc:subject/>
  <dc:creator>1</dc:creator>
  <cp:keywords/>
  <dc:description/>
  <cp:lastModifiedBy>evgeniyaoskina@gmail.com</cp:lastModifiedBy>
  <cp:revision>38</cp:revision>
  <dcterms:created xsi:type="dcterms:W3CDTF">2016-12-18T11:37:31Z</dcterms:created>
  <dcterms:modified xsi:type="dcterms:W3CDTF">2023-10-19T18:33:30Z</dcterms:modified>
  <cp:category/>
  <dc:identifier/>
  <cp:contentStatus/>
  <dc:language/>
  <cp:version/>
</cp:coreProperties>
</file>