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276872"/>
            <a:ext cx="7200800" cy="1894362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    Семейное </a:t>
            </a:r>
            <a:r>
              <a:rPr lang="ru-RU" sz="5300" dirty="0"/>
              <a:t>право </a:t>
            </a:r>
            <a:r>
              <a:rPr lang="ru-RU" sz="5300" dirty="0" smtClean="0"/>
              <a:t>РФ: </a:t>
            </a:r>
            <a:r>
              <a:rPr lang="ru-RU" sz="4400" dirty="0"/>
              <a:t>понятие, предмет, метод, принципы, источники.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679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 способам регулирования семейных отношений относятся правила-разъяснения. </a:t>
            </a:r>
            <a:endParaRPr lang="ru-RU" sz="2400" dirty="0" smtClean="0"/>
          </a:p>
          <a:p>
            <a:endParaRPr lang="ru-RU" dirty="0"/>
          </a:p>
          <a:p>
            <a:r>
              <a:rPr lang="ru-RU" dirty="0" smtClean="0"/>
              <a:t>Например</a:t>
            </a:r>
            <a:r>
              <a:rPr lang="ru-RU" dirty="0"/>
              <a:t>, в ст. 14 СК РФ поясняется кто входит в круг близ­ких родственников, между которыми не допускается заключение брака.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8756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2960" y="354527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Семейное право </a:t>
            </a:r>
            <a:r>
              <a:rPr lang="ru-RU" sz="2800" dirty="0"/>
              <a:t>– система правовых норм, регулирующих семейные отношения, т. е. личные и связанные с ними имущественные отношения, возникающие между гражданами из брака, родства, усыновления, принятия детей в семью на воспитание.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468572"/>
            <a:ext cx="4680520" cy="3118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9446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Большая часть этих отношений носит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неимущественный характер</a:t>
            </a:r>
            <a:r>
              <a:rPr lang="ru-RU" sz="2400" dirty="0"/>
              <a:t>, но часто они переплетаются с имущественными отношениями. </a:t>
            </a:r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r>
              <a:rPr lang="ru-RU" sz="2400" dirty="0" smtClean="0"/>
              <a:t>К </a:t>
            </a:r>
            <a:r>
              <a:rPr lang="ru-RU" sz="2400" dirty="0"/>
              <a:t>категории неимущественных </a:t>
            </a:r>
            <a:r>
              <a:rPr lang="ru-RU" sz="2400" dirty="0" smtClean="0"/>
              <a:t>отношений относятся: 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л</a:t>
            </a:r>
            <a:r>
              <a:rPr lang="ru-RU" sz="2400" dirty="0" smtClean="0"/>
              <a:t>юбовь</a:t>
            </a:r>
            <a:r>
              <a:rPr lang="ru-RU" sz="2400" dirty="0"/>
              <a:t>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брак</a:t>
            </a:r>
            <a:r>
              <a:rPr lang="ru-RU" sz="2400" dirty="0"/>
              <a:t>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взаимное </a:t>
            </a:r>
            <a:r>
              <a:rPr lang="ru-RU" sz="2400" dirty="0"/>
              <a:t>уважение,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личная </a:t>
            </a:r>
            <a:r>
              <a:rPr lang="ru-RU" sz="2400" dirty="0"/>
              <a:t>свобода,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воспитание </a:t>
            </a:r>
            <a:r>
              <a:rPr lang="ru-RU" sz="2400" dirty="0"/>
              <a:t>в семье,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привязанность</a:t>
            </a:r>
            <a:r>
              <a:rPr lang="ru-RU" sz="2400" dirty="0"/>
              <a:t>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доверие </a:t>
            </a:r>
            <a:r>
              <a:rPr lang="ru-RU" sz="2400" dirty="0"/>
              <a:t>друг к другу,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о</a:t>
            </a:r>
            <a:r>
              <a:rPr lang="ru-RU" sz="2400" dirty="0" smtClean="0"/>
              <a:t>тветственность и т.д.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738" y="3861048"/>
            <a:ext cx="4152085" cy="2859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906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280920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ступление </a:t>
            </a:r>
            <a:r>
              <a:rPr lang="ru-RU" sz="2400" dirty="0"/>
              <a:t>в брак порождает и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имущественные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отношения.</a:t>
            </a:r>
          </a:p>
          <a:p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/>
              <a:t>К ним можно отнести: </a:t>
            </a:r>
          </a:p>
          <a:p>
            <a:endParaRPr lang="ru-RU" sz="11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появляется </a:t>
            </a:r>
            <a:r>
              <a:rPr lang="ru-RU" sz="2400" dirty="0"/>
              <a:t>общее имущество,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обязанность </a:t>
            </a:r>
            <a:r>
              <a:rPr lang="ru-RU" sz="2400" dirty="0"/>
              <a:t>взаимной материальной поддержки,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содержания </a:t>
            </a:r>
            <a:r>
              <a:rPr lang="ru-RU" sz="2400" dirty="0"/>
              <a:t>детей. 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Личные </a:t>
            </a:r>
            <a:r>
              <a:rPr lang="ru-RU" sz="2400" dirty="0"/>
              <a:t>неимущественные </a:t>
            </a:r>
            <a:endParaRPr lang="ru-RU" sz="2400" dirty="0" smtClean="0"/>
          </a:p>
          <a:p>
            <a:r>
              <a:rPr lang="ru-RU" sz="2400" dirty="0" smtClean="0"/>
              <a:t>отношения </a:t>
            </a:r>
            <a:r>
              <a:rPr lang="ru-RU" sz="2400" dirty="0"/>
              <a:t>в семье являются </a:t>
            </a:r>
            <a:endParaRPr lang="ru-RU" sz="2400" dirty="0" smtClean="0"/>
          </a:p>
          <a:p>
            <a:r>
              <a:rPr lang="ru-RU" sz="2400" dirty="0" smtClean="0"/>
              <a:t>главными</a:t>
            </a:r>
            <a:r>
              <a:rPr lang="ru-RU" sz="2400" dirty="0"/>
              <a:t>.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56990"/>
            <a:ext cx="3540706" cy="3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707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4969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регулирования семейного права</a:t>
            </a:r>
            <a:r>
              <a:rPr lang="ru-RU" sz="2800" dirty="0"/>
              <a:t>– неимущественные и связанные с ними имущественные отношения в семье, т. е. брачно-семейные отношения в семье, которые включают в себя и регулируют</a:t>
            </a:r>
            <a:r>
              <a:rPr lang="ru-RU" sz="2800" dirty="0" smtClean="0"/>
              <a:t>:</a:t>
            </a:r>
          </a:p>
          <a:p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порядок и условия заключения брака; прекращения брака и признания его недействительным</a:t>
            </a:r>
            <a:r>
              <a:rPr lang="ru-RU" sz="20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личные отношения между супругами (например, отношения по поводу выбора рода </a:t>
            </a:r>
            <a:r>
              <a:rPr lang="ru-RU" sz="2000" dirty="0" smtClean="0"/>
              <a:t>занятий);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имущественные и неимущественные отношения между родителями и детьми (например, по воспитанию и образованию детей</a:t>
            </a:r>
            <a:r>
              <a:rPr lang="ru-RU" sz="2000" dirty="0" smtClean="0"/>
              <a:t>));</a:t>
            </a:r>
          </a:p>
          <a:p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усыновление, опеку и попечительство (в случаях смерти родителей, лишения их родительских прав, ограничения их в родительских правах и других случаях).</a:t>
            </a:r>
          </a:p>
        </p:txBody>
      </p:sp>
    </p:spTree>
    <p:extLst>
      <p:ext uri="{BB962C8B-B14F-4D97-AF65-F5344CB8AC3E}">
        <p14:creationId xmlns:p14="http://schemas.microsoft.com/office/powerpoint/2010/main" val="2588216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5846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семейного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</a:t>
            </a:r>
          </a:p>
          <a:p>
            <a:endParaRPr lang="ru-RU" sz="2000" dirty="0"/>
          </a:p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семейного права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000" dirty="0"/>
              <a:t>– это формы внешнего выражения семейно-правовых норм. </a:t>
            </a:r>
            <a:endParaRPr lang="ru-RU" sz="2000" dirty="0" smtClean="0"/>
          </a:p>
          <a:p>
            <a:endParaRPr lang="ru-RU" sz="2000" dirty="0"/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Семейное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законодательство находится в совместном ведении РФ и субъектов РФ. 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dirty="0"/>
          </a:p>
          <a:p>
            <a:r>
              <a:rPr lang="ru-RU" sz="2000" dirty="0"/>
              <a:t>Источники семейного права: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Семейный кодекс РФ – основной источник семейного права.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Ф</a:t>
            </a:r>
            <a:r>
              <a:rPr lang="ru-RU" sz="2000" dirty="0" smtClean="0"/>
              <a:t>едеральные </a:t>
            </a:r>
            <a:r>
              <a:rPr lang="ru-RU" sz="2000" dirty="0"/>
              <a:t>законы, принимаемые в соответствии с СК РФ;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законы субъектов РФ. Они регулируют семейные отношения лишь в пределах, установленных СК РФ.</a:t>
            </a:r>
          </a:p>
        </p:txBody>
      </p:sp>
    </p:spTree>
    <p:extLst>
      <p:ext uri="{BB962C8B-B14F-4D97-AF65-F5344CB8AC3E}">
        <p14:creationId xmlns:p14="http://schemas.microsoft.com/office/powerpoint/2010/main" val="3504145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49110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семейного права</a:t>
            </a:r>
            <a:r>
              <a:rPr lang="ru-RU" sz="2400" dirty="0"/>
              <a:t> – руководящие положения, определяющие сущность данной отрасли права и имеющие общеобязательное значение в силу их правового закрепления.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К </a:t>
            </a:r>
            <a:r>
              <a:rPr lang="ru-RU" sz="2400" dirty="0"/>
              <a:t>принципам семейного права ст. 1 СК относит</a:t>
            </a:r>
            <a:r>
              <a:rPr lang="ru-RU" sz="2400" dirty="0" smtClean="0"/>
              <a:t>:</a:t>
            </a:r>
          </a:p>
          <a:p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принцип признания брака, заключенного только в </a:t>
            </a:r>
            <a:r>
              <a:rPr lang="ru-RU" b="1" dirty="0"/>
              <a:t>органах </a:t>
            </a:r>
            <a:r>
              <a:rPr lang="ru-RU" b="1" dirty="0" err="1"/>
              <a:t>ЗАГСа</a:t>
            </a:r>
            <a:r>
              <a:rPr lang="ru-RU" b="1" dirty="0"/>
              <a:t>. </a:t>
            </a:r>
            <a:r>
              <a:rPr lang="ru-RU" dirty="0"/>
              <a:t>Браки, заключенные иным способом (религиозные, церковные и иные </a:t>
            </a:r>
            <a:r>
              <a:rPr lang="ru-RU" dirty="0" smtClean="0"/>
              <a:t>обряды);</a:t>
            </a: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принцип </a:t>
            </a:r>
            <a:r>
              <a:rPr lang="ru-RU" b="1" dirty="0"/>
              <a:t>добровольности</a:t>
            </a:r>
            <a:r>
              <a:rPr lang="ru-RU" dirty="0"/>
              <a:t> брачного союза мужчины и женщины означает право каждого мужчины и женщины выбрать себе жену или мужа по собственному усмотрению и недопустимость какого-либо стороннего вмешательства при решении вопроса о заключении брака. 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принцип </a:t>
            </a:r>
            <a:r>
              <a:rPr lang="ru-RU" b="1" dirty="0"/>
              <a:t>единобрачия </a:t>
            </a:r>
            <a:r>
              <a:rPr lang="ru-RU" dirty="0"/>
              <a:t>(моногамия). 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b="1" dirty="0"/>
              <a:t>равноправие </a:t>
            </a:r>
            <a:r>
              <a:rPr lang="ru-RU" dirty="0"/>
              <a:t>женщины и мужчины в решении всех вопросов семьи как личного, так и имущественного характера. </a:t>
            </a:r>
          </a:p>
        </p:txBody>
      </p:sp>
    </p:spTree>
    <p:extLst>
      <p:ext uri="{BB962C8B-B14F-4D97-AF65-F5344CB8AC3E}">
        <p14:creationId xmlns:p14="http://schemas.microsoft.com/office/powerpoint/2010/main" val="2067757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6. разрешение </a:t>
            </a:r>
            <a:r>
              <a:rPr lang="ru-RU" sz="2000" dirty="0"/>
              <a:t>внутрисемейных вопросов </a:t>
            </a:r>
            <a:r>
              <a:rPr lang="ru-RU" sz="2000" b="1" dirty="0"/>
              <a:t>по взаимному согласию.</a:t>
            </a:r>
            <a:r>
              <a:rPr lang="ru-RU" sz="2000" dirty="0"/>
              <a:t>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7. приоритет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семейного воспитания </a:t>
            </a:r>
            <a:r>
              <a:rPr lang="ru-RU" sz="2000" dirty="0"/>
              <a:t>детей, заботы об их благосостоянии и развитии, обеспечения приоритетной защиты их прав и законных </a:t>
            </a:r>
            <a:r>
              <a:rPr lang="ru-RU" sz="2000" dirty="0" smtClean="0"/>
              <a:t>интересов;</a:t>
            </a:r>
          </a:p>
          <a:p>
            <a:endParaRPr lang="ru-RU" sz="2000" dirty="0"/>
          </a:p>
          <a:p>
            <a:r>
              <a:rPr lang="ru-RU" sz="2000" dirty="0" smtClean="0"/>
              <a:t>8. обеспечение </a:t>
            </a:r>
            <a:r>
              <a:rPr lang="ru-RU" sz="2000" dirty="0"/>
              <a:t>приоритетной защиты прав и интересов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нетрудоспособных членов семьи</a:t>
            </a:r>
            <a:r>
              <a:rPr lang="ru-RU" sz="2000" dirty="0"/>
              <a:t>. Закон обязывает трудоспособных совершеннолетних детей содержать своих нетрудоспособных, нуждающихся в помощи родителей.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9.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защиту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семьи государством</a:t>
            </a:r>
            <a:r>
              <a:rPr lang="ru-RU" sz="2000" dirty="0"/>
              <a:t>. Охрана и поощрение материнства </a:t>
            </a:r>
            <a:r>
              <a:rPr lang="ru-RU" sz="2000" dirty="0" smtClean="0"/>
              <a:t>находится </a:t>
            </a:r>
            <a:r>
              <a:rPr lang="ru-RU" sz="2000" dirty="0"/>
              <a:t>под защитой государства. </a:t>
            </a:r>
          </a:p>
        </p:txBody>
      </p:sp>
    </p:spTree>
    <p:extLst>
      <p:ext uri="{BB962C8B-B14F-4D97-AF65-F5344CB8AC3E}">
        <p14:creationId xmlns:p14="http://schemas.microsoft.com/office/powerpoint/2010/main" val="1213344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18131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Метод семейного права по содержанию воздействия на общественные отношения является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диспозитивным, </a:t>
            </a:r>
            <a:r>
              <a:rPr lang="ru-RU" sz="2400" dirty="0"/>
              <a:t>поскольку в большинстве случаев го­сударство предоставляет участникам семейных правоотношений самим выбирать модель поведения.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573016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Таким образом, метод семейного права является дозволительно-импе­ративным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Распространенным способом регулирования семейных отношений яв­ляется применение запретов и дозволений.</a:t>
            </a:r>
          </a:p>
        </p:txBody>
      </p:sp>
    </p:spTree>
    <p:extLst>
      <p:ext uri="{BB962C8B-B14F-4D97-AF65-F5344CB8AC3E}">
        <p14:creationId xmlns:p14="http://schemas.microsoft.com/office/powerpoint/2010/main" val="23314486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</TotalTime>
  <Words>394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   Семейное право РФ: понятие, предмет, метод, принципы, источники.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Семейное право РФ: понятие, предмет, метод, принципы, источники. </dc:title>
  <dc:creator>Lenovo</dc:creator>
  <cp:lastModifiedBy>Lenovo</cp:lastModifiedBy>
  <cp:revision>4</cp:revision>
  <dcterms:created xsi:type="dcterms:W3CDTF">2023-12-03T18:04:10Z</dcterms:created>
  <dcterms:modified xsi:type="dcterms:W3CDTF">2023-12-03T18:34:50Z</dcterms:modified>
</cp:coreProperties>
</file>