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0" r:id="rId2"/>
    <p:sldId id="259" r:id="rId3"/>
    <p:sldId id="261" r:id="rId4"/>
    <p:sldId id="257" r:id="rId5"/>
    <p:sldId id="258" r:id="rId6"/>
    <p:sldId id="265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BE65D-DE31-4D51-96BD-57CEF2D0787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969E0-1396-4442-80BC-715B50A28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DF0B590-D61C-4F7E-AD7C-1FC4D5FB6D14}" type="slidenum">
              <a:rPr lang="en-US"/>
              <a:pPr/>
              <a:t>6</a:t>
            </a:fld>
            <a:endParaRPr lang="en-US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1413" y="693738"/>
            <a:ext cx="4573587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5A97870-CFEA-4A3A-8F25-A808C4D616A2}" type="slidenum">
              <a:rPr lang="en-US"/>
              <a:pPr/>
              <a:t>7</a:t>
            </a:fld>
            <a:endParaRPr lang="en-US"/>
          </a:p>
        </p:txBody>
      </p:sp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1413" y="693738"/>
            <a:ext cx="4573587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6068E89-63B0-41E1-AE51-6751E5936B9F}" type="slidenum">
              <a:rPr lang="en-US"/>
              <a:pPr/>
              <a:t>8</a:t>
            </a:fld>
            <a:endParaRPr lang="en-US"/>
          </a:p>
        </p:txBody>
      </p:sp>
      <p:sp>
        <p:nvSpPr>
          <p:cNvPr id="47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1413" y="693738"/>
            <a:ext cx="4573587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8280746-EDAF-4067-9109-54AC34326148}" type="slidenum">
              <a:rPr lang="en-US"/>
              <a:pPr/>
              <a:t>9</a:t>
            </a:fld>
            <a:endParaRPr lang="en-US"/>
          </a:p>
        </p:txBody>
      </p:sp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1413" y="693738"/>
            <a:ext cx="4573587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7F12E7F-2EE8-45C3-B41E-06A13001D794}" type="slidenum">
              <a:rPr lang="en-US"/>
              <a:pPr/>
              <a:t>10</a:t>
            </a:fld>
            <a:endParaRPr lang="en-US"/>
          </a:p>
        </p:txBody>
      </p:sp>
      <p:sp>
        <p:nvSpPr>
          <p:cNvPr id="501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1413" y="693738"/>
            <a:ext cx="4573587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DFE3D8C-7052-4A09-9337-E827560218C4}" type="slidenum">
              <a:rPr lang="en-US"/>
              <a:pPr/>
              <a:t>11</a:t>
            </a:fld>
            <a:endParaRPr lang="en-US"/>
          </a:p>
        </p:txBody>
      </p:sp>
      <p:sp>
        <p:nvSpPr>
          <p:cNvPr id="532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1413" y="693738"/>
            <a:ext cx="4573587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s://docs.edu.gov.ru/document/c4d7feb359d9563f114aea8106c9a2aa/" TargetMode="Externa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edu.gov.ru/document/00001737e3eb943013c0e95113644904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g.ru/2012/12/30/obrazovanie-dok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fgosreestr.ru/registry/&#208;&#191;&#208;&#190;&#208;&#190;&#208;&#191;_&#208;&#190;&#208;&#190;&#208;&#190;_06-02-2020/" TargetMode="External"/><Relationship Id="rId4" Type="http://schemas.openxmlformats.org/officeDocument/2006/relationships/hyperlink" Target="http://publication.pravo.gov.ru/Document/View/0001201602050011?index=20&amp;rangeSize=1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Технологическая лаборатория </a:t>
            </a:r>
            <a:b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художественно-конструктивного 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направления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7920880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188641"/>
            <a:ext cx="1728191" cy="1368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87816" y="0"/>
            <a:ext cx="1656184" cy="1604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14300" y="1158876"/>
            <a:ext cx="8824913" cy="647675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13320" rIns="0" bIns="0">
            <a:spAutoFit/>
          </a:bodyPr>
          <a:lstStyle/>
          <a:p>
            <a:pPr marL="157163" indent="-142875">
              <a:lnSpc>
                <a:spcPct val="100000"/>
              </a:lnSpc>
              <a:spcBef>
                <a:spcPts val="113"/>
              </a:spcBef>
              <a:buClr>
                <a:srgbClr val="2C3493"/>
              </a:buClr>
              <a:buFont typeface="Arial" charset="0"/>
              <a:buChar char="•"/>
              <a:tabLst>
                <a:tab pos="31432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</a:pPr>
            <a:r>
              <a:rPr lang="en-US" sz="2000" b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Обучение технологии </a:t>
            </a:r>
            <a:r>
              <a:rPr lang="en-US" sz="20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на уровне основного общего образования осуществляется </a:t>
            </a:r>
            <a:r>
              <a:rPr lang="en-US" sz="2000" b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по единой программе</a:t>
            </a:r>
          </a:p>
          <a:p>
            <a:pPr marL="12700">
              <a:lnSpc>
                <a:spcPct val="100000"/>
              </a:lnSpc>
              <a:buClrTx/>
              <a:buSzTx/>
              <a:buFontTx/>
              <a:buNone/>
              <a:tabLst>
                <a:tab pos="31432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</a:pPr>
            <a:r>
              <a:rPr lang="en-US" sz="2000" i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(неделимой по гендерному признаку и по содержательным линиям);</a:t>
            </a:r>
          </a:p>
          <a:p>
            <a:pPr marL="11113" indent="3175">
              <a:lnSpc>
                <a:spcPct val="100000"/>
              </a:lnSpc>
              <a:spcBef>
                <a:spcPts val="600"/>
              </a:spcBef>
              <a:buClr>
                <a:srgbClr val="2C3493"/>
              </a:buClr>
              <a:buFont typeface="Arial" charset="0"/>
              <a:buChar char="•"/>
              <a:tabLst>
                <a:tab pos="31432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</a:pPr>
            <a:r>
              <a:rPr lang="en-US" sz="20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Изучение предметной области «Технология» выстроено в </a:t>
            </a:r>
            <a:r>
              <a:rPr lang="en-US" sz="2000" b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блочно-модульной структуре</a:t>
            </a:r>
            <a:r>
              <a:rPr lang="en-US" sz="20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, которая  обеспечивает возможность </a:t>
            </a:r>
            <a:r>
              <a:rPr lang="en-US" sz="2000" b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вариативного и уровневого освоения содержания </a:t>
            </a:r>
            <a:r>
              <a:rPr lang="en-US" sz="20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рабочей программы,  учитывающей потребности обучающихся, компетенции преподавателей, состояние материально-  технического обеспечения и специфику научно-технологического развития региона.</a:t>
            </a:r>
          </a:p>
          <a:p>
            <a:pPr marL="11113" indent="3175">
              <a:lnSpc>
                <a:spcPct val="100000"/>
              </a:lnSpc>
              <a:spcBef>
                <a:spcPts val="613"/>
              </a:spcBef>
              <a:buClr>
                <a:srgbClr val="2C3493"/>
              </a:buClr>
              <a:buFont typeface="Arial" charset="0"/>
              <a:buChar char="•"/>
              <a:tabLst>
                <a:tab pos="31432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</a:pPr>
            <a:r>
              <a:rPr lang="en-US" sz="20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Одним из наиболее эффективных инструментов для освоения содержания является </a:t>
            </a:r>
            <a:r>
              <a:rPr lang="en-US" sz="2000" b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кейс-метод, </a:t>
            </a:r>
            <a:r>
              <a:rPr lang="en-US" sz="20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который,  направлен на изучение обучающимися жизненной ситуации, оценку и анализ существующих проблем,</a:t>
            </a:r>
          </a:p>
          <a:p>
            <a:pPr marL="12700">
              <a:lnSpc>
                <a:spcPct val="100000"/>
              </a:lnSpc>
              <a:buClrTx/>
              <a:buSzTx/>
              <a:buFontTx/>
              <a:buNone/>
              <a:tabLst>
                <a:tab pos="31432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</a:pPr>
            <a:r>
              <a:rPr lang="en-US" sz="20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предложение возможных решений и выбор оптимального из них для дальнейшей реализации.</a:t>
            </a:r>
          </a:p>
          <a:p>
            <a:pPr marL="11113" indent="3175">
              <a:lnSpc>
                <a:spcPct val="100000"/>
              </a:lnSpc>
              <a:spcBef>
                <a:spcPts val="600"/>
              </a:spcBef>
              <a:buClr>
                <a:srgbClr val="2C3493"/>
              </a:buClr>
              <a:buFont typeface="Arial" charset="0"/>
              <a:buChar char="•"/>
              <a:tabLst>
                <a:tab pos="31432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</a:pPr>
            <a:r>
              <a:rPr lang="en-US" sz="20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Предусмотрено </a:t>
            </a:r>
            <a:r>
              <a:rPr lang="en-US" sz="2000" b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деление класса на 2 подгруппы </a:t>
            </a:r>
            <a:r>
              <a:rPr lang="en-US" sz="20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при изучении технологии </a:t>
            </a:r>
            <a:r>
              <a:rPr lang="en-US" sz="2000" b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с 5 по 9 класс </a:t>
            </a:r>
            <a:r>
              <a:rPr lang="en-US" sz="20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(с учетом  требований СанПиН);</a:t>
            </a:r>
          </a:p>
          <a:p>
            <a:pPr marL="11113" indent="3175">
              <a:lnSpc>
                <a:spcPct val="100000"/>
              </a:lnSpc>
              <a:spcBef>
                <a:spcPts val="600"/>
              </a:spcBef>
              <a:buClr>
                <a:srgbClr val="2C3493"/>
              </a:buClr>
              <a:buFont typeface="Arial" charset="0"/>
              <a:buChar char="•"/>
              <a:tabLst>
                <a:tab pos="31432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</a:pPr>
            <a:r>
              <a:rPr lang="en-US" sz="2000" b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Результаты технологической подготовки </a:t>
            </a:r>
            <a:r>
              <a:rPr lang="en-US" sz="20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формируются </a:t>
            </a:r>
            <a:r>
              <a:rPr lang="en-US" sz="2000" b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на интегрированной основе </a:t>
            </a:r>
            <a:r>
              <a:rPr lang="en-US" sz="20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(результаты обучения  на уроках технологии, итоги внеурочной деятельности (в рамках одной школы) и результаты социально-  ориентированной деятельности и дополнительного образования).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483894" y="6567489"/>
            <a:ext cx="153591" cy="39782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38100">
              <a:lnSpc>
                <a:spcPts val="1038"/>
              </a:lnSpc>
            </a:pPr>
            <a:fld id="{C9714446-0400-4F25-B63C-603D5BEEF4B2}" type="slidenum">
              <a:rPr lang="en-US" sz="1000" b="1">
                <a:solidFill>
                  <a:srgbClr val="2E2E2E"/>
                </a:solidFill>
                <a:latin typeface="Calibri" charset="0"/>
                <a:ea typeface="DejaVu Sans" charset="0"/>
                <a:cs typeface="DejaVu Sans" charset="0"/>
              </a:rPr>
              <a:pPr marL="38100">
                <a:lnSpc>
                  <a:spcPts val="1038"/>
                </a:lnSpc>
              </a:pPr>
              <a:t>10</a:t>
            </a:fld>
            <a:endParaRPr lang="en-US" sz="1000" b="1">
              <a:solidFill>
                <a:srgbClr val="2E2E2E"/>
              </a:solidFill>
              <a:latin typeface="Calibri" charset="0"/>
              <a:ea typeface="DejaVu Sans" charset="0"/>
              <a:cs typeface="DejaVu Sans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91692" y="139700"/>
            <a:ext cx="7564040" cy="1157288"/>
          </a:xfrm>
          <a:ln/>
        </p:spPr>
        <p:txBody>
          <a:bodyPr tIns="12240"/>
          <a:lstStyle/>
          <a:p>
            <a:pPr marL="12700" algn="l">
              <a:lnSpc>
                <a:spcPct val="100000"/>
              </a:lnSpc>
              <a:spcBef>
                <a:spcPts val="1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</a:pPr>
            <a:r>
              <a:rPr lang="en-US" sz="2800" b="1">
                <a:solidFill>
                  <a:srgbClr val="2E3695"/>
                </a:solidFill>
              </a:rPr>
              <a:t>ОСОБЕННОСТИ ОРГАНИЗАЦИИ ТЕХНОЛОГИЧЕСКОЙ ПОДГОТОВКИ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96466" y="207964"/>
            <a:ext cx="6198394" cy="1157287"/>
          </a:xfrm>
          <a:ln/>
        </p:spPr>
        <p:txBody>
          <a:bodyPr tIns="12240"/>
          <a:lstStyle/>
          <a:p>
            <a:pPr marL="12700" algn="l">
              <a:lnSpc>
                <a:spcPct val="100000"/>
              </a:lnSpc>
              <a:spcBef>
                <a:spcPts val="1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r>
              <a:rPr lang="en-US" sz="2800" b="1">
                <a:solidFill>
                  <a:srgbClr val="2E3695"/>
                </a:solidFill>
              </a:rPr>
              <a:t>ПРОЕКТИРОВАНИЕ ТЕХНОЛОГИЧЕСКОЙ ПОДГОТОВКИ</a:t>
            </a:r>
          </a:p>
        </p:txBody>
      </p:sp>
      <p:sp>
        <p:nvSpPr>
          <p:cNvPr id="15362" name="AutoShape 2"/>
          <p:cNvSpPr>
            <a:spLocks noChangeArrowheads="1"/>
          </p:cNvSpPr>
          <p:nvPr/>
        </p:nvSpPr>
        <p:spPr bwMode="auto">
          <a:xfrm>
            <a:off x="158353" y="3306764"/>
            <a:ext cx="3289697" cy="790575"/>
          </a:xfrm>
          <a:custGeom>
            <a:avLst/>
            <a:gdLst>
              <a:gd name="G0" fmla="+- 12187 0 0"/>
              <a:gd name="G1" fmla="+- 2196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131699"/>
                </a:moveTo>
                <a:lnTo>
                  <a:pt x="6712" y="90058"/>
                </a:lnTo>
                <a:lnTo>
                  <a:pt x="25405" y="53903"/>
                </a:lnTo>
                <a:lnTo>
                  <a:pt x="53909" y="25400"/>
                </a:lnTo>
                <a:lnTo>
                  <a:pt x="90054" y="6710"/>
                </a:lnTo>
                <a:lnTo>
                  <a:pt x="131673" y="0"/>
                </a:lnTo>
                <a:lnTo>
                  <a:pt x="4255211" y="0"/>
                </a:lnTo>
                <a:lnTo>
                  <a:pt x="4296851" y="6710"/>
                </a:lnTo>
                <a:lnTo>
                  <a:pt x="4333006" y="25400"/>
                </a:lnTo>
                <a:lnTo>
                  <a:pt x="4361510" y="53903"/>
                </a:lnTo>
                <a:lnTo>
                  <a:pt x="4380199" y="90058"/>
                </a:lnTo>
                <a:lnTo>
                  <a:pt x="4386910" y="131699"/>
                </a:lnTo>
                <a:lnTo>
                  <a:pt x="4386910" y="658368"/>
                </a:lnTo>
                <a:lnTo>
                  <a:pt x="4380199" y="700008"/>
                </a:lnTo>
                <a:lnTo>
                  <a:pt x="4361510" y="736163"/>
                </a:lnTo>
                <a:lnTo>
                  <a:pt x="4333006" y="764666"/>
                </a:lnTo>
                <a:lnTo>
                  <a:pt x="4296851" y="783356"/>
                </a:lnTo>
                <a:lnTo>
                  <a:pt x="4255211" y="790066"/>
                </a:lnTo>
                <a:lnTo>
                  <a:pt x="131673" y="790066"/>
                </a:lnTo>
                <a:lnTo>
                  <a:pt x="90054" y="783356"/>
                </a:lnTo>
                <a:lnTo>
                  <a:pt x="53909" y="764666"/>
                </a:lnTo>
                <a:lnTo>
                  <a:pt x="25405" y="736163"/>
                </a:lnTo>
                <a:lnTo>
                  <a:pt x="6712" y="700008"/>
                </a:lnTo>
                <a:lnTo>
                  <a:pt x="0" y="658368"/>
                </a:lnTo>
                <a:lnTo>
                  <a:pt x="0" y="131699"/>
                </a:lnTo>
                <a:close/>
              </a:path>
            </a:pathLst>
          </a:custGeom>
          <a:noFill/>
          <a:ln w="9360" cap="flat">
            <a:solidFill>
              <a:srgbClr val="2E369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70272" y="3370264"/>
            <a:ext cx="3064669" cy="65978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13320" rIns="0" bIns="0">
            <a:spAutoFit/>
          </a:bodyPr>
          <a:lstStyle/>
          <a:p>
            <a:pPr marL="1588" algn="ctr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r>
              <a:rPr lang="en-US" sz="1400" b="1" dirty="0" err="1">
                <a:solidFill>
                  <a:srgbClr val="EB1F48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Единая</a:t>
            </a:r>
            <a:r>
              <a:rPr lang="en-US" sz="1400" b="1" dirty="0">
                <a:solidFill>
                  <a:srgbClr val="EB1F48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EB1F48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рабочая</a:t>
            </a:r>
            <a:r>
              <a:rPr lang="en-US" sz="1400" b="1" dirty="0">
                <a:solidFill>
                  <a:srgbClr val="EB1F48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EB1F48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программа</a:t>
            </a:r>
            <a:endParaRPr lang="en-US" sz="1400" b="1" dirty="0">
              <a:solidFill>
                <a:srgbClr val="EB1F48"/>
              </a:solidFill>
              <a:latin typeface="Times New Roman" pitchFamily="16" charset="0"/>
              <a:ea typeface="Noto Sans SC Regular" charset="0"/>
              <a:cs typeface="Noto Sans SC Regular" charset="0"/>
            </a:endParaRPr>
          </a:p>
          <a:p>
            <a:pPr marL="1588" algn="ctr">
              <a:lnSpc>
                <a:spcPct val="100000"/>
              </a:lnSpc>
              <a:spcBef>
                <a:spcPts val="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r>
              <a:rPr lang="en-US" sz="14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(</a:t>
            </a:r>
            <a:r>
              <a:rPr lang="en-US" sz="14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педагоги</a:t>
            </a:r>
            <a:r>
              <a:rPr lang="en-US" sz="14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составляют</a:t>
            </a:r>
            <a:r>
              <a:rPr lang="en-US" sz="14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общую</a:t>
            </a:r>
            <a:r>
              <a:rPr lang="en-US" sz="14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программу</a:t>
            </a:r>
            <a:r>
              <a:rPr lang="en-US" sz="14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)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79772" y="4591050"/>
            <a:ext cx="1960959" cy="1100138"/>
          </a:xfrm>
          <a:custGeom>
            <a:avLst/>
            <a:gdLst>
              <a:gd name="G0" fmla="+- 7265 0 0"/>
              <a:gd name="G1" fmla="+- 3055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155702"/>
                </a:moveTo>
                <a:lnTo>
                  <a:pt x="7939" y="106493"/>
                </a:lnTo>
                <a:lnTo>
                  <a:pt x="30047" y="63751"/>
                </a:lnTo>
                <a:lnTo>
                  <a:pt x="63758" y="30045"/>
                </a:lnTo>
                <a:lnTo>
                  <a:pt x="106507" y="7939"/>
                </a:lnTo>
                <a:lnTo>
                  <a:pt x="155728" y="0"/>
                </a:lnTo>
                <a:lnTo>
                  <a:pt x="2459470" y="0"/>
                </a:lnTo>
                <a:lnTo>
                  <a:pt x="2508679" y="7939"/>
                </a:lnTo>
                <a:lnTo>
                  <a:pt x="2551420" y="30045"/>
                </a:lnTo>
                <a:lnTo>
                  <a:pt x="2585127" y="63751"/>
                </a:lnTo>
                <a:lnTo>
                  <a:pt x="2607233" y="106493"/>
                </a:lnTo>
                <a:lnTo>
                  <a:pt x="2615172" y="155702"/>
                </a:lnTo>
                <a:lnTo>
                  <a:pt x="2615172" y="943483"/>
                </a:lnTo>
                <a:lnTo>
                  <a:pt x="2607233" y="992721"/>
                </a:lnTo>
                <a:lnTo>
                  <a:pt x="2585127" y="1035478"/>
                </a:lnTo>
                <a:lnTo>
                  <a:pt x="2551420" y="1069191"/>
                </a:lnTo>
                <a:lnTo>
                  <a:pt x="2508679" y="1091297"/>
                </a:lnTo>
                <a:lnTo>
                  <a:pt x="2459470" y="1099235"/>
                </a:lnTo>
                <a:lnTo>
                  <a:pt x="155728" y="1099235"/>
                </a:lnTo>
                <a:lnTo>
                  <a:pt x="106507" y="1091297"/>
                </a:lnTo>
                <a:lnTo>
                  <a:pt x="63758" y="1069191"/>
                </a:lnTo>
                <a:lnTo>
                  <a:pt x="30047" y="1035478"/>
                </a:lnTo>
                <a:lnTo>
                  <a:pt x="7939" y="992721"/>
                </a:lnTo>
                <a:lnTo>
                  <a:pt x="0" y="943483"/>
                </a:lnTo>
                <a:lnTo>
                  <a:pt x="0" y="155702"/>
                </a:lnTo>
                <a:close/>
              </a:path>
            </a:pathLst>
          </a:custGeom>
          <a:noFill/>
          <a:ln w="9360" cap="flat">
            <a:solidFill>
              <a:srgbClr val="2E369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85738" y="4664076"/>
            <a:ext cx="1746647" cy="108994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12600" rIns="0" bIns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en-US" sz="14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Разделение</a:t>
            </a:r>
            <a:r>
              <a:rPr lang="en-US" sz="14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содержания</a:t>
            </a:r>
            <a:r>
              <a:rPr lang="en-US" sz="14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 </a:t>
            </a:r>
            <a:r>
              <a:rPr lang="en-US" sz="14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программы</a:t>
            </a:r>
            <a:r>
              <a:rPr lang="en-US" sz="14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по</a:t>
            </a:r>
            <a:r>
              <a:rPr lang="en-US" sz="14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модулям</a:t>
            </a:r>
            <a:r>
              <a:rPr lang="en-US" sz="14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 </a:t>
            </a:r>
            <a:r>
              <a:rPr lang="en-US" sz="14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между</a:t>
            </a:r>
            <a:r>
              <a:rPr lang="en-US" sz="14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педагогам</a:t>
            </a:r>
            <a:endParaRPr lang="en-US" sz="1400" dirty="0">
              <a:solidFill>
                <a:srgbClr val="171717"/>
              </a:solidFill>
              <a:latin typeface="Times New Roman" pitchFamily="16" charset="0"/>
              <a:ea typeface="Noto Sans SC Regular" charset="0"/>
              <a:cs typeface="Noto Sans SC Regular" charset="0"/>
            </a:endParaRP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2341960" y="4640263"/>
            <a:ext cx="1575197" cy="1066800"/>
          </a:xfrm>
          <a:custGeom>
            <a:avLst/>
            <a:gdLst>
              <a:gd name="G0" fmla="+- 5837 0 0"/>
              <a:gd name="G1" fmla="+- 2963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177800"/>
                </a:moveTo>
                <a:lnTo>
                  <a:pt x="6352" y="130542"/>
                </a:lnTo>
                <a:lnTo>
                  <a:pt x="24280" y="88072"/>
                </a:lnTo>
                <a:lnTo>
                  <a:pt x="52085" y="52085"/>
                </a:lnTo>
                <a:lnTo>
                  <a:pt x="88072" y="24280"/>
                </a:lnTo>
                <a:lnTo>
                  <a:pt x="130542" y="6352"/>
                </a:lnTo>
                <a:lnTo>
                  <a:pt x="177800" y="0"/>
                </a:lnTo>
                <a:lnTo>
                  <a:pt x="1923033" y="0"/>
                </a:lnTo>
                <a:lnTo>
                  <a:pt x="1970335" y="6352"/>
                </a:lnTo>
                <a:lnTo>
                  <a:pt x="2012818" y="24280"/>
                </a:lnTo>
                <a:lnTo>
                  <a:pt x="2048795" y="52085"/>
                </a:lnTo>
                <a:lnTo>
                  <a:pt x="2076581" y="88072"/>
                </a:lnTo>
                <a:lnTo>
                  <a:pt x="2094489" y="130542"/>
                </a:lnTo>
                <a:lnTo>
                  <a:pt x="2100834" y="177800"/>
                </a:lnTo>
                <a:lnTo>
                  <a:pt x="2100834" y="888873"/>
                </a:lnTo>
                <a:lnTo>
                  <a:pt x="2094489" y="936159"/>
                </a:lnTo>
                <a:lnTo>
                  <a:pt x="2076581" y="978644"/>
                </a:lnTo>
                <a:lnTo>
                  <a:pt x="2048795" y="1014634"/>
                </a:lnTo>
                <a:lnTo>
                  <a:pt x="2012818" y="1042437"/>
                </a:lnTo>
                <a:lnTo>
                  <a:pt x="1970335" y="1060360"/>
                </a:lnTo>
                <a:lnTo>
                  <a:pt x="1923033" y="1066711"/>
                </a:lnTo>
                <a:lnTo>
                  <a:pt x="177800" y="1066711"/>
                </a:lnTo>
                <a:lnTo>
                  <a:pt x="130542" y="1060360"/>
                </a:lnTo>
                <a:lnTo>
                  <a:pt x="88072" y="1042437"/>
                </a:lnTo>
                <a:lnTo>
                  <a:pt x="52085" y="1014634"/>
                </a:lnTo>
                <a:lnTo>
                  <a:pt x="24280" y="978644"/>
                </a:lnTo>
                <a:lnTo>
                  <a:pt x="6352" y="936159"/>
                </a:lnTo>
                <a:lnTo>
                  <a:pt x="0" y="888873"/>
                </a:lnTo>
                <a:lnTo>
                  <a:pt x="0" y="177800"/>
                </a:lnTo>
                <a:close/>
              </a:path>
            </a:pathLst>
          </a:custGeom>
          <a:noFill/>
          <a:ln w="9360" cap="flat">
            <a:solidFill>
              <a:srgbClr val="2E369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2699792" y="4719639"/>
            <a:ext cx="1296143" cy="108994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0" tIns="12600" rIns="0" bIns="0">
            <a:spAutoFit/>
          </a:bodyPr>
          <a:lstStyle/>
          <a:p>
            <a:pPr marL="12700" indent="128588" algn="just">
              <a:lnSpc>
                <a:spcPct val="100000"/>
              </a:lnSpc>
              <a:spcBef>
                <a:spcPts val="100"/>
              </a:spcBef>
              <a:tabLst>
                <a:tab pos="12700" algn="l"/>
                <a:tab pos="457200" algn="l"/>
                <a:tab pos="914400" algn="l"/>
                <a:tab pos="1371600" algn="l"/>
              </a:tabLst>
            </a:pPr>
            <a:r>
              <a:rPr lang="en-US" sz="14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Смена</a:t>
            </a:r>
            <a:r>
              <a:rPr lang="en-US" sz="14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учебных</a:t>
            </a:r>
            <a:r>
              <a:rPr lang="en-US" sz="14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 </a:t>
            </a:r>
            <a:r>
              <a:rPr lang="en-US" sz="14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мастерских</a:t>
            </a:r>
            <a:r>
              <a:rPr lang="en-US" sz="14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при</a:t>
            </a:r>
            <a:r>
              <a:rPr lang="en-US" sz="14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 </a:t>
            </a:r>
            <a:r>
              <a:rPr lang="en-US" sz="14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изучении</a:t>
            </a:r>
            <a:r>
              <a:rPr lang="en-US" sz="14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модулей</a:t>
            </a:r>
            <a:endParaRPr lang="en-US" sz="1400" dirty="0">
              <a:solidFill>
                <a:srgbClr val="171717"/>
              </a:solidFill>
              <a:latin typeface="Times New Roman" pitchFamily="16" charset="0"/>
              <a:ea typeface="Noto Sans SC Regular" charset="0"/>
              <a:cs typeface="Noto Sans SC Regular" charset="0"/>
            </a:endParaRPr>
          </a:p>
        </p:txBody>
      </p:sp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4110038" y="4606925"/>
            <a:ext cx="1156097" cy="1100138"/>
          </a:xfrm>
          <a:custGeom>
            <a:avLst/>
            <a:gdLst>
              <a:gd name="G0" fmla="+- 4281 0 0"/>
              <a:gd name="G1" fmla="+- 3055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146558"/>
                </a:moveTo>
                <a:lnTo>
                  <a:pt x="7475" y="100250"/>
                </a:lnTo>
                <a:lnTo>
                  <a:pt x="28289" y="60021"/>
                </a:lnTo>
                <a:lnTo>
                  <a:pt x="60021" y="28289"/>
                </a:lnTo>
                <a:lnTo>
                  <a:pt x="100250" y="7475"/>
                </a:lnTo>
                <a:lnTo>
                  <a:pt x="146558" y="0"/>
                </a:lnTo>
                <a:lnTo>
                  <a:pt x="1394332" y="0"/>
                </a:lnTo>
                <a:lnTo>
                  <a:pt x="1440689" y="7475"/>
                </a:lnTo>
                <a:lnTo>
                  <a:pt x="1480924" y="28289"/>
                </a:lnTo>
                <a:lnTo>
                  <a:pt x="1512638" y="60021"/>
                </a:lnTo>
                <a:lnTo>
                  <a:pt x="1533427" y="100250"/>
                </a:lnTo>
                <a:lnTo>
                  <a:pt x="1540891" y="146558"/>
                </a:lnTo>
                <a:lnTo>
                  <a:pt x="1540891" y="952627"/>
                </a:lnTo>
                <a:lnTo>
                  <a:pt x="1533427" y="998972"/>
                </a:lnTo>
                <a:lnTo>
                  <a:pt x="1512638" y="1039215"/>
                </a:lnTo>
                <a:lnTo>
                  <a:pt x="1480924" y="1070945"/>
                </a:lnTo>
                <a:lnTo>
                  <a:pt x="1440689" y="1091751"/>
                </a:lnTo>
                <a:lnTo>
                  <a:pt x="1394332" y="1099223"/>
                </a:lnTo>
                <a:lnTo>
                  <a:pt x="146558" y="1099223"/>
                </a:lnTo>
                <a:lnTo>
                  <a:pt x="100250" y="1091751"/>
                </a:lnTo>
                <a:lnTo>
                  <a:pt x="60021" y="1070945"/>
                </a:lnTo>
                <a:lnTo>
                  <a:pt x="28289" y="1039215"/>
                </a:lnTo>
                <a:lnTo>
                  <a:pt x="7475" y="998972"/>
                </a:lnTo>
                <a:lnTo>
                  <a:pt x="0" y="952627"/>
                </a:lnTo>
                <a:lnTo>
                  <a:pt x="0" y="146558"/>
                </a:lnTo>
                <a:close/>
              </a:path>
            </a:pathLst>
          </a:custGeom>
          <a:noFill/>
          <a:ln w="9360" cap="flat">
            <a:solidFill>
              <a:srgbClr val="2E369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4242197" y="4676776"/>
            <a:ext cx="889397" cy="139771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0" tIns="12600" rIns="0" bIns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  <a:tabLst>
                <a:tab pos="457200" algn="l"/>
                <a:tab pos="914400" algn="l"/>
              </a:tabLst>
            </a:pPr>
            <a:r>
              <a:rPr lang="en-US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Сохранение</a:t>
            </a:r>
            <a:endParaRPr lang="en-US" dirty="0">
              <a:solidFill>
                <a:srgbClr val="171717"/>
              </a:solidFill>
              <a:latin typeface="Times New Roman" pitchFamily="16" charset="0"/>
              <a:ea typeface="Noto Sans SC Regular" charset="0"/>
              <a:cs typeface="Noto Sans SC Regular" charset="0"/>
            </a:endParaRPr>
          </a:p>
          <a:p>
            <a:pPr algn="ctr">
              <a:lnSpc>
                <a:spcPct val="100000"/>
              </a:lnSpc>
              <a:tabLst>
                <a:tab pos="457200" algn="l"/>
                <a:tab pos="914400" algn="l"/>
              </a:tabLst>
            </a:pPr>
            <a:r>
              <a:rPr lang="en-US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базового</a:t>
            </a:r>
            <a:endParaRPr lang="en-US" dirty="0">
              <a:solidFill>
                <a:srgbClr val="171717"/>
              </a:solidFill>
              <a:latin typeface="Times New Roman" pitchFamily="16" charset="0"/>
              <a:ea typeface="Noto Sans SC Regular" charset="0"/>
              <a:cs typeface="Noto Sans SC Regular" charset="0"/>
            </a:endParaRPr>
          </a:p>
          <a:p>
            <a:pPr algn="ctr">
              <a:lnSpc>
                <a:spcPct val="100000"/>
              </a:lnSpc>
              <a:tabLst>
                <a:tab pos="457200" algn="l"/>
                <a:tab pos="914400" algn="l"/>
              </a:tabLst>
            </a:pPr>
            <a:r>
              <a:rPr lang="en-US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содержания</a:t>
            </a:r>
            <a:endParaRPr lang="en-US" dirty="0">
              <a:solidFill>
                <a:srgbClr val="171717"/>
              </a:solidFill>
              <a:latin typeface="Times New Roman" pitchFamily="16" charset="0"/>
              <a:ea typeface="Noto Sans SC Regular" charset="0"/>
              <a:cs typeface="Noto Sans SC Regular" charset="0"/>
            </a:endParaRPr>
          </a:p>
        </p:txBody>
      </p:sp>
      <p:sp>
        <p:nvSpPr>
          <p:cNvPr id="15370" name="AutoShape 10"/>
          <p:cNvSpPr>
            <a:spLocks noChangeArrowheads="1"/>
          </p:cNvSpPr>
          <p:nvPr/>
        </p:nvSpPr>
        <p:spPr bwMode="auto">
          <a:xfrm>
            <a:off x="7450931" y="4635501"/>
            <a:ext cx="1352550" cy="1109663"/>
          </a:xfrm>
          <a:custGeom>
            <a:avLst/>
            <a:gdLst>
              <a:gd name="G0" fmla="+- 5009 0 0"/>
              <a:gd name="G1" fmla="+- 3085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185166"/>
                </a:moveTo>
                <a:lnTo>
                  <a:pt x="6606" y="135951"/>
                </a:lnTo>
                <a:lnTo>
                  <a:pt x="25254" y="91722"/>
                </a:lnTo>
                <a:lnTo>
                  <a:pt x="54181" y="54244"/>
                </a:lnTo>
                <a:lnTo>
                  <a:pt x="91628" y="25287"/>
                </a:lnTo>
                <a:lnTo>
                  <a:pt x="135834" y="6616"/>
                </a:lnTo>
                <a:lnTo>
                  <a:pt x="185038" y="0"/>
                </a:lnTo>
                <a:lnTo>
                  <a:pt x="1618360" y="0"/>
                </a:lnTo>
                <a:lnTo>
                  <a:pt x="1667565" y="6616"/>
                </a:lnTo>
                <a:lnTo>
                  <a:pt x="1711771" y="25287"/>
                </a:lnTo>
                <a:lnTo>
                  <a:pt x="1749218" y="54244"/>
                </a:lnTo>
                <a:lnTo>
                  <a:pt x="1778145" y="91722"/>
                </a:lnTo>
                <a:lnTo>
                  <a:pt x="1796793" y="135951"/>
                </a:lnTo>
                <a:lnTo>
                  <a:pt x="1803400" y="185166"/>
                </a:lnTo>
                <a:lnTo>
                  <a:pt x="1803400" y="925449"/>
                </a:lnTo>
                <a:lnTo>
                  <a:pt x="1796793" y="974626"/>
                </a:lnTo>
                <a:lnTo>
                  <a:pt x="1778145" y="1018822"/>
                </a:lnTo>
                <a:lnTo>
                  <a:pt x="1749218" y="1056271"/>
                </a:lnTo>
                <a:lnTo>
                  <a:pt x="1711771" y="1085207"/>
                </a:lnTo>
                <a:lnTo>
                  <a:pt x="1667565" y="1103864"/>
                </a:lnTo>
                <a:lnTo>
                  <a:pt x="1618360" y="1110475"/>
                </a:lnTo>
                <a:lnTo>
                  <a:pt x="185038" y="1110475"/>
                </a:lnTo>
                <a:lnTo>
                  <a:pt x="135834" y="1103864"/>
                </a:lnTo>
                <a:lnTo>
                  <a:pt x="91628" y="1085207"/>
                </a:lnTo>
                <a:lnTo>
                  <a:pt x="54181" y="1056271"/>
                </a:lnTo>
                <a:lnTo>
                  <a:pt x="25254" y="1018822"/>
                </a:lnTo>
                <a:lnTo>
                  <a:pt x="6606" y="974626"/>
                </a:lnTo>
                <a:lnTo>
                  <a:pt x="0" y="925449"/>
                </a:lnTo>
                <a:lnTo>
                  <a:pt x="0" y="185166"/>
                </a:lnTo>
                <a:close/>
              </a:path>
            </a:pathLst>
          </a:custGeom>
          <a:noFill/>
          <a:ln w="9360" cap="flat">
            <a:solidFill>
              <a:srgbClr val="2E369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7574757" y="4718050"/>
            <a:ext cx="1103710" cy="99724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12240" rIns="0" bIns="0">
            <a:spAutoFit/>
          </a:bodyPr>
          <a:lstStyle/>
          <a:p>
            <a:pPr marL="3175" algn="ctr">
              <a:lnSpc>
                <a:spcPct val="100000"/>
              </a:lnSpc>
              <a:spcBef>
                <a:spcPts val="100"/>
              </a:spcBef>
              <a:tabLst>
                <a:tab pos="457200" algn="l"/>
                <a:tab pos="914400" algn="l"/>
                <a:tab pos="1371600" algn="l"/>
              </a:tabLst>
            </a:pPr>
            <a:r>
              <a:rPr lang="en-US" sz="160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Включение</a:t>
            </a:r>
          </a:p>
          <a:p>
            <a:pPr marL="3175" algn="ctr">
              <a:lnSpc>
                <a:spcPct val="100000"/>
              </a:lnSpc>
              <a:tabLst>
                <a:tab pos="457200" algn="l"/>
                <a:tab pos="914400" algn="l"/>
                <a:tab pos="1371600" algn="l"/>
              </a:tabLst>
            </a:pPr>
            <a:r>
              <a:rPr lang="en-US" sz="160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дополнительных</a:t>
            </a:r>
          </a:p>
          <a:p>
            <a:pPr marL="3175" algn="ctr">
              <a:lnSpc>
                <a:spcPct val="100000"/>
              </a:lnSpc>
              <a:tabLst>
                <a:tab pos="457200" algn="l"/>
                <a:tab pos="914400" algn="l"/>
                <a:tab pos="1371600" algn="l"/>
              </a:tabLst>
            </a:pPr>
            <a:r>
              <a:rPr lang="en-US" sz="160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модулей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984647" y="2468564"/>
            <a:ext cx="6991350" cy="2154237"/>
            <a:chOff x="827" y="1555"/>
            <a:chExt cx="5872" cy="1357"/>
          </a:xfrm>
        </p:grpSpPr>
        <p:sp>
          <p:nvSpPr>
            <p:cNvPr id="15373" name="AutoShape 13"/>
            <p:cNvSpPr>
              <a:spLocks noChangeArrowheads="1"/>
            </p:cNvSpPr>
            <p:nvPr/>
          </p:nvSpPr>
          <p:spPr bwMode="auto">
            <a:xfrm>
              <a:off x="827" y="1555"/>
              <a:ext cx="3769" cy="1336"/>
            </a:xfrm>
            <a:custGeom>
              <a:avLst/>
              <a:gdLst>
                <a:gd name="G0" fmla="+- 16626 0 0"/>
                <a:gd name="G1" fmla="+- 5898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612394" y="1634109"/>
                  </a:moveTo>
                  <a:lnTo>
                    <a:pt x="604393" y="1624203"/>
                  </a:lnTo>
                  <a:lnTo>
                    <a:pt x="55372" y="2067445"/>
                  </a:lnTo>
                  <a:lnTo>
                    <a:pt x="35433" y="2042668"/>
                  </a:lnTo>
                  <a:lnTo>
                    <a:pt x="0" y="2120265"/>
                  </a:lnTo>
                  <a:lnTo>
                    <a:pt x="83185" y="2101977"/>
                  </a:lnTo>
                  <a:lnTo>
                    <a:pt x="69786" y="2085340"/>
                  </a:lnTo>
                  <a:lnTo>
                    <a:pt x="63347" y="2077364"/>
                  </a:lnTo>
                  <a:lnTo>
                    <a:pt x="612394" y="1634109"/>
                  </a:lnTo>
                  <a:close/>
                </a:path>
                <a:path>
                  <a:moveTo>
                    <a:pt x="2337181" y="10033"/>
                  </a:moveTo>
                  <a:lnTo>
                    <a:pt x="2329434" y="0"/>
                  </a:lnTo>
                  <a:lnTo>
                    <a:pt x="1341920" y="764997"/>
                  </a:lnTo>
                  <a:lnTo>
                    <a:pt x="1322451" y="739902"/>
                  </a:lnTo>
                  <a:lnTo>
                    <a:pt x="1285621" y="816737"/>
                  </a:lnTo>
                  <a:lnTo>
                    <a:pt x="1369187" y="800100"/>
                  </a:lnTo>
                  <a:lnTo>
                    <a:pt x="1355775" y="782828"/>
                  </a:lnTo>
                  <a:lnTo>
                    <a:pt x="1349743" y="775068"/>
                  </a:lnTo>
                  <a:lnTo>
                    <a:pt x="2337181" y="10033"/>
                  </a:lnTo>
                  <a:close/>
                </a:path>
                <a:path>
                  <a:moveTo>
                    <a:pt x="5057267" y="816737"/>
                  </a:moveTo>
                  <a:lnTo>
                    <a:pt x="5045062" y="805688"/>
                  </a:lnTo>
                  <a:lnTo>
                    <a:pt x="4994021" y="759460"/>
                  </a:lnTo>
                  <a:lnTo>
                    <a:pt x="4985486" y="790067"/>
                  </a:lnTo>
                  <a:lnTo>
                    <a:pt x="2307717" y="42926"/>
                  </a:lnTo>
                  <a:lnTo>
                    <a:pt x="2304415" y="55118"/>
                  </a:lnTo>
                  <a:lnTo>
                    <a:pt x="4982095" y="802259"/>
                  </a:lnTo>
                  <a:lnTo>
                    <a:pt x="4973574" y="832866"/>
                  </a:lnTo>
                  <a:lnTo>
                    <a:pt x="5057267" y="816737"/>
                  </a:lnTo>
                  <a:close/>
                </a:path>
                <a:path>
                  <a:moveTo>
                    <a:pt x="5985002" y="1587373"/>
                  </a:moveTo>
                  <a:lnTo>
                    <a:pt x="5977763" y="1576959"/>
                  </a:lnTo>
                  <a:lnTo>
                    <a:pt x="5269662" y="2074265"/>
                  </a:lnTo>
                  <a:lnTo>
                    <a:pt x="5251450" y="2048256"/>
                  </a:lnTo>
                  <a:lnTo>
                    <a:pt x="5210937" y="2123186"/>
                  </a:lnTo>
                  <a:lnTo>
                    <a:pt x="5295138" y="2110613"/>
                  </a:lnTo>
                  <a:lnTo>
                    <a:pt x="5282057" y="2091944"/>
                  </a:lnTo>
                  <a:lnTo>
                    <a:pt x="5276939" y="2084654"/>
                  </a:lnTo>
                  <a:lnTo>
                    <a:pt x="5985002" y="1587373"/>
                  </a:lnTo>
                  <a:close/>
                </a:path>
              </a:pathLst>
            </a:custGeom>
            <a:solidFill>
              <a:srgbClr val="2E3695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4" name="AutoShape 14"/>
            <p:cNvSpPr>
              <a:spLocks noChangeArrowheads="1"/>
            </p:cNvSpPr>
            <p:nvPr/>
          </p:nvSpPr>
          <p:spPr bwMode="auto">
            <a:xfrm>
              <a:off x="5315" y="2553"/>
              <a:ext cx="47" cy="359"/>
            </a:xfrm>
            <a:custGeom>
              <a:avLst/>
              <a:gdLst>
                <a:gd name="G0" fmla="+- 212 0 0"/>
                <a:gd name="G1" fmla="+- 1588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31750" y="495045"/>
                  </a:moveTo>
                  <a:lnTo>
                    <a:pt x="0" y="495045"/>
                  </a:lnTo>
                  <a:lnTo>
                    <a:pt x="38100" y="571245"/>
                  </a:lnTo>
                  <a:lnTo>
                    <a:pt x="69850" y="507745"/>
                  </a:lnTo>
                  <a:lnTo>
                    <a:pt x="31750" y="507745"/>
                  </a:lnTo>
                  <a:lnTo>
                    <a:pt x="31750" y="495045"/>
                  </a:lnTo>
                  <a:close/>
                </a:path>
                <a:path>
                  <a:moveTo>
                    <a:pt x="44450" y="0"/>
                  </a:moveTo>
                  <a:lnTo>
                    <a:pt x="31750" y="0"/>
                  </a:lnTo>
                  <a:lnTo>
                    <a:pt x="31750" y="507745"/>
                  </a:lnTo>
                  <a:lnTo>
                    <a:pt x="44450" y="507745"/>
                  </a:lnTo>
                  <a:lnTo>
                    <a:pt x="44450" y="0"/>
                  </a:lnTo>
                  <a:close/>
                </a:path>
                <a:path>
                  <a:moveTo>
                    <a:pt x="76200" y="495045"/>
                  </a:moveTo>
                  <a:lnTo>
                    <a:pt x="44450" y="495045"/>
                  </a:lnTo>
                  <a:lnTo>
                    <a:pt x="44450" y="507745"/>
                  </a:lnTo>
                  <a:lnTo>
                    <a:pt x="69850" y="507745"/>
                  </a:lnTo>
                  <a:lnTo>
                    <a:pt x="76200" y="49504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5" name="AutoShape 15"/>
            <p:cNvSpPr>
              <a:spLocks noChangeArrowheads="1"/>
            </p:cNvSpPr>
            <p:nvPr/>
          </p:nvSpPr>
          <p:spPr bwMode="auto">
            <a:xfrm>
              <a:off x="3204" y="2075"/>
              <a:ext cx="3496" cy="497"/>
            </a:xfrm>
            <a:custGeom>
              <a:avLst/>
              <a:gdLst>
                <a:gd name="G0" fmla="+- 15420 0 0"/>
                <a:gd name="G1" fmla="+- 2196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5419344" y="0"/>
                  </a:moveTo>
                  <a:lnTo>
                    <a:pt x="131572" y="0"/>
                  </a:lnTo>
                  <a:lnTo>
                    <a:pt x="89993" y="6710"/>
                  </a:lnTo>
                  <a:lnTo>
                    <a:pt x="53876" y="25400"/>
                  </a:lnTo>
                  <a:lnTo>
                    <a:pt x="25391" y="53903"/>
                  </a:lnTo>
                  <a:lnTo>
                    <a:pt x="6709" y="90058"/>
                  </a:lnTo>
                  <a:lnTo>
                    <a:pt x="0" y="131699"/>
                  </a:lnTo>
                  <a:lnTo>
                    <a:pt x="0" y="658367"/>
                  </a:lnTo>
                  <a:lnTo>
                    <a:pt x="6709" y="700008"/>
                  </a:lnTo>
                  <a:lnTo>
                    <a:pt x="25391" y="736163"/>
                  </a:lnTo>
                  <a:lnTo>
                    <a:pt x="53876" y="764666"/>
                  </a:lnTo>
                  <a:lnTo>
                    <a:pt x="89993" y="783356"/>
                  </a:lnTo>
                  <a:lnTo>
                    <a:pt x="131572" y="790066"/>
                  </a:lnTo>
                  <a:lnTo>
                    <a:pt x="5419344" y="790066"/>
                  </a:lnTo>
                  <a:lnTo>
                    <a:pt x="5460922" y="783356"/>
                  </a:lnTo>
                  <a:lnTo>
                    <a:pt x="5497039" y="764666"/>
                  </a:lnTo>
                  <a:lnTo>
                    <a:pt x="5525524" y="736163"/>
                  </a:lnTo>
                  <a:lnTo>
                    <a:pt x="5544206" y="700008"/>
                  </a:lnTo>
                  <a:lnTo>
                    <a:pt x="5550916" y="658367"/>
                  </a:lnTo>
                  <a:lnTo>
                    <a:pt x="5550916" y="131699"/>
                  </a:lnTo>
                  <a:lnTo>
                    <a:pt x="5544206" y="90058"/>
                  </a:lnTo>
                  <a:lnTo>
                    <a:pt x="5525524" y="53903"/>
                  </a:lnTo>
                  <a:lnTo>
                    <a:pt x="5497039" y="25400"/>
                  </a:lnTo>
                  <a:lnTo>
                    <a:pt x="5460922" y="6710"/>
                  </a:lnTo>
                  <a:lnTo>
                    <a:pt x="5419344" y="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6" name="AutoShape 16"/>
            <p:cNvSpPr>
              <a:spLocks noChangeArrowheads="1"/>
            </p:cNvSpPr>
            <p:nvPr/>
          </p:nvSpPr>
          <p:spPr bwMode="auto">
            <a:xfrm>
              <a:off x="3204" y="2075"/>
              <a:ext cx="3496" cy="497"/>
            </a:xfrm>
            <a:custGeom>
              <a:avLst/>
              <a:gdLst>
                <a:gd name="G0" fmla="+- 15420 0 0"/>
                <a:gd name="G1" fmla="+- 2196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131699"/>
                  </a:moveTo>
                  <a:lnTo>
                    <a:pt x="6709" y="90058"/>
                  </a:lnTo>
                  <a:lnTo>
                    <a:pt x="25391" y="53903"/>
                  </a:lnTo>
                  <a:lnTo>
                    <a:pt x="53876" y="25400"/>
                  </a:lnTo>
                  <a:lnTo>
                    <a:pt x="89993" y="6710"/>
                  </a:lnTo>
                  <a:lnTo>
                    <a:pt x="131572" y="0"/>
                  </a:lnTo>
                  <a:lnTo>
                    <a:pt x="5419344" y="0"/>
                  </a:lnTo>
                  <a:lnTo>
                    <a:pt x="5460922" y="6710"/>
                  </a:lnTo>
                  <a:lnTo>
                    <a:pt x="5497039" y="25400"/>
                  </a:lnTo>
                  <a:lnTo>
                    <a:pt x="5525524" y="53903"/>
                  </a:lnTo>
                  <a:lnTo>
                    <a:pt x="5544206" y="90058"/>
                  </a:lnTo>
                  <a:lnTo>
                    <a:pt x="5550916" y="131699"/>
                  </a:lnTo>
                  <a:lnTo>
                    <a:pt x="5550916" y="658367"/>
                  </a:lnTo>
                  <a:lnTo>
                    <a:pt x="5544206" y="700008"/>
                  </a:lnTo>
                  <a:lnTo>
                    <a:pt x="5525524" y="736163"/>
                  </a:lnTo>
                  <a:lnTo>
                    <a:pt x="5497039" y="764666"/>
                  </a:lnTo>
                  <a:lnTo>
                    <a:pt x="5460922" y="783356"/>
                  </a:lnTo>
                  <a:lnTo>
                    <a:pt x="5419344" y="790066"/>
                  </a:lnTo>
                  <a:lnTo>
                    <a:pt x="131572" y="790066"/>
                  </a:lnTo>
                  <a:lnTo>
                    <a:pt x="89993" y="783356"/>
                  </a:lnTo>
                  <a:lnTo>
                    <a:pt x="53876" y="764666"/>
                  </a:lnTo>
                  <a:lnTo>
                    <a:pt x="25391" y="736163"/>
                  </a:lnTo>
                  <a:lnTo>
                    <a:pt x="6709" y="700008"/>
                  </a:lnTo>
                  <a:lnTo>
                    <a:pt x="0" y="658367"/>
                  </a:lnTo>
                  <a:lnTo>
                    <a:pt x="0" y="131699"/>
                  </a:lnTo>
                  <a:close/>
                </a:path>
              </a:pathLst>
            </a:custGeom>
            <a:noFill/>
            <a:ln w="9360" cap="flat">
              <a:solidFill>
                <a:srgbClr val="2E369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3911204" y="3357563"/>
            <a:ext cx="3968353" cy="75211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13320" rIns="0" bIns="0">
            <a:spAutoFit/>
          </a:bodyPr>
          <a:lstStyle/>
          <a:p>
            <a:pPr marL="3175" algn="ctr">
              <a:lnSpc>
                <a:spcPct val="100000"/>
              </a:lnSpc>
              <a:spcBef>
                <a:spcPts val="1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</a:pPr>
            <a:r>
              <a:rPr lang="en-US" sz="1600" b="1" dirty="0" err="1">
                <a:solidFill>
                  <a:srgbClr val="EB1F48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Вариативные</a:t>
            </a:r>
            <a:r>
              <a:rPr lang="en-US" sz="1600" b="1" dirty="0">
                <a:solidFill>
                  <a:srgbClr val="EB1F48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b="1" dirty="0" err="1">
                <a:solidFill>
                  <a:srgbClr val="EB1F48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рабочие</a:t>
            </a:r>
            <a:r>
              <a:rPr lang="en-US" sz="1600" b="1" dirty="0">
                <a:solidFill>
                  <a:srgbClr val="EB1F48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b="1" dirty="0" err="1">
                <a:solidFill>
                  <a:srgbClr val="EB1F48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программы</a:t>
            </a:r>
            <a:endParaRPr lang="en-US" sz="1600" b="1" dirty="0">
              <a:solidFill>
                <a:srgbClr val="EB1F48"/>
              </a:solidFill>
              <a:latin typeface="Times New Roman" pitchFamily="16" charset="0"/>
              <a:ea typeface="Noto Sans SC Regular" charset="0"/>
              <a:cs typeface="Noto Sans SC Regular" charset="0"/>
            </a:endParaRPr>
          </a:p>
          <a:p>
            <a:pPr marL="3175" algn="ctr">
              <a:lnSpc>
                <a:spcPct val="100000"/>
              </a:lnSpc>
              <a:spcBef>
                <a:spcPts val="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</a:pPr>
            <a:r>
              <a:rPr lang="en-US" sz="16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(</a:t>
            </a:r>
            <a:r>
              <a:rPr lang="en-US" sz="16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каждый</a:t>
            </a:r>
            <a:r>
              <a:rPr lang="en-US" sz="16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педагог</a:t>
            </a:r>
            <a:r>
              <a:rPr lang="en-US" sz="16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составляет</a:t>
            </a:r>
            <a:r>
              <a:rPr lang="en-US" sz="16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собственную</a:t>
            </a:r>
            <a:r>
              <a:rPr lang="en-US" sz="16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программу</a:t>
            </a:r>
            <a:r>
              <a:rPr lang="en-US" sz="1600" dirty="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)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5404248" y="4078288"/>
            <a:ext cx="2553890" cy="1714500"/>
            <a:chOff x="4539" y="2569"/>
            <a:chExt cx="2145" cy="1080"/>
          </a:xfrm>
        </p:grpSpPr>
        <p:sp>
          <p:nvSpPr>
            <p:cNvPr id="15379" name="AutoShape 19"/>
            <p:cNvSpPr>
              <a:spLocks noChangeArrowheads="1"/>
            </p:cNvSpPr>
            <p:nvPr/>
          </p:nvSpPr>
          <p:spPr bwMode="auto">
            <a:xfrm>
              <a:off x="6147" y="2569"/>
              <a:ext cx="536" cy="363"/>
            </a:xfrm>
            <a:custGeom>
              <a:avLst/>
              <a:gdLst>
                <a:gd name="G0" fmla="+- 2371 0 0"/>
                <a:gd name="G1" fmla="+- 1605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786457" y="540068"/>
                  </a:moveTo>
                  <a:lnTo>
                    <a:pt x="768730" y="566420"/>
                  </a:lnTo>
                  <a:lnTo>
                    <a:pt x="853186" y="577342"/>
                  </a:lnTo>
                  <a:lnTo>
                    <a:pt x="836106" y="547116"/>
                  </a:lnTo>
                  <a:lnTo>
                    <a:pt x="796925" y="547116"/>
                  </a:lnTo>
                  <a:lnTo>
                    <a:pt x="786457" y="540068"/>
                  </a:lnTo>
                  <a:close/>
                </a:path>
                <a:path>
                  <a:moveTo>
                    <a:pt x="793555" y="529517"/>
                  </a:moveTo>
                  <a:lnTo>
                    <a:pt x="786457" y="540068"/>
                  </a:lnTo>
                  <a:lnTo>
                    <a:pt x="796925" y="547116"/>
                  </a:lnTo>
                  <a:lnTo>
                    <a:pt x="804037" y="536575"/>
                  </a:lnTo>
                  <a:lnTo>
                    <a:pt x="793555" y="529517"/>
                  </a:lnTo>
                  <a:close/>
                </a:path>
                <a:path>
                  <a:moveTo>
                    <a:pt x="811276" y="503174"/>
                  </a:moveTo>
                  <a:lnTo>
                    <a:pt x="793555" y="529517"/>
                  </a:lnTo>
                  <a:lnTo>
                    <a:pt x="804037" y="536575"/>
                  </a:lnTo>
                  <a:lnTo>
                    <a:pt x="796925" y="547116"/>
                  </a:lnTo>
                  <a:lnTo>
                    <a:pt x="836106" y="547116"/>
                  </a:lnTo>
                  <a:lnTo>
                    <a:pt x="811276" y="503174"/>
                  </a:lnTo>
                  <a:close/>
                </a:path>
                <a:path>
                  <a:moveTo>
                    <a:pt x="7112" y="0"/>
                  </a:moveTo>
                  <a:lnTo>
                    <a:pt x="0" y="10541"/>
                  </a:lnTo>
                  <a:lnTo>
                    <a:pt x="786457" y="540068"/>
                  </a:lnTo>
                  <a:lnTo>
                    <a:pt x="793555" y="529517"/>
                  </a:lnTo>
                  <a:lnTo>
                    <a:pt x="7112" y="0"/>
                  </a:lnTo>
                  <a:close/>
                </a:path>
              </a:pathLst>
            </a:custGeom>
            <a:solidFill>
              <a:srgbClr val="2E3695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0" name="AutoShape 20"/>
            <p:cNvSpPr>
              <a:spLocks noChangeArrowheads="1"/>
            </p:cNvSpPr>
            <p:nvPr/>
          </p:nvSpPr>
          <p:spPr bwMode="auto">
            <a:xfrm>
              <a:off x="4539" y="2889"/>
              <a:ext cx="1610" cy="760"/>
            </a:xfrm>
            <a:custGeom>
              <a:avLst/>
              <a:gdLst>
                <a:gd name="G0" fmla="+- 7103 0 0"/>
                <a:gd name="G1" fmla="+- 3357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2355595" y="0"/>
                  </a:moveTo>
                  <a:lnTo>
                    <a:pt x="201422" y="0"/>
                  </a:lnTo>
                  <a:lnTo>
                    <a:pt x="155234" y="5319"/>
                  </a:lnTo>
                  <a:lnTo>
                    <a:pt x="112837" y="20471"/>
                  </a:lnTo>
                  <a:lnTo>
                    <a:pt x="75438" y="44247"/>
                  </a:lnTo>
                  <a:lnTo>
                    <a:pt x="44247" y="75438"/>
                  </a:lnTo>
                  <a:lnTo>
                    <a:pt x="20471" y="112837"/>
                  </a:lnTo>
                  <a:lnTo>
                    <a:pt x="5319" y="155234"/>
                  </a:lnTo>
                  <a:lnTo>
                    <a:pt x="0" y="201422"/>
                  </a:lnTo>
                  <a:lnTo>
                    <a:pt x="0" y="1006944"/>
                  </a:lnTo>
                  <a:lnTo>
                    <a:pt x="5319" y="1053122"/>
                  </a:lnTo>
                  <a:lnTo>
                    <a:pt x="20471" y="1095513"/>
                  </a:lnTo>
                  <a:lnTo>
                    <a:pt x="44247" y="1132907"/>
                  </a:lnTo>
                  <a:lnTo>
                    <a:pt x="75438" y="1164096"/>
                  </a:lnTo>
                  <a:lnTo>
                    <a:pt x="112837" y="1187871"/>
                  </a:lnTo>
                  <a:lnTo>
                    <a:pt x="155234" y="1203022"/>
                  </a:lnTo>
                  <a:lnTo>
                    <a:pt x="201422" y="1208341"/>
                  </a:lnTo>
                  <a:lnTo>
                    <a:pt x="2355595" y="1208341"/>
                  </a:lnTo>
                  <a:lnTo>
                    <a:pt x="2401783" y="1203022"/>
                  </a:lnTo>
                  <a:lnTo>
                    <a:pt x="2444180" y="1187871"/>
                  </a:lnTo>
                  <a:lnTo>
                    <a:pt x="2481579" y="1164096"/>
                  </a:lnTo>
                  <a:lnTo>
                    <a:pt x="2512770" y="1132907"/>
                  </a:lnTo>
                  <a:lnTo>
                    <a:pt x="2536546" y="1095513"/>
                  </a:lnTo>
                  <a:lnTo>
                    <a:pt x="2551698" y="1053122"/>
                  </a:lnTo>
                  <a:lnTo>
                    <a:pt x="2557017" y="1006944"/>
                  </a:lnTo>
                  <a:lnTo>
                    <a:pt x="2557017" y="201422"/>
                  </a:lnTo>
                  <a:lnTo>
                    <a:pt x="2551698" y="155234"/>
                  </a:lnTo>
                  <a:lnTo>
                    <a:pt x="2536546" y="112837"/>
                  </a:lnTo>
                  <a:lnTo>
                    <a:pt x="2512770" y="75438"/>
                  </a:lnTo>
                  <a:lnTo>
                    <a:pt x="2481579" y="44247"/>
                  </a:lnTo>
                  <a:lnTo>
                    <a:pt x="2444180" y="20471"/>
                  </a:lnTo>
                  <a:lnTo>
                    <a:pt x="2401783" y="5319"/>
                  </a:lnTo>
                  <a:lnTo>
                    <a:pt x="2355595" y="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1" name="AutoShape 21"/>
            <p:cNvSpPr>
              <a:spLocks noChangeArrowheads="1"/>
            </p:cNvSpPr>
            <p:nvPr/>
          </p:nvSpPr>
          <p:spPr bwMode="auto">
            <a:xfrm>
              <a:off x="4539" y="2889"/>
              <a:ext cx="1610" cy="760"/>
            </a:xfrm>
            <a:custGeom>
              <a:avLst/>
              <a:gdLst>
                <a:gd name="G0" fmla="+- 7103 0 0"/>
                <a:gd name="G1" fmla="+- 3357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201422"/>
                  </a:moveTo>
                  <a:lnTo>
                    <a:pt x="5319" y="155234"/>
                  </a:lnTo>
                  <a:lnTo>
                    <a:pt x="20471" y="112837"/>
                  </a:lnTo>
                  <a:lnTo>
                    <a:pt x="44247" y="75438"/>
                  </a:lnTo>
                  <a:lnTo>
                    <a:pt x="75438" y="44247"/>
                  </a:lnTo>
                  <a:lnTo>
                    <a:pt x="112837" y="20471"/>
                  </a:lnTo>
                  <a:lnTo>
                    <a:pt x="155234" y="5319"/>
                  </a:lnTo>
                  <a:lnTo>
                    <a:pt x="201422" y="0"/>
                  </a:lnTo>
                  <a:lnTo>
                    <a:pt x="2355595" y="0"/>
                  </a:lnTo>
                  <a:lnTo>
                    <a:pt x="2401783" y="5319"/>
                  </a:lnTo>
                  <a:lnTo>
                    <a:pt x="2444180" y="20471"/>
                  </a:lnTo>
                  <a:lnTo>
                    <a:pt x="2481579" y="44247"/>
                  </a:lnTo>
                  <a:lnTo>
                    <a:pt x="2512770" y="75438"/>
                  </a:lnTo>
                  <a:lnTo>
                    <a:pt x="2536546" y="112837"/>
                  </a:lnTo>
                  <a:lnTo>
                    <a:pt x="2551698" y="155234"/>
                  </a:lnTo>
                  <a:lnTo>
                    <a:pt x="2557017" y="201422"/>
                  </a:lnTo>
                  <a:lnTo>
                    <a:pt x="2557017" y="1006944"/>
                  </a:lnTo>
                  <a:lnTo>
                    <a:pt x="2551698" y="1053122"/>
                  </a:lnTo>
                  <a:lnTo>
                    <a:pt x="2536546" y="1095513"/>
                  </a:lnTo>
                  <a:lnTo>
                    <a:pt x="2512770" y="1132907"/>
                  </a:lnTo>
                  <a:lnTo>
                    <a:pt x="2481579" y="1164096"/>
                  </a:lnTo>
                  <a:lnTo>
                    <a:pt x="2444180" y="1187871"/>
                  </a:lnTo>
                  <a:lnTo>
                    <a:pt x="2401783" y="1203022"/>
                  </a:lnTo>
                  <a:lnTo>
                    <a:pt x="2355595" y="1208341"/>
                  </a:lnTo>
                  <a:lnTo>
                    <a:pt x="201422" y="1208341"/>
                  </a:lnTo>
                  <a:lnTo>
                    <a:pt x="155234" y="1203022"/>
                  </a:lnTo>
                  <a:lnTo>
                    <a:pt x="112837" y="1187871"/>
                  </a:lnTo>
                  <a:lnTo>
                    <a:pt x="75438" y="1164096"/>
                  </a:lnTo>
                  <a:lnTo>
                    <a:pt x="44247" y="1132907"/>
                  </a:lnTo>
                  <a:lnTo>
                    <a:pt x="20471" y="1095513"/>
                  </a:lnTo>
                  <a:lnTo>
                    <a:pt x="5319" y="1053122"/>
                  </a:lnTo>
                  <a:lnTo>
                    <a:pt x="0" y="1006944"/>
                  </a:lnTo>
                  <a:lnTo>
                    <a:pt x="0" y="201422"/>
                  </a:lnTo>
                  <a:close/>
                </a:path>
              </a:pathLst>
            </a:custGeom>
            <a:noFill/>
            <a:ln w="9360" cap="flat">
              <a:solidFill>
                <a:srgbClr val="2E369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382" name="Rectangle 22"/>
          <p:cNvSpPr>
            <a:spLocks noChangeArrowheads="1"/>
          </p:cNvSpPr>
          <p:nvPr/>
        </p:nvSpPr>
        <p:spPr bwMode="auto">
          <a:xfrm>
            <a:off x="5513785" y="4673600"/>
            <a:ext cx="1696640" cy="14896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12240" rIns="0" bIns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2700" algn="l"/>
                <a:tab pos="457200" algn="l"/>
                <a:tab pos="914400" algn="l"/>
                <a:tab pos="1371600" algn="l"/>
                <a:tab pos="1828800" algn="l"/>
              </a:tabLst>
            </a:pPr>
            <a:r>
              <a:rPr lang="en-US" sz="160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Вариативное содержание  реализуется через модули  различной временной</a:t>
            </a:r>
          </a:p>
          <a:p>
            <a:pPr marL="1588" algn="ctr">
              <a:lnSpc>
                <a:spcPct val="100000"/>
              </a:lnSpc>
              <a:tabLst>
                <a:tab pos="12700" algn="l"/>
                <a:tab pos="457200" algn="l"/>
                <a:tab pos="914400" algn="l"/>
                <a:tab pos="1371600" algn="l"/>
                <a:tab pos="1828800" algn="l"/>
              </a:tabLst>
            </a:pPr>
            <a:r>
              <a:rPr lang="en-US" sz="1600">
                <a:solidFill>
                  <a:srgbClr val="171717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длительности</a:t>
            </a:r>
          </a:p>
        </p:txBody>
      </p: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1821656" y="1138239"/>
            <a:ext cx="2709863" cy="1462087"/>
            <a:chOff x="1530" y="717"/>
            <a:chExt cx="2276" cy="921"/>
          </a:xfrm>
        </p:grpSpPr>
        <p:sp>
          <p:nvSpPr>
            <p:cNvPr id="15384" name="AutoShape 24"/>
            <p:cNvSpPr>
              <a:spLocks noChangeArrowheads="1"/>
            </p:cNvSpPr>
            <p:nvPr/>
          </p:nvSpPr>
          <p:spPr bwMode="auto">
            <a:xfrm>
              <a:off x="2560" y="982"/>
              <a:ext cx="1247" cy="540"/>
            </a:xfrm>
            <a:custGeom>
              <a:avLst/>
              <a:gdLst>
                <a:gd name="G0" fmla="+- 5503 0 0"/>
                <a:gd name="G1" fmla="+- 2388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283082"/>
                  </a:moveTo>
                  <a:lnTo>
                    <a:pt x="990600" y="283082"/>
                  </a:lnTo>
                  <a:lnTo>
                    <a:pt x="990600" y="859535"/>
                  </a:lnTo>
                  <a:lnTo>
                    <a:pt x="1981200" y="859535"/>
                  </a:lnTo>
                </a:path>
                <a:path>
                  <a:moveTo>
                    <a:pt x="0" y="283082"/>
                  </a:moveTo>
                  <a:lnTo>
                    <a:pt x="984123" y="283082"/>
                  </a:lnTo>
                  <a:lnTo>
                    <a:pt x="984123" y="407796"/>
                  </a:lnTo>
                  <a:lnTo>
                    <a:pt x="1968246" y="407796"/>
                  </a:lnTo>
                </a:path>
                <a:path>
                  <a:moveTo>
                    <a:pt x="0" y="283082"/>
                  </a:moveTo>
                  <a:lnTo>
                    <a:pt x="984123" y="283082"/>
                  </a:lnTo>
                  <a:lnTo>
                    <a:pt x="984123" y="0"/>
                  </a:lnTo>
                  <a:lnTo>
                    <a:pt x="1968373" y="0"/>
                  </a:lnTo>
                </a:path>
              </a:pathLst>
            </a:custGeom>
            <a:noFill/>
            <a:ln w="25560" cap="flat">
              <a:solidFill>
                <a:srgbClr val="2E369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5385" name="Picture 2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30" y="717"/>
              <a:ext cx="1280" cy="92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</p:grpSp>
      <p:sp>
        <p:nvSpPr>
          <p:cNvPr id="15386" name="Rectangle 26"/>
          <p:cNvSpPr>
            <a:spLocks noChangeArrowheads="1"/>
          </p:cNvSpPr>
          <p:nvPr/>
        </p:nvSpPr>
        <p:spPr bwMode="auto">
          <a:xfrm>
            <a:off x="1976438" y="1214438"/>
            <a:ext cx="1160860" cy="25894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126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57200" algn="l"/>
                <a:tab pos="914400" algn="l"/>
                <a:tab pos="1371600" algn="l"/>
              </a:tabLst>
            </a:pPr>
            <a:r>
              <a:rPr lang="en-US" sz="1600" b="1" dirty="0" err="1">
                <a:solidFill>
                  <a:srgbClr val="FFFFFF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Локальная</a:t>
            </a:r>
            <a:endParaRPr lang="en-US" sz="1600" b="1" dirty="0">
              <a:solidFill>
                <a:srgbClr val="FFFFFF"/>
              </a:solidFill>
              <a:latin typeface="Times New Roman" pitchFamily="16" charset="0"/>
              <a:ea typeface="Noto Sans SC Regular" charset="0"/>
              <a:cs typeface="Noto Sans SC Regular" charset="0"/>
            </a:endParaRPr>
          </a:p>
        </p:txBody>
      </p:sp>
      <p:sp>
        <p:nvSpPr>
          <p:cNvPr id="15387" name="Rectangle 27"/>
          <p:cNvSpPr>
            <a:spLocks noChangeArrowheads="1"/>
          </p:cNvSpPr>
          <p:nvPr/>
        </p:nvSpPr>
        <p:spPr bwMode="auto">
          <a:xfrm>
            <a:off x="2183607" y="1530350"/>
            <a:ext cx="745331" cy="25894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126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57200" algn="l"/>
                <a:tab pos="914400" algn="l"/>
              </a:tabLst>
            </a:pPr>
            <a:r>
              <a:rPr lang="en-US" sz="1600" b="1" dirty="0" err="1">
                <a:solidFill>
                  <a:srgbClr val="FFFFFF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модель</a:t>
            </a:r>
            <a:endParaRPr lang="en-US" sz="1600" b="1" dirty="0">
              <a:solidFill>
                <a:srgbClr val="FFFFFF"/>
              </a:solidFill>
              <a:latin typeface="Times New Roman" pitchFamily="16" charset="0"/>
              <a:ea typeface="Noto Sans SC Regular" charset="0"/>
              <a:cs typeface="Noto Sans SC Regular" charset="0"/>
            </a:endParaRPr>
          </a:p>
        </p:txBody>
      </p:sp>
      <p:sp>
        <p:nvSpPr>
          <p:cNvPr id="15388" name="Rectangle 28"/>
          <p:cNvSpPr>
            <a:spLocks noChangeArrowheads="1"/>
          </p:cNvSpPr>
          <p:nvPr/>
        </p:nvSpPr>
        <p:spPr bwMode="auto">
          <a:xfrm>
            <a:off x="2055019" y="1860551"/>
            <a:ext cx="1003697" cy="494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0" tIns="12600" rIns="0" bIns="0">
            <a:spAutoFit/>
          </a:bodyPr>
          <a:lstStyle/>
          <a:p>
            <a:pPr marL="100013">
              <a:lnSpc>
                <a:spcPts val="2013"/>
              </a:lnSpc>
              <a:spcBef>
                <a:spcPts val="100"/>
              </a:spcBef>
              <a:tabLst>
                <a:tab pos="457200" algn="l"/>
                <a:tab pos="914400" algn="l"/>
              </a:tabLst>
            </a:pPr>
            <a:r>
              <a:rPr lang="en-US" sz="1100" dirty="0">
                <a:solidFill>
                  <a:srgbClr val="FFFFFF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(</a:t>
            </a:r>
            <a:r>
              <a:rPr lang="en-US" sz="1100" dirty="0" err="1">
                <a:solidFill>
                  <a:srgbClr val="FFFFFF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деление</a:t>
            </a:r>
            <a:r>
              <a:rPr lang="en-US" sz="1100" dirty="0">
                <a:solidFill>
                  <a:srgbClr val="FFFFFF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на</a:t>
            </a:r>
            <a:endParaRPr lang="en-US" sz="1100" dirty="0">
              <a:solidFill>
                <a:srgbClr val="FFFFFF"/>
              </a:solidFill>
              <a:latin typeface="Times New Roman" pitchFamily="16" charset="0"/>
              <a:ea typeface="Noto Sans SC Regular" charset="0"/>
              <a:cs typeface="Noto Sans SC Regular" charset="0"/>
            </a:endParaRPr>
          </a:p>
          <a:p>
            <a:pPr marL="12700">
              <a:lnSpc>
                <a:spcPts val="2013"/>
              </a:lnSpc>
              <a:tabLst>
                <a:tab pos="457200" algn="l"/>
                <a:tab pos="914400" algn="l"/>
              </a:tabLst>
            </a:pPr>
            <a:r>
              <a:rPr lang="en-US" sz="1100" dirty="0">
                <a:solidFill>
                  <a:srgbClr val="FFFFFF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2 </a:t>
            </a:r>
            <a:r>
              <a:rPr lang="en-US" sz="1100" dirty="0" err="1">
                <a:solidFill>
                  <a:srgbClr val="FFFFFF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подгруппы</a:t>
            </a:r>
            <a:r>
              <a:rPr lang="en-US" sz="1100" dirty="0">
                <a:solidFill>
                  <a:srgbClr val="FFFFFF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)</a:t>
            </a:r>
          </a:p>
        </p:txBody>
      </p: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4499992" y="1412776"/>
            <a:ext cx="2495550" cy="979487"/>
            <a:chOff x="3768" y="827"/>
            <a:chExt cx="2096" cy="617"/>
          </a:xfrm>
        </p:grpSpPr>
        <p:pic>
          <p:nvPicPr>
            <p:cNvPr id="15390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68" y="827"/>
              <a:ext cx="2096" cy="360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pic>
          <p:nvPicPr>
            <p:cNvPr id="15391" name="Picture 3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68" y="1084"/>
              <a:ext cx="2085" cy="36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</p:grpSp>
      <p:sp>
        <p:nvSpPr>
          <p:cNvPr id="15392" name="Rectangle 32"/>
          <p:cNvSpPr>
            <a:spLocks noChangeArrowheads="1"/>
          </p:cNvSpPr>
          <p:nvPr/>
        </p:nvSpPr>
        <p:spPr bwMode="auto">
          <a:xfrm>
            <a:off x="4744641" y="1249364"/>
            <a:ext cx="1970484" cy="99690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146520" rIns="0" bIns="0">
            <a:spAutoFit/>
          </a:bodyPr>
          <a:lstStyle/>
          <a:p>
            <a:pPr marL="15875" algn="ctr">
              <a:lnSpc>
                <a:spcPct val="100000"/>
              </a:lnSpc>
              <a:spcBef>
                <a:spcPts val="116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en-US" dirty="0" err="1" smtClean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Гендерный</a:t>
            </a:r>
            <a:r>
              <a:rPr lang="en-US" dirty="0" smtClean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подход</a:t>
            </a:r>
            <a:endParaRPr lang="en-US" dirty="0">
              <a:solidFill>
                <a:srgbClr val="171717"/>
              </a:solidFill>
              <a:latin typeface="Calibri" charset="0"/>
              <a:ea typeface="Noto Sans SC Regular" charset="0"/>
              <a:cs typeface="Noto Sans SC Regular" charset="0"/>
            </a:endParaRPr>
          </a:p>
          <a:p>
            <a:pPr marL="15875" algn="ctr">
              <a:lnSpc>
                <a:spcPct val="100000"/>
              </a:lnSpc>
              <a:spcBef>
                <a:spcPts val="105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en-US" sz="14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Познавательные</a:t>
            </a:r>
            <a:r>
              <a:rPr lang="en-US" sz="14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интересы</a:t>
            </a:r>
            <a:endParaRPr lang="en-US" sz="1400" dirty="0">
              <a:solidFill>
                <a:srgbClr val="171717"/>
              </a:solidFill>
              <a:latin typeface="Calibri" charset="0"/>
              <a:ea typeface="Noto Sans SC Regular" charset="0"/>
              <a:cs typeface="Noto Sans SC Regular" charset="0"/>
            </a:endParaRPr>
          </a:p>
        </p:txBody>
      </p:sp>
      <p:pic>
        <p:nvPicPr>
          <p:cNvPr id="15393" name="Picture 3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2348880"/>
            <a:ext cx="2483644" cy="5730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5394" name="Rectangle 34"/>
          <p:cNvSpPr>
            <a:spLocks noChangeArrowheads="1"/>
          </p:cNvSpPr>
          <p:nvPr/>
        </p:nvSpPr>
        <p:spPr bwMode="auto">
          <a:xfrm>
            <a:off x="4963716" y="2241550"/>
            <a:ext cx="1546622" cy="56672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1260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57200" algn="l"/>
                <a:tab pos="914400" algn="l"/>
                <a:tab pos="1371600" algn="l"/>
                <a:tab pos="1828800" algn="l"/>
              </a:tabLst>
            </a:pPr>
            <a:r>
              <a:rPr lang="en-US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Формальный</a:t>
            </a:r>
            <a:r>
              <a:rPr lang="en-US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подход</a:t>
            </a:r>
            <a:endParaRPr lang="en-US" dirty="0">
              <a:solidFill>
                <a:srgbClr val="171717"/>
              </a:solidFill>
              <a:latin typeface="Calibri" charset="0"/>
              <a:ea typeface="Noto Sans SC Regular" charset="0"/>
              <a:cs typeface="Noto Sans SC Regular" charset="0"/>
            </a:endParaRPr>
          </a:p>
        </p:txBody>
      </p: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2040732" y="4092576"/>
            <a:ext cx="692944" cy="1133475"/>
            <a:chOff x="1714" y="2578"/>
            <a:chExt cx="582" cy="714"/>
          </a:xfrm>
        </p:grpSpPr>
        <p:sp>
          <p:nvSpPr>
            <p:cNvPr id="15396" name="AutoShape 36"/>
            <p:cNvSpPr>
              <a:spLocks noChangeArrowheads="1"/>
            </p:cNvSpPr>
            <p:nvPr/>
          </p:nvSpPr>
          <p:spPr bwMode="auto">
            <a:xfrm>
              <a:off x="1956" y="2578"/>
              <a:ext cx="340" cy="313"/>
            </a:xfrm>
            <a:custGeom>
              <a:avLst/>
              <a:gdLst>
                <a:gd name="G0" fmla="+- 1505 0 0"/>
                <a:gd name="G1" fmla="+- 1386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480959" y="451856"/>
                  </a:moveTo>
                  <a:lnTo>
                    <a:pt x="459486" y="475234"/>
                  </a:lnTo>
                  <a:lnTo>
                    <a:pt x="541274" y="498729"/>
                  </a:lnTo>
                  <a:lnTo>
                    <a:pt x="526715" y="460375"/>
                  </a:lnTo>
                  <a:lnTo>
                    <a:pt x="490219" y="460375"/>
                  </a:lnTo>
                  <a:lnTo>
                    <a:pt x="480959" y="451856"/>
                  </a:lnTo>
                  <a:close/>
                </a:path>
                <a:path>
                  <a:moveTo>
                    <a:pt x="489531" y="442523"/>
                  </a:moveTo>
                  <a:lnTo>
                    <a:pt x="480959" y="451856"/>
                  </a:lnTo>
                  <a:lnTo>
                    <a:pt x="490219" y="460375"/>
                  </a:lnTo>
                  <a:lnTo>
                    <a:pt x="498856" y="451104"/>
                  </a:lnTo>
                  <a:lnTo>
                    <a:pt x="489531" y="442523"/>
                  </a:lnTo>
                  <a:close/>
                </a:path>
                <a:path>
                  <a:moveTo>
                    <a:pt x="511047" y="419100"/>
                  </a:moveTo>
                  <a:lnTo>
                    <a:pt x="489531" y="442523"/>
                  </a:lnTo>
                  <a:lnTo>
                    <a:pt x="498856" y="451104"/>
                  </a:lnTo>
                  <a:lnTo>
                    <a:pt x="490219" y="460375"/>
                  </a:lnTo>
                  <a:lnTo>
                    <a:pt x="526715" y="460375"/>
                  </a:lnTo>
                  <a:lnTo>
                    <a:pt x="511047" y="419100"/>
                  </a:lnTo>
                  <a:close/>
                </a:path>
                <a:path>
                  <a:moveTo>
                    <a:pt x="8636" y="0"/>
                  </a:moveTo>
                  <a:lnTo>
                    <a:pt x="0" y="9398"/>
                  </a:lnTo>
                  <a:lnTo>
                    <a:pt x="480959" y="451856"/>
                  </a:lnTo>
                  <a:lnTo>
                    <a:pt x="489531" y="442523"/>
                  </a:lnTo>
                  <a:lnTo>
                    <a:pt x="8636" y="0"/>
                  </a:lnTo>
                  <a:close/>
                </a:path>
              </a:pathLst>
            </a:custGeom>
            <a:solidFill>
              <a:srgbClr val="2E3695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7" name="AutoShape 37"/>
            <p:cNvSpPr>
              <a:spLocks noChangeArrowheads="1"/>
            </p:cNvSpPr>
            <p:nvPr/>
          </p:nvSpPr>
          <p:spPr bwMode="auto">
            <a:xfrm>
              <a:off x="1714" y="3246"/>
              <a:ext cx="252" cy="47"/>
            </a:xfrm>
            <a:custGeom>
              <a:avLst/>
              <a:gdLst>
                <a:gd name="G0" fmla="+- 1117 0 0"/>
                <a:gd name="G1" fmla="+- 212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325733" y="44534"/>
                  </a:moveTo>
                  <a:lnTo>
                    <a:pt x="325628" y="76199"/>
                  </a:lnTo>
                  <a:lnTo>
                    <a:pt x="389404" y="44576"/>
                  </a:lnTo>
                  <a:lnTo>
                    <a:pt x="338455" y="44576"/>
                  </a:lnTo>
                  <a:lnTo>
                    <a:pt x="325733" y="44534"/>
                  </a:lnTo>
                  <a:close/>
                </a:path>
                <a:path>
                  <a:moveTo>
                    <a:pt x="325775" y="31833"/>
                  </a:moveTo>
                  <a:lnTo>
                    <a:pt x="325733" y="44534"/>
                  </a:lnTo>
                  <a:lnTo>
                    <a:pt x="338455" y="44576"/>
                  </a:lnTo>
                  <a:lnTo>
                    <a:pt x="338581" y="31876"/>
                  </a:lnTo>
                  <a:lnTo>
                    <a:pt x="325775" y="31833"/>
                  </a:lnTo>
                  <a:close/>
                </a:path>
                <a:path>
                  <a:moveTo>
                    <a:pt x="325881" y="0"/>
                  </a:moveTo>
                  <a:lnTo>
                    <a:pt x="325775" y="31833"/>
                  </a:lnTo>
                  <a:lnTo>
                    <a:pt x="338581" y="31876"/>
                  </a:lnTo>
                  <a:lnTo>
                    <a:pt x="338455" y="44576"/>
                  </a:lnTo>
                  <a:lnTo>
                    <a:pt x="389404" y="44576"/>
                  </a:lnTo>
                  <a:lnTo>
                    <a:pt x="401955" y="38353"/>
                  </a:lnTo>
                  <a:lnTo>
                    <a:pt x="325881" y="0"/>
                  </a:lnTo>
                  <a:close/>
                </a:path>
                <a:path>
                  <a:moveTo>
                    <a:pt x="0" y="30733"/>
                  </a:moveTo>
                  <a:lnTo>
                    <a:pt x="0" y="43433"/>
                  </a:lnTo>
                  <a:lnTo>
                    <a:pt x="325733" y="44534"/>
                  </a:lnTo>
                  <a:lnTo>
                    <a:pt x="325775" y="31833"/>
                  </a:lnTo>
                  <a:lnTo>
                    <a:pt x="0" y="30733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398" name="Text Box 38"/>
          <p:cNvSpPr txBox="1">
            <a:spLocks noChangeArrowheads="1"/>
          </p:cNvSpPr>
          <p:nvPr/>
        </p:nvSpPr>
        <p:spPr bwMode="auto">
          <a:xfrm>
            <a:off x="4483894" y="6567489"/>
            <a:ext cx="153591" cy="39782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38100">
              <a:lnSpc>
                <a:spcPts val="1038"/>
              </a:lnSpc>
            </a:pPr>
            <a:fld id="{5479239A-00A0-40F4-96E1-AA2A4D103636}" type="slidenum">
              <a:rPr lang="en-US" sz="1000" b="1">
                <a:solidFill>
                  <a:srgbClr val="2E2E2E"/>
                </a:solidFill>
                <a:latin typeface="Calibri" charset="0"/>
                <a:ea typeface="DejaVu Sans" charset="0"/>
                <a:cs typeface="DejaVu Sans" charset="0"/>
              </a:rPr>
              <a:pPr marL="38100">
                <a:lnSpc>
                  <a:spcPts val="1038"/>
                </a:lnSpc>
              </a:pPr>
              <a:t>11</a:t>
            </a:fld>
            <a:endParaRPr lang="en-US" sz="1000" b="1">
              <a:solidFill>
                <a:srgbClr val="2E2E2E"/>
              </a:solidFill>
              <a:latin typeface="Calibri" charset="0"/>
              <a:ea typeface="DejaVu Sans" charset="0"/>
              <a:cs typeface="DejaVu Sans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805664" cy="998984"/>
          </a:xfrm>
        </p:spPr>
        <p:txBody>
          <a:bodyPr>
            <a:normAutofit fontScale="90000"/>
          </a:bodyPr>
          <a:lstStyle/>
          <a:p>
            <a:pPr algn="r"/>
            <a:r>
              <a:rPr lang="ru-RU" sz="1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Реализация проекта «Урок технологии 20.35»</a:t>
            </a:r>
            <a:r>
              <a:rPr lang="ru-RU" sz="31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мы будем учить сегодня так, </a:t>
            </a:r>
            <a:b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мы учили вчера, </a:t>
            </a:r>
            <a:b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украдем у детей завтра.</a:t>
            </a:r>
            <a:r>
              <a:rPr lang="ru-RU" sz="1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Джон </a:t>
            </a:r>
            <a:r>
              <a:rPr lang="ru-RU" sz="1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Дьюи</a:t>
            </a:r>
            <a:r>
              <a:rPr lang="ru-RU" sz="1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700808"/>
            <a:ext cx="64624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Министерство просвещения утвердило инновационную концепцию преподавания  предмета «Технология»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обязательно добавляются основы программирования.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«Навыки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XXI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века» 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Soft Skills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Hard Skills 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user\Desktop\slide-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429000"/>
            <a:ext cx="5760640" cy="31575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19256" cy="597666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C00000"/>
                </a:solidFill>
              </a:rPr>
              <a:t>Основная характеристика УМК:</a:t>
            </a:r>
          </a:p>
          <a:p>
            <a:pPr>
              <a:buNone/>
            </a:pPr>
            <a:r>
              <a:rPr lang="ru-RU" sz="1800" dirty="0" smtClean="0"/>
              <a:t>-изложение материала ориентировано на проблемное обучение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Блочно- модульная система:</a:t>
            </a:r>
          </a:p>
          <a:p>
            <a:r>
              <a:rPr lang="ru-RU" sz="1800" b="1" dirty="0" smtClean="0"/>
              <a:t>«Компьютерная графика, черчение»;</a:t>
            </a:r>
          </a:p>
          <a:p>
            <a:r>
              <a:rPr lang="ru-RU" sz="1800" b="1" dirty="0" smtClean="0"/>
              <a:t>«3</a:t>
            </a:r>
            <a:r>
              <a:rPr lang="en-US" sz="1800" b="1" dirty="0" smtClean="0"/>
              <a:t>-D</a:t>
            </a:r>
            <a:r>
              <a:rPr lang="ru-RU" sz="1800" b="1" dirty="0" smtClean="0"/>
              <a:t> моделирование, </a:t>
            </a:r>
            <a:r>
              <a:rPr lang="ru-RU" sz="1800" b="1" dirty="0" err="1" smtClean="0"/>
              <a:t>прототипирование</a:t>
            </a:r>
            <a:r>
              <a:rPr lang="ru-RU" sz="1800" b="1" dirty="0" smtClean="0"/>
              <a:t>, макетирование»;</a:t>
            </a:r>
          </a:p>
          <a:p>
            <a:r>
              <a:rPr lang="ru-RU" sz="1800" b="1" dirty="0" smtClean="0"/>
              <a:t>«Робототехника»;</a:t>
            </a:r>
          </a:p>
          <a:p>
            <a:r>
              <a:rPr lang="ru-RU" sz="1800" b="1" dirty="0" smtClean="0"/>
              <a:t>«Автоматизированные системы».</a:t>
            </a:r>
            <a:endParaRPr lang="ru-RU" sz="1800" b="1" dirty="0"/>
          </a:p>
        </p:txBody>
      </p:sp>
      <p:sp>
        <p:nvSpPr>
          <p:cNvPr id="5" name="Содержимое 5"/>
          <p:cNvSpPr txBox="1">
            <a:spLocks/>
          </p:cNvSpPr>
          <p:nvPr/>
        </p:nvSpPr>
        <p:spPr>
          <a:xfrm>
            <a:off x="395536" y="3356992"/>
            <a:ext cx="8445624" cy="38058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Направления работы: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специфика и общие подходы разработки рабочей программы в соответствии с концепцией;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обновленный формат тематического планирования;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составление технологических карт учебных занятий;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тренинги способов деятельности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scratc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566076" cy="1584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                                 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Среда программирования «</a:t>
            </a:r>
            <a:r>
              <a:rPr lang="ru-RU" sz="2800" b="1" dirty="0" err="1" smtClean="0">
                <a:solidFill>
                  <a:schemeClr val="accent6">
                    <a:lumMod val="75000"/>
                  </a:schemeClr>
                </a:solidFill>
              </a:rPr>
              <a:t>Скретч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»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user\Desktop\img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836712"/>
            <a:ext cx="6588224" cy="3816424"/>
          </a:xfrm>
          <a:prstGeom prst="rect">
            <a:avLst/>
          </a:prstGeom>
          <a:noFill/>
        </p:spPr>
      </p:pic>
      <p:pic>
        <p:nvPicPr>
          <p:cNvPr id="5" name="Picture 2" descr="C:\Users\user\Desktop\Ванда,_впере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573016"/>
            <a:ext cx="4392488" cy="314096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572000" y="4653136"/>
            <a:ext cx="44644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Сюжет данной игры довольно простой.</a:t>
            </a:r>
            <a:r>
              <a:rPr lang="en-US" sz="1200" dirty="0" smtClean="0"/>
              <a:t> </a:t>
            </a:r>
            <a:r>
              <a:rPr lang="ru-RU" sz="1200" dirty="0" smtClean="0"/>
              <a:t>Главный герой- хозяйка закусочной, по имени Ванда, она умеет двигаться вперед и обратно. Главная задача героини- собрать набор подходящих продуктов, для молочного коктейля. Всё бы хорошо, но Ванде мешает справиться с поставленной задачей "летающий вверх и вниз" Птеродактиль. При этом, если так называемый враг, касается Ванды, то она исчезает (на лаборатории загорится "красный" индикатор). Если участник игры успевает пройти к набору продуктов, минуя нападения Птеродактиля (на лаборатории загорится "зеленый" индикатор), то Ванда говорит" Ура, я выиграла!"</a:t>
            </a:r>
            <a:endParaRPr lang="ru-RU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TinkerC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5472608" cy="1772816"/>
          </a:xfrm>
          <a:prstGeom prst="rect">
            <a:avLst/>
          </a:prstGeom>
          <a:noFill/>
        </p:spPr>
      </p:pic>
      <p:pic>
        <p:nvPicPr>
          <p:cNvPr id="3075" name="Picture 3" descr="C:\Users\user\Desktop\D4sgt47WkAI_6Iy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850358"/>
            <a:ext cx="8229600" cy="4025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AutoShape 1"/>
          <p:cNvSpPr>
            <a:spLocks noChangeArrowheads="1"/>
          </p:cNvSpPr>
          <p:nvPr/>
        </p:nvSpPr>
        <p:spPr bwMode="auto">
          <a:xfrm>
            <a:off x="-1116632" y="1340768"/>
            <a:ext cx="7270776" cy="1296144"/>
          </a:xfrm>
          <a:custGeom>
            <a:avLst/>
            <a:gdLst>
              <a:gd name="G0" fmla="+- 32767 0 0"/>
              <a:gd name="G1" fmla="+- 2558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0" y="920318"/>
                </a:lnTo>
                <a:lnTo>
                  <a:pt x="12191999" y="920318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2C349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9563" y="1"/>
            <a:ext cx="8428435" cy="836711"/>
          </a:xfrm>
          <a:ln/>
        </p:spPr>
        <p:txBody>
          <a:bodyPr tIns="12600">
            <a:norm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</a:tabLst>
            </a:pPr>
            <a:r>
              <a:rPr lang="en-US" sz="1200" b="1" dirty="0">
                <a:solidFill>
                  <a:srgbClr val="2C3493"/>
                </a:solidFill>
              </a:rPr>
              <a:t>КОНЦЕПЦИЯ ПРЕПОДАВАНИЯ ПРЕДМЕТНОЙ ОБЛАСТИ «ТЕХНОЛОГИЯ» В ОБЩЕОБРАЗОВАТЕЛЬНЫХ</a:t>
            </a:r>
            <a:br>
              <a:rPr lang="en-US" sz="1200" b="1" dirty="0">
                <a:solidFill>
                  <a:srgbClr val="2C3493"/>
                </a:solidFill>
              </a:rPr>
            </a:br>
            <a:r>
              <a:rPr lang="en-US" sz="1200" b="1" dirty="0">
                <a:solidFill>
                  <a:srgbClr val="2C3493"/>
                </a:solidFill>
              </a:rPr>
              <a:t>ОРГАНИЗАЦИЯХ РОССИЙСКОЙ ФЕДЕРАЦИИ, РЕАЛИЗУЮЩИХ ОСНОВНЫЕ ОБЩЕОБРАЗОВАТЕЛЬНЫЕ ПРОГРАММЫ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78582" y="1277938"/>
            <a:ext cx="8979694" cy="87413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12240" rIns="0" bIns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</a:pP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Настоящая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Концепция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представляет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собой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систему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взглядов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на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основные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проблемы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,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базовые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принципы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,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цели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,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задачи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и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направления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развития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предметной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области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«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Технология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»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как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важнейшего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элемента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 smtClean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овладения</a:t>
            </a:r>
            <a:r>
              <a:rPr lang="ru-RU" sz="1400" b="1" dirty="0" smtClean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 smtClean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компетенциями</a:t>
            </a:r>
            <a:r>
              <a:rPr lang="en-US" sz="1400" b="1" dirty="0" smtClean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и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навыками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XXI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века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, в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рамках</a:t>
            </a:r>
            <a:endParaRPr lang="en-US" sz="1400" b="1" dirty="0">
              <a:solidFill>
                <a:srgbClr val="FFFFFF"/>
              </a:solidFill>
              <a:latin typeface="Calibri" charset="0"/>
              <a:ea typeface="Noto Sans SC Regular" charset="0"/>
              <a:cs typeface="Noto Sans SC Regular" charset="0"/>
            </a:endParaRPr>
          </a:p>
          <a:p>
            <a:pPr marL="1588" algn="ctr">
              <a:lnSpc>
                <a:spcPct val="10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</a:pP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освоения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основных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общеобразовательных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программ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в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образовательных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организациях</a:t>
            </a:r>
            <a:r>
              <a:rPr lang="en-US" sz="1400" b="1" dirty="0">
                <a:solidFill>
                  <a:srgbClr val="FFFFFF"/>
                </a:solidFill>
                <a:latin typeface="Calibri" charset="0"/>
                <a:ea typeface="Noto Sans SC Regular" charset="0"/>
                <a:cs typeface="Noto Sans SC Regular" charset="0"/>
              </a:rPr>
              <a:t>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26206" y="3536950"/>
            <a:ext cx="696516" cy="744538"/>
            <a:chOff x="106" y="2228"/>
            <a:chExt cx="585" cy="469"/>
          </a:xfrm>
        </p:grpSpPr>
        <p:pic>
          <p:nvPicPr>
            <p:cNvPr id="7173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9" y="2236"/>
              <a:ext cx="579" cy="457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7174" name="AutoShape 6"/>
            <p:cNvSpPr>
              <a:spLocks noChangeArrowheads="1"/>
            </p:cNvSpPr>
            <p:nvPr/>
          </p:nvSpPr>
          <p:spPr bwMode="auto">
            <a:xfrm>
              <a:off x="106" y="2228"/>
              <a:ext cx="585" cy="469"/>
            </a:xfrm>
            <a:custGeom>
              <a:avLst/>
              <a:gdLst>
                <a:gd name="G0" fmla="+- 2586 0 0"/>
                <a:gd name="G1" fmla="+- 2073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745604"/>
                  </a:moveTo>
                  <a:lnTo>
                    <a:pt x="930795" y="745604"/>
                  </a:lnTo>
                  <a:lnTo>
                    <a:pt x="930795" y="0"/>
                  </a:lnTo>
                  <a:lnTo>
                    <a:pt x="0" y="0"/>
                  </a:lnTo>
                  <a:lnTo>
                    <a:pt x="0" y="745604"/>
                  </a:lnTo>
                  <a:close/>
                </a:path>
              </a:pathLst>
            </a:custGeom>
            <a:noFill/>
            <a:ln w="9360" cap="flat">
              <a:solidFill>
                <a:srgbClr val="A6A6A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2" y="4695825"/>
            <a:ext cx="739379" cy="8461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111919" y="2204864"/>
            <a:ext cx="8932069" cy="452385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0" tIns="12240" rIns="0" bIns="0">
            <a:spAutoFit/>
          </a:bodyPr>
          <a:lstStyle/>
          <a:p>
            <a:pPr marL="1096963">
              <a:lnSpc>
                <a:spcPct val="100000"/>
              </a:lnSpc>
              <a:spcBef>
                <a:spcPts val="1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</a:pP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Технологическое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образование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является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необходимым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компонентом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общего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образования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,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предоставляя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обучающимся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возможность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применять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на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практике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знания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основ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наук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,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осваивать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общие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принципы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и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конкретные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навыки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преобразующей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деятельности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человека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,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различные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формы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информационной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и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материальной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культуры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,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создания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новых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продуктов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и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услуг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.</a:t>
            </a:r>
          </a:p>
          <a:p>
            <a:pPr marL="1127125">
              <a:lnSpc>
                <a:spcPct val="100000"/>
              </a:lnSpc>
              <a:spcBef>
                <a:spcPts val="11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</a:pPr>
            <a:r>
              <a:rPr lang="en-US" sz="1600" dirty="0" err="1" smtClean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Целью</a:t>
            </a:r>
            <a:r>
              <a:rPr lang="en-US" sz="1600" dirty="0" smtClean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Концепции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является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создание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условий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для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формирования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технологической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грамотности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и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компетенций</a:t>
            </a:r>
            <a:endParaRPr lang="en-US" sz="1600" dirty="0">
              <a:solidFill>
                <a:srgbClr val="171717"/>
              </a:solidFill>
              <a:latin typeface="Calibri" charset="0"/>
              <a:ea typeface="Noto Sans SC Regular" charset="0"/>
              <a:cs typeface="Noto Sans SC Regular" charset="0"/>
            </a:endParaRPr>
          </a:p>
          <a:p>
            <a:pPr marL="1127125">
              <a:lnSpc>
                <a:spcPct val="10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</a:pP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обучающихся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,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необходимых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для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перехода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к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новым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приоритетам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научно-технологического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развития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Российской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Федерации</a:t>
            </a:r>
            <a:endParaRPr lang="en-US" sz="1600" dirty="0">
              <a:solidFill>
                <a:srgbClr val="171717"/>
              </a:solidFill>
              <a:latin typeface="Calibri" charset="0"/>
              <a:ea typeface="Noto Sans SC Regular" charset="0"/>
              <a:cs typeface="Noto Sans SC Regular" charset="0"/>
            </a:endParaRPr>
          </a:p>
          <a:p>
            <a:pPr marL="1127125">
              <a:lnSpc>
                <a:spcPct val="10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</a:pPr>
            <a:endParaRPr lang="en-US" sz="1600" dirty="0">
              <a:solidFill>
                <a:srgbClr val="171717"/>
              </a:solidFill>
              <a:latin typeface="Calibri" charset="0"/>
              <a:ea typeface="Noto Sans SC Regular" charset="0"/>
              <a:cs typeface="Noto Sans SC Regular" charset="0"/>
            </a:endParaRPr>
          </a:p>
          <a:p>
            <a:pPr marL="1157288">
              <a:lnSpc>
                <a:spcPct val="10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</a:pPr>
            <a:r>
              <a:rPr lang="en-US" sz="1600" dirty="0" smtClean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В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рамках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освоения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предметной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области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«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Технология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»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происходит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приобретение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базовых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навыков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работы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с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современным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технологичным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оборудованием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,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освоение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современных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технологий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,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знакомство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с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миром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профессий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,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самоопределение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и 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ориентация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обучающихся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на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деятельность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в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различных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социальных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сферах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;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обеспечивается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преемственность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перехода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обучающихся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от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общего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образования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к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среднему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профессиональному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,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высшему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600" dirty="0" err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образованию</a:t>
            </a:r>
            <a:r>
              <a:rPr lang="en-US" sz="1600" dirty="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.</a:t>
            </a:r>
          </a:p>
          <a:p>
            <a:pPr marL="47625">
              <a:lnSpc>
                <a:spcPct val="10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</a:pPr>
            <a:r>
              <a:rPr lang="en-US" sz="1400" b="1" dirty="0" err="1" smtClean="0">
                <a:solidFill>
                  <a:srgbClr val="2E2E2E"/>
                </a:solidFill>
                <a:latin typeface="Calibri" charset="0"/>
                <a:ea typeface="Noto Sans SC Regular" charset="0"/>
                <a:cs typeface="Noto Sans SC Regular" charset="0"/>
              </a:rPr>
              <a:t>Утверждена</a:t>
            </a:r>
            <a:r>
              <a:rPr lang="en-US" sz="1400" b="1" dirty="0" smtClean="0">
                <a:solidFill>
                  <a:srgbClr val="2E2E2E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2E2E2E"/>
                </a:solidFill>
                <a:latin typeface="Calibri" charset="0"/>
                <a:ea typeface="Noto Sans SC Regular" charset="0"/>
                <a:cs typeface="Noto Sans SC Regular" charset="0"/>
              </a:rPr>
              <a:t>на</a:t>
            </a:r>
            <a:r>
              <a:rPr lang="en-US" sz="1400" b="1" dirty="0">
                <a:solidFill>
                  <a:srgbClr val="2E2E2E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2E2E2E"/>
                </a:solidFill>
                <a:latin typeface="Calibri" charset="0"/>
                <a:ea typeface="Noto Sans SC Regular" charset="0"/>
                <a:cs typeface="Noto Sans SC Regular" charset="0"/>
              </a:rPr>
              <a:t>заседании</a:t>
            </a:r>
            <a:r>
              <a:rPr lang="en-US" sz="1400" b="1" dirty="0">
                <a:solidFill>
                  <a:srgbClr val="2E2E2E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2E2E2E"/>
                </a:solidFill>
                <a:latin typeface="Calibri" charset="0"/>
                <a:ea typeface="Noto Sans SC Regular" charset="0"/>
                <a:cs typeface="Noto Sans SC Regular" charset="0"/>
              </a:rPr>
              <a:t>Коллегии</a:t>
            </a:r>
            <a:r>
              <a:rPr lang="en-US" sz="1400" b="1" dirty="0">
                <a:solidFill>
                  <a:srgbClr val="2E2E2E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2E2E2E"/>
                </a:solidFill>
                <a:latin typeface="Calibri" charset="0"/>
                <a:ea typeface="Noto Sans SC Regular" charset="0"/>
                <a:cs typeface="Noto Sans SC Regular" charset="0"/>
              </a:rPr>
              <a:t>Министерства</a:t>
            </a:r>
            <a:r>
              <a:rPr lang="en-US" sz="1400" b="1" dirty="0">
                <a:solidFill>
                  <a:srgbClr val="2E2E2E"/>
                </a:solidFill>
                <a:latin typeface="Calibri" charset="0"/>
                <a:ea typeface="Noto Sans SC Regular" charset="0"/>
                <a:cs typeface="Noto Sans SC Regular" charset="0"/>
              </a:rPr>
              <a:t> </a:t>
            </a:r>
            <a:r>
              <a:rPr lang="en-US" sz="1400" b="1" dirty="0" err="1">
                <a:solidFill>
                  <a:srgbClr val="2E2E2E"/>
                </a:solidFill>
                <a:latin typeface="Calibri" charset="0"/>
                <a:ea typeface="Noto Sans SC Regular" charset="0"/>
                <a:cs typeface="Noto Sans SC Regular" charset="0"/>
              </a:rPr>
              <a:t>Просвещения</a:t>
            </a:r>
            <a:r>
              <a:rPr lang="en-US" sz="1400" b="1" dirty="0">
                <a:solidFill>
                  <a:srgbClr val="2E2E2E"/>
                </a:solidFill>
                <a:latin typeface="Calibri" charset="0"/>
                <a:ea typeface="Noto Sans SC Regular" charset="0"/>
                <a:cs typeface="Noto Sans SC Regular" charset="0"/>
              </a:rPr>
              <a:t> РФ </a:t>
            </a:r>
            <a:r>
              <a:rPr lang="en-US" sz="1400" b="1" dirty="0" err="1">
                <a:solidFill>
                  <a:srgbClr val="2E2E2E"/>
                </a:solidFill>
                <a:latin typeface="Calibri" charset="0"/>
                <a:ea typeface="Noto Sans SC Regular" charset="0"/>
                <a:cs typeface="Noto Sans SC Regular" charset="0"/>
              </a:rPr>
              <a:t>от</a:t>
            </a:r>
            <a:r>
              <a:rPr lang="en-US" sz="1400" b="1" dirty="0">
                <a:solidFill>
                  <a:srgbClr val="2E2E2E"/>
                </a:solidFill>
                <a:latin typeface="Calibri" charset="0"/>
                <a:ea typeface="Noto Sans SC Regular" charset="0"/>
                <a:cs typeface="Noto Sans SC Regular" charset="0"/>
              </a:rPr>
              <a:t> 24.12.2018 г.</a:t>
            </a:r>
          </a:p>
          <a:p>
            <a:pPr marL="12700">
              <a:lnSpc>
                <a:spcPct val="100000"/>
              </a:lnSpc>
              <a:spcBef>
                <a:spcPts val="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  <a:tab pos="11887200" algn="l"/>
              </a:tabLst>
            </a:pPr>
            <a:r>
              <a:rPr lang="en-US" sz="1400" b="1" u="sng" dirty="0">
                <a:solidFill>
                  <a:srgbClr val="0000FF"/>
                </a:solidFill>
                <a:latin typeface="Calibri" charset="0"/>
                <a:ea typeface="Noto Sans SC Regular" charset="0"/>
                <a:cs typeface="Noto Sans SC Regular" charset="0"/>
                <a:hlinkClick r:id="rId5"/>
              </a:rPr>
              <a:t>https://docs.edu.gov.ru/document/c4d7feb359d9563f114aea8106c9a2aa/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96442" y="2441575"/>
            <a:ext cx="947166" cy="889000"/>
            <a:chOff x="81" y="1538"/>
            <a:chExt cx="610" cy="560"/>
          </a:xfrm>
        </p:grpSpPr>
        <p:pic>
          <p:nvPicPr>
            <p:cNvPr id="7178" name="Picture 1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10" y="1562"/>
              <a:ext cx="565" cy="50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7179" name="AutoShape 11"/>
            <p:cNvSpPr>
              <a:spLocks noChangeArrowheads="1"/>
            </p:cNvSpPr>
            <p:nvPr/>
          </p:nvSpPr>
          <p:spPr bwMode="auto">
            <a:xfrm>
              <a:off x="81" y="1538"/>
              <a:ext cx="610" cy="560"/>
            </a:xfrm>
            <a:custGeom>
              <a:avLst/>
              <a:gdLst>
                <a:gd name="G0" fmla="+- 2697 0 0"/>
                <a:gd name="G1" fmla="+- 2477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891006"/>
                  </a:moveTo>
                  <a:lnTo>
                    <a:pt x="970800" y="891006"/>
                  </a:lnTo>
                  <a:lnTo>
                    <a:pt x="970800" y="0"/>
                  </a:lnTo>
                  <a:lnTo>
                    <a:pt x="0" y="0"/>
                  </a:lnTo>
                  <a:lnTo>
                    <a:pt x="0" y="891006"/>
                  </a:lnTo>
                  <a:close/>
                </a:path>
              </a:pathLst>
            </a:custGeom>
            <a:noFill/>
            <a:ln w="9360" cap="flat">
              <a:solidFill>
                <a:srgbClr val="A6A6A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4483894" y="6567489"/>
            <a:ext cx="153591" cy="39782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38100">
              <a:lnSpc>
                <a:spcPts val="1038"/>
              </a:lnSpc>
            </a:pPr>
            <a:fld id="{1AFE38A8-CB17-4590-8E00-242CF6B7736C}" type="slidenum">
              <a:rPr lang="en-US" sz="1000" b="1">
                <a:solidFill>
                  <a:srgbClr val="2E2E2E"/>
                </a:solidFill>
                <a:latin typeface="Calibri" charset="0"/>
                <a:ea typeface="DejaVu Sans" charset="0"/>
                <a:cs typeface="DejaVu Sans" charset="0"/>
              </a:rPr>
              <a:pPr marL="38100">
                <a:lnSpc>
                  <a:spcPts val="1038"/>
                </a:lnSpc>
              </a:pPr>
              <a:t>6</a:t>
            </a:fld>
            <a:endParaRPr lang="en-US" sz="1000" b="1">
              <a:solidFill>
                <a:srgbClr val="2E2E2E"/>
              </a:solidFill>
              <a:latin typeface="Calibri" charset="0"/>
              <a:ea typeface="DejaVu Sans" charset="0"/>
              <a:cs typeface="DejaVu Sans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66688" y="146050"/>
            <a:ext cx="7571185" cy="1157288"/>
          </a:xfrm>
          <a:ln/>
        </p:spPr>
        <p:txBody>
          <a:bodyPr tIns="12600"/>
          <a:lstStyle/>
          <a:p>
            <a:pPr marL="12700" algn="l">
              <a:lnSpc>
                <a:spcPct val="100000"/>
              </a:lnSpc>
              <a:spcBef>
                <a:spcPts val="1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</a:pPr>
            <a:r>
              <a:rPr lang="en-US" sz="2000" b="1" dirty="0">
                <a:solidFill>
                  <a:srgbClr val="2C3493"/>
                </a:solidFill>
              </a:rPr>
              <a:t>РЕКОМЕНДАЦИИ ПО РЕАЛИЗАЦИИ «КОНЦЕПЦИИ ПРЕПОДАВАНИЯ ПРЕДМЕТНОЙ ОБЛАСТИ</a:t>
            </a:r>
            <a:br>
              <a:rPr lang="en-US" sz="2000" b="1" dirty="0">
                <a:solidFill>
                  <a:srgbClr val="2C3493"/>
                </a:solidFill>
              </a:rPr>
            </a:br>
            <a:r>
              <a:rPr lang="en-US" sz="2000" b="1" dirty="0">
                <a:solidFill>
                  <a:srgbClr val="2C3493"/>
                </a:solidFill>
              </a:rPr>
              <a:t>«ТЕХНОЛОГИЯ» …»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483894" y="6567489"/>
            <a:ext cx="153591" cy="39782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38100">
              <a:lnSpc>
                <a:spcPts val="1038"/>
              </a:lnSpc>
            </a:pPr>
            <a:fld id="{232A8C72-D41B-44DD-A57A-67158A8515F6}" type="slidenum">
              <a:rPr lang="en-US" sz="1000" b="1">
                <a:solidFill>
                  <a:srgbClr val="2E2E2E"/>
                </a:solidFill>
                <a:latin typeface="Calibri" charset="0"/>
                <a:ea typeface="DejaVu Sans" charset="0"/>
                <a:cs typeface="DejaVu Sans" charset="0"/>
              </a:rPr>
              <a:pPr marL="38100">
                <a:lnSpc>
                  <a:spcPts val="1038"/>
                </a:lnSpc>
              </a:pPr>
              <a:t>7</a:t>
            </a:fld>
            <a:endParaRPr lang="en-US" sz="1000" b="1">
              <a:solidFill>
                <a:srgbClr val="2E2E2E"/>
              </a:solidFill>
              <a:latin typeface="Calibri" charset="0"/>
              <a:ea typeface="DejaVu Sans" charset="0"/>
              <a:cs typeface="DejaVu Sans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54794" y="1492250"/>
            <a:ext cx="8361760" cy="349059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12600" rIns="0" bIns="0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100"/>
              </a:spcBef>
              <a:buClr>
                <a:srgbClr val="171717"/>
              </a:buClr>
              <a:buFont typeface="Arial" charset="0"/>
              <a:buChar char="•"/>
              <a:tabLst>
                <a:tab pos="596900" algn="l"/>
                <a:tab pos="5969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</a:tabLst>
            </a:pPr>
            <a:r>
              <a:rPr lang="en-US" i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Приказ Министерства просвещения РФ от 18.02.2020 г., № 52 </a:t>
            </a:r>
            <a:r>
              <a:rPr lang="en-US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«Об утверждении плана мероприятий по  реализации Концепции преподавания предметной области «Технология» в образовательных организациях  Российской Федерации, реализующих основные общеобразовательные программы, на 2020-2024 годы,</a:t>
            </a:r>
          </a:p>
          <a:p>
            <a:pPr marL="300038">
              <a:lnSpc>
                <a:spcPct val="100000"/>
              </a:lnSpc>
              <a:buClrTx/>
              <a:buSzTx/>
              <a:buFontTx/>
              <a:buNone/>
              <a:tabLst>
                <a:tab pos="596900" algn="l"/>
                <a:tab pos="5969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</a:tabLst>
            </a:pPr>
            <a:r>
              <a:rPr lang="en-US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утвержденной на заседании Коллегии Министерства просвещения Российской Федерации 24 декабря 2018 г.»  </a:t>
            </a:r>
            <a:r>
              <a:rPr lang="en-US">
                <a:solidFill>
                  <a:srgbClr val="0000FF"/>
                </a:solidFill>
                <a:latin typeface="Calibri" charset="0"/>
                <a:ea typeface="Noto Sans SC Regular" charset="0"/>
                <a:cs typeface="Noto Sans SC Regular" charset="0"/>
                <a:hlinkClick r:id="rId3"/>
              </a:rPr>
              <a:t>https://docs.edu.gov.ru/document/00001737e3eb943013c0e95113644904/</a:t>
            </a:r>
          </a:p>
          <a:p>
            <a:pPr marL="300038">
              <a:lnSpc>
                <a:spcPct val="100000"/>
              </a:lnSpc>
              <a:buClrTx/>
              <a:buSzTx/>
              <a:buFontTx/>
              <a:buNone/>
              <a:tabLst>
                <a:tab pos="596900" algn="l"/>
                <a:tab pos="5969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</a:tabLst>
            </a:pPr>
            <a:endParaRPr lang="en-US">
              <a:solidFill>
                <a:srgbClr val="0000FF"/>
              </a:solidFill>
              <a:latin typeface="Calibri" charset="0"/>
              <a:ea typeface="Noto Sans SC Regular" charset="0"/>
              <a:cs typeface="Noto Sans SC Regular" charset="0"/>
            </a:endParaRPr>
          </a:p>
          <a:p>
            <a:pPr marL="273050" indent="-260350">
              <a:lnSpc>
                <a:spcPct val="100000"/>
              </a:lnSpc>
              <a:spcBef>
                <a:spcPts val="1163"/>
              </a:spcBef>
              <a:buClr>
                <a:srgbClr val="171717"/>
              </a:buClr>
              <a:buFont typeface="Arial" charset="0"/>
              <a:buChar char="•"/>
              <a:tabLst>
                <a:tab pos="596900" algn="l"/>
                <a:tab pos="5969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</a:tabLst>
            </a:pPr>
            <a:r>
              <a:rPr lang="en-US" i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Письмо Министерства просвещения РФ от 28.02.2020 г. </a:t>
            </a:r>
            <a:r>
              <a:rPr lang="en-US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«Методические рекомендации для руководителей  и педагогических работников общеобразовательных организаций по работе с обновленной Примерной</a:t>
            </a:r>
          </a:p>
          <a:p>
            <a:pPr marL="274638">
              <a:lnSpc>
                <a:spcPct val="100000"/>
              </a:lnSpc>
              <a:buClrTx/>
              <a:buSzTx/>
              <a:buFontTx/>
              <a:buNone/>
              <a:tabLst>
                <a:tab pos="596900" algn="l"/>
                <a:tab pos="5969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</a:tabLst>
            </a:pPr>
            <a:r>
              <a:rPr lang="en-US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основной образовательной программой по предметной области «Технология»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63141" y="158750"/>
            <a:ext cx="3437334" cy="1157288"/>
          </a:xfrm>
          <a:ln/>
        </p:spPr>
        <p:txBody>
          <a:bodyPr tIns="12240"/>
          <a:lstStyle/>
          <a:p>
            <a:pPr marL="12700" algn="l">
              <a:lnSpc>
                <a:spcPct val="100000"/>
              </a:lnSpc>
              <a:spcBef>
                <a:spcPts val="1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</a:pPr>
            <a:r>
              <a:rPr lang="en-US" sz="2800" b="1">
                <a:solidFill>
                  <a:srgbClr val="2C3493"/>
                </a:solidFill>
              </a:rPr>
              <a:t>НОРМАТИВНЫЕ ДОКУМЕНТЫ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483894" y="6567489"/>
            <a:ext cx="153591" cy="39782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38100">
              <a:lnSpc>
                <a:spcPts val="1038"/>
              </a:lnSpc>
            </a:pPr>
            <a:fld id="{6A022B42-3C75-439A-838D-4D539665D779}" type="slidenum">
              <a:rPr lang="en-US" sz="1000" b="1">
                <a:solidFill>
                  <a:srgbClr val="2E2E2E"/>
                </a:solidFill>
                <a:latin typeface="Calibri" charset="0"/>
                <a:ea typeface="DejaVu Sans" charset="0"/>
                <a:cs typeface="DejaVu Sans" charset="0"/>
              </a:rPr>
              <a:pPr marL="38100">
                <a:lnSpc>
                  <a:spcPts val="1038"/>
                </a:lnSpc>
              </a:pPr>
              <a:t>8</a:t>
            </a:fld>
            <a:endParaRPr lang="en-US" sz="1000" b="1">
              <a:solidFill>
                <a:srgbClr val="2E2E2E"/>
              </a:solidFill>
              <a:latin typeface="Calibri" charset="0"/>
              <a:ea typeface="DejaVu Sans" charset="0"/>
              <a:cs typeface="DejaVu Sans" charset="0"/>
            </a:endParaRPr>
          </a:p>
        </p:txBody>
      </p:sp>
      <p:graphicFrame>
        <p:nvGraphicFramePr>
          <p:cNvPr id="9219" name="Group 3"/>
          <p:cNvGraphicFramePr>
            <a:graphicFrameLocks noGrp="1"/>
          </p:cNvGraphicFramePr>
          <p:nvPr/>
        </p:nvGraphicFramePr>
        <p:xfrm>
          <a:off x="107156" y="1223963"/>
          <a:ext cx="8986838" cy="2540618"/>
        </p:xfrm>
        <a:graphic>
          <a:graphicData uri="http://schemas.openxmlformats.org/drawingml/2006/table">
            <a:tbl>
              <a:tblPr/>
              <a:tblGrid>
                <a:gridCol w="3393281"/>
                <a:gridCol w="2826544"/>
                <a:gridCol w="2767013"/>
              </a:tblGrid>
              <a:tr h="377825">
                <a:tc>
                  <a:txBody>
                    <a:bodyPr/>
                    <a:lstStyle/>
                    <a:p>
                      <a:pPr marL="1092200" marR="0" lvl="0" indent="0" algn="l" defTabSz="457200" rtl="0" eaLnBrk="1" fontAlgn="base" latinLnBrk="0" hangingPunct="0">
                        <a:lnSpc>
                          <a:spcPct val="83000"/>
                        </a:lnSpc>
                        <a:spcBef>
                          <a:spcPts val="26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  <a:tab pos="10058400" algn="l"/>
                          <a:tab pos="10515600" algn="l"/>
                          <a:tab pos="10972800" algn="l"/>
                          <a:tab pos="11430000" algn="l"/>
                          <a:tab pos="118872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1717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</a:rPr>
                        <a:t>Наименование документа</a:t>
                      </a:r>
                    </a:p>
                  </a:txBody>
                  <a:tcPr marL="0" marR="0" marT="32760" marB="0" horzOverflow="overflow">
                    <a:lnL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3000"/>
                        </a:lnSpc>
                        <a:spcBef>
                          <a:spcPts val="26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  <a:tab pos="10058400" algn="l"/>
                          <a:tab pos="10515600" algn="l"/>
                          <a:tab pos="10972800" algn="l"/>
                          <a:tab pos="11430000" algn="l"/>
                          <a:tab pos="118872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1717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</a:rPr>
                        <a:t>Статус</a:t>
                      </a:r>
                    </a:p>
                  </a:txBody>
                  <a:tcPr marL="0" marR="0" marT="32760" marB="0" horzOverflow="overflow">
                    <a:lnL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3000"/>
                        </a:lnSpc>
                        <a:spcBef>
                          <a:spcPts val="26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  <a:tab pos="10058400" algn="l"/>
                          <a:tab pos="10515600" algn="l"/>
                          <a:tab pos="10972800" algn="l"/>
                          <a:tab pos="11430000" algn="l"/>
                          <a:tab pos="118872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1717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</a:rPr>
                        <a:t>Ссылка на размещение</a:t>
                      </a:r>
                    </a:p>
                  </a:txBody>
                  <a:tcPr marL="0" marR="0" marT="32760" marB="0" horzOverflow="overflow">
                    <a:lnL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92075" marR="0" lvl="0" indent="0" algn="l" defTabSz="457200" rtl="0" eaLnBrk="1" fontAlgn="base" latinLnBrk="0" hangingPunct="0">
                        <a:lnSpc>
                          <a:spcPct val="83000"/>
                        </a:lnSpc>
                        <a:spcBef>
                          <a:spcPts val="26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  <a:tab pos="10058400" algn="l"/>
                          <a:tab pos="10515600" algn="l"/>
                          <a:tab pos="10972800" algn="l"/>
                          <a:tab pos="11430000" algn="l"/>
                          <a:tab pos="11887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1717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</a:rPr>
                        <a:t>«Об образовании в Российской Федерации»</a:t>
                      </a:r>
                    </a:p>
                  </a:txBody>
                  <a:tcPr marL="0" marR="0" marT="32760" marB="0" horzOverflow="overflow">
                    <a:lnL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l" defTabSz="457200" rtl="0" eaLnBrk="1" fontAlgn="base" latinLnBrk="0" hangingPunct="0">
                        <a:lnSpc>
                          <a:spcPct val="83000"/>
                        </a:lnSpc>
                        <a:spcBef>
                          <a:spcPts val="2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  <a:tab pos="10058400" algn="l"/>
                          <a:tab pos="10515600" algn="l"/>
                          <a:tab pos="10972800" algn="l"/>
                          <a:tab pos="11430000" algn="l"/>
                          <a:tab pos="118872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1717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</a:rPr>
                        <a:t>Федеральный закон РФ №273-ФЗ</a:t>
                      </a:r>
                    </a:p>
                    <a:p>
                      <a:pPr marL="92075" marR="0" lvl="0" indent="0" algn="l" defTabSz="457200" rtl="0" eaLnBrk="1" fontAlgn="base" latinLnBrk="0" hangingPunct="0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  <a:tab pos="10058400" algn="l"/>
                          <a:tab pos="10515600" algn="l"/>
                          <a:tab pos="10972800" algn="l"/>
                          <a:tab pos="11430000" algn="l"/>
                          <a:tab pos="118872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1717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</a:rPr>
                        <a:t>от 29.12.2012г.</a:t>
                      </a:r>
                    </a:p>
                  </a:txBody>
                  <a:tcPr marL="0" marR="0" marT="34200" marB="0" horzOverflow="overflow">
                    <a:lnL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3000"/>
                        </a:lnSpc>
                        <a:spcBef>
                          <a:spcPts val="2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  <a:tab pos="10058400" algn="l"/>
                          <a:tab pos="10515600" algn="l"/>
                          <a:tab pos="10972800" algn="l"/>
                          <a:tab pos="11430000" algn="l"/>
                          <a:tab pos="11887200" algn="l"/>
                        </a:tabLst>
                      </a:pPr>
                      <a:r>
                        <a:rPr kumimoji="0" 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  <a:hlinkClick r:id="rId3"/>
                        </a:rPr>
                        <a:t>https://rg.ru/2012/12/30/obrazovanie-dok.html</a:t>
                      </a:r>
                    </a:p>
                  </a:txBody>
                  <a:tcPr marL="0" marR="0" marT="34200" marB="0" horzOverflow="overflow">
                    <a:lnL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92075" marR="0" lvl="0" indent="0" algn="l" defTabSz="457200" rtl="0" eaLnBrk="1" fontAlgn="base" latinLnBrk="0" hangingPunct="0">
                        <a:lnSpc>
                          <a:spcPct val="83000"/>
                        </a:lnSpc>
                        <a:spcBef>
                          <a:spcPts val="26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  <a:tab pos="10058400" algn="l"/>
                          <a:tab pos="10515600" algn="l"/>
                          <a:tab pos="10972800" algn="l"/>
                          <a:tab pos="11430000" algn="l"/>
                          <a:tab pos="11887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1717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</a:rPr>
                        <a:t>Федеральные государственные образовательные  стандарты основного общего образования</a:t>
                      </a:r>
                    </a:p>
                  </a:txBody>
                  <a:tcPr marL="0" marR="0" marT="33480" marB="0" horzOverflow="overflow">
                    <a:lnL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l" defTabSz="457200" rtl="0" eaLnBrk="1" fontAlgn="base" latinLnBrk="0" hangingPunct="0">
                        <a:lnSpc>
                          <a:spcPct val="83000"/>
                        </a:lnSpc>
                        <a:spcBef>
                          <a:spcPts val="2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  <a:tab pos="10058400" algn="l"/>
                          <a:tab pos="10515600" algn="l"/>
                          <a:tab pos="10972800" algn="l"/>
                          <a:tab pos="11430000" algn="l"/>
                          <a:tab pos="118872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1717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</a:rPr>
                        <a:t>Приказ Министерства образования и науки РФ  от 17.12.2010 г., № 1897</a:t>
                      </a:r>
                    </a:p>
                    <a:p>
                      <a:pPr marL="92075" marR="0" lvl="0" indent="0" algn="l" defTabSz="457200" rtl="0" eaLnBrk="1" fontAlgn="base" latinLnBrk="0" hangingPunct="0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  <a:tab pos="10058400" algn="l"/>
                          <a:tab pos="10515600" algn="l"/>
                          <a:tab pos="10972800" algn="l"/>
                          <a:tab pos="11430000" algn="l"/>
                          <a:tab pos="118872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1717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</a:rPr>
                        <a:t>(в ред. от 31.12.2015 г., № 1577)</a:t>
                      </a:r>
                    </a:p>
                  </a:txBody>
                  <a:tcPr marL="0" marR="0" marT="34200" marB="0" horzOverflow="overflow">
                    <a:lnL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l" defTabSz="457200" rtl="0" eaLnBrk="1" fontAlgn="base" latinLnBrk="0" hangingPunct="0">
                        <a:lnSpc>
                          <a:spcPct val="83000"/>
                        </a:lnSpc>
                        <a:spcBef>
                          <a:spcPts val="2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  <a:tab pos="10058400" algn="l"/>
                          <a:tab pos="10515600" algn="l"/>
                          <a:tab pos="10972800" algn="l"/>
                          <a:tab pos="11430000" algn="l"/>
                          <a:tab pos="11887200" algn="l"/>
                        </a:tabLst>
                      </a:pPr>
                      <a:r>
                        <a:rPr kumimoji="0" 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  <a:hlinkClick r:id="rId4"/>
                        </a:rPr>
                        <a:t>http://publication.pravo.gov.ru/Document/View</a:t>
                      </a:r>
                    </a:p>
                    <a:p>
                      <a:pPr marL="92075" marR="0" lvl="0" indent="0" algn="l" defTabSz="457200" rtl="0" eaLnBrk="1" fontAlgn="base" latinLnBrk="0" hangingPunct="0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  <a:tab pos="10058400" algn="l"/>
                          <a:tab pos="10515600" algn="l"/>
                          <a:tab pos="10972800" algn="l"/>
                          <a:tab pos="11430000" algn="l"/>
                          <a:tab pos="11887200" algn="l"/>
                        </a:tabLst>
                      </a:pPr>
                      <a:r>
                        <a:rPr kumimoji="0" 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  <a:hlinkClick r:id="rId4"/>
                        </a:rPr>
                        <a:t>/0001201602050011?index=20&amp;rangeSize=1</a:t>
                      </a:r>
                    </a:p>
                  </a:txBody>
                  <a:tcPr marL="0" marR="0" marT="34200" marB="0" horzOverflow="overflow">
                    <a:lnL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92075" marR="0" lvl="0" indent="0" algn="l" defTabSz="457200" rtl="0" eaLnBrk="1" fontAlgn="base" latinLnBrk="0" hangingPunct="0">
                        <a:lnSpc>
                          <a:spcPct val="83000"/>
                        </a:lnSpc>
                        <a:spcBef>
                          <a:spcPts val="26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  <a:tab pos="10058400" algn="l"/>
                          <a:tab pos="10515600" algn="l"/>
                          <a:tab pos="10972800" algn="l"/>
                          <a:tab pos="11430000" algn="l"/>
                          <a:tab pos="11887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92030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</a:rPr>
                        <a:t>Примерные основные образовательные</a:t>
                      </a:r>
                    </a:p>
                    <a:p>
                      <a:pPr marL="92075" marR="0" lvl="0" indent="0" algn="l" defTabSz="457200" rtl="0" eaLnBrk="1" fontAlgn="base" latinLnBrk="0" hangingPunct="0">
                        <a:lnSpc>
                          <a:spcPct val="8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  <a:tab pos="10058400" algn="l"/>
                          <a:tab pos="10515600" algn="l"/>
                          <a:tab pos="10972800" algn="l"/>
                          <a:tab pos="11430000" algn="l"/>
                          <a:tab pos="11887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92030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</a:rPr>
                        <a:t>программы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1717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</a:rPr>
                        <a:t>основного общего образования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</a:rPr>
                        <a:t>*</a:t>
                      </a:r>
                    </a:p>
                  </a:txBody>
                  <a:tcPr marL="0" marR="0" marT="33480" marB="0" horzOverflow="overflow">
                    <a:lnL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l" defTabSz="457200" rtl="0" eaLnBrk="1" fontAlgn="base" latinLnBrk="0" hangingPunct="0">
                        <a:lnSpc>
                          <a:spcPct val="83000"/>
                        </a:lnSpc>
                        <a:spcBef>
                          <a:spcPts val="2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  <a:tab pos="10058400" algn="l"/>
                          <a:tab pos="10515600" algn="l"/>
                          <a:tab pos="10972800" algn="l"/>
                          <a:tab pos="11430000" algn="l"/>
                          <a:tab pos="118872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1717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</a:rPr>
                        <a:t>Решение ФУМО по общему образованию</a:t>
                      </a:r>
                    </a:p>
                    <a:p>
                      <a:pPr marL="92075" marR="0" lvl="0" indent="0" algn="l" defTabSz="457200" rtl="0" eaLnBrk="1" fontAlgn="base" latinLnBrk="0" hangingPunct="0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  <a:tab pos="10058400" algn="l"/>
                          <a:tab pos="10515600" algn="l"/>
                          <a:tab pos="10972800" algn="l"/>
                          <a:tab pos="11430000" algn="l"/>
                          <a:tab pos="118872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1717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</a:rPr>
                        <a:t>(в ред. от 04.02.2020 г. )</a:t>
                      </a:r>
                    </a:p>
                  </a:txBody>
                  <a:tcPr marL="0" marR="0" marT="34200" marB="0" horzOverflow="overflow">
                    <a:lnL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l" defTabSz="457200" rtl="0" eaLnBrk="1" fontAlgn="base" latinLnBrk="0" hangingPunct="0">
                        <a:lnSpc>
                          <a:spcPct val="83000"/>
                        </a:lnSpc>
                        <a:spcBef>
                          <a:spcPts val="2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  <a:tab pos="10058400" algn="l"/>
                          <a:tab pos="10515600" algn="l"/>
                          <a:tab pos="10972800" algn="l"/>
                          <a:tab pos="11430000" algn="l"/>
                          <a:tab pos="11887200" algn="l"/>
                        </a:tabLst>
                      </a:pPr>
                      <a:r>
                        <a:rPr kumimoji="0" 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  <a:hlinkClick r:id="rId5"/>
                        </a:rPr>
                        <a:t>https://fgosreestr.ru/registry/пооп_ооо_06-02-</a:t>
                      </a:r>
                    </a:p>
                    <a:p>
                      <a:pPr marL="92075" marR="0" lvl="0" indent="0" algn="l" defTabSz="457200" rtl="0" eaLnBrk="1" fontAlgn="base" latinLnBrk="0" hangingPunct="0">
                        <a:lnSpc>
                          <a:spcPct val="83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  <a:tab pos="10058400" algn="l"/>
                          <a:tab pos="10515600" algn="l"/>
                          <a:tab pos="10972800" algn="l"/>
                          <a:tab pos="11430000" algn="l"/>
                          <a:tab pos="11887200" algn="l"/>
                        </a:tabLst>
                      </a:pPr>
                      <a:r>
                        <a:rPr kumimoji="0" 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charset="0"/>
                          <a:ea typeface="Noto Sans SC Regular" charset="0"/>
                          <a:cs typeface="Noto Sans SC Regular" charset="0"/>
                          <a:hlinkClick r:id="rId5"/>
                        </a:rPr>
                        <a:t>2020/</a:t>
                      </a:r>
                    </a:p>
                  </a:txBody>
                  <a:tcPr marL="0" marR="0" marT="34200" marB="0" horzOverflow="overflow">
                    <a:lnL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17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63" name="Rectangle 47"/>
          <p:cNvSpPr>
            <a:spLocks noChangeArrowheads="1"/>
          </p:cNvSpPr>
          <p:nvPr/>
        </p:nvSpPr>
        <p:spPr bwMode="auto">
          <a:xfrm>
            <a:off x="254794" y="4111626"/>
            <a:ext cx="8407004" cy="127351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1152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</a:tabLst>
            </a:pPr>
            <a:r>
              <a:rPr lang="en-US" b="1">
                <a:solidFill>
                  <a:srgbClr val="C00000"/>
                </a:solidFill>
                <a:latin typeface="Calibri" charset="0"/>
                <a:ea typeface="Noto Sans SC Regular" charset="0"/>
                <a:cs typeface="Noto Sans SC Regular" charset="0"/>
              </a:rPr>
              <a:t>*</a:t>
            </a:r>
            <a:r>
              <a:rPr lang="en-US" sz="1600">
                <a:solidFill>
                  <a:srgbClr val="2C3493"/>
                </a:solidFill>
                <a:latin typeface="Calibri" charset="0"/>
                <a:ea typeface="Noto Sans SC Regular" charset="0"/>
                <a:cs typeface="Noto Sans SC Regular" charset="0"/>
              </a:rPr>
              <a:t>Данная </a:t>
            </a:r>
            <a:r>
              <a:rPr lang="en-US" sz="1600" b="1">
                <a:solidFill>
                  <a:srgbClr val="EB1F48"/>
                </a:solidFill>
                <a:latin typeface="Calibri" charset="0"/>
                <a:ea typeface="Noto Sans SC Regular" charset="0"/>
                <a:cs typeface="Noto Sans SC Regular" charset="0"/>
              </a:rPr>
              <a:t>Примерная программа </a:t>
            </a:r>
            <a:r>
              <a:rPr lang="en-US" sz="1600">
                <a:solidFill>
                  <a:srgbClr val="2C3493"/>
                </a:solidFill>
                <a:latin typeface="Calibri" charset="0"/>
                <a:ea typeface="Noto Sans SC Regular" charset="0"/>
                <a:cs typeface="Noto Sans SC Regular" charset="0"/>
              </a:rPr>
              <a:t>позволяет образовательным организациям обеспечить реализацию </a:t>
            </a:r>
            <a:r>
              <a:rPr lang="en-US" sz="1600" b="1">
                <a:solidFill>
                  <a:srgbClr val="2E3695"/>
                </a:solidFill>
                <a:latin typeface="Calibri" charset="0"/>
                <a:ea typeface="Noto Sans SC Regular" charset="0"/>
                <a:cs typeface="Noto Sans SC Regular" charset="0"/>
              </a:rPr>
              <a:t>Концепции преподавания  предметной области «Технология» </a:t>
            </a:r>
            <a:r>
              <a:rPr lang="en-US" sz="1600">
                <a:solidFill>
                  <a:srgbClr val="2C3493"/>
                </a:solidFill>
                <a:latin typeface="Calibri" charset="0"/>
                <a:ea typeface="Noto Sans SC Regular" charset="0"/>
                <a:cs typeface="Noto Sans SC Regular" charset="0"/>
              </a:rPr>
              <a:t>в полном объеме к 2024 г. в процессе планомерного перехода от изучения традиционных  технологий к инновационным технологиям, определяющим перспективы научно-технологического развития России.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46447" y="1196975"/>
            <a:ext cx="8691563" cy="644489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12240" rIns="0" bIns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</a:pPr>
            <a:r>
              <a:rPr lang="en-US" sz="1600" b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Предметная область «Технология» </a:t>
            </a:r>
            <a:r>
              <a:rPr lang="en-US" sz="16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является </a:t>
            </a:r>
            <a:r>
              <a:rPr lang="en-US" sz="1600" b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необходимым компонентом общего образования всех школьников</a:t>
            </a:r>
            <a:r>
              <a:rPr lang="en-US" sz="16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, предоставляя им  возможность </a:t>
            </a:r>
            <a:r>
              <a:rPr lang="en-US" sz="1600" b="1">
                <a:solidFill>
                  <a:srgbClr val="2E3695"/>
                </a:solidFill>
                <a:latin typeface="Calibri" charset="0"/>
                <a:ea typeface="Noto Sans SC Regular" charset="0"/>
                <a:cs typeface="Noto Sans SC Regular" charset="0"/>
              </a:rPr>
              <a:t>применять на практике знания основ наук</a:t>
            </a:r>
            <a:r>
              <a:rPr lang="en-US" sz="16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</a:pPr>
            <a:r>
              <a:rPr lang="en-US" sz="16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Это предметная область, обеспечивающая </a:t>
            </a:r>
            <a:r>
              <a:rPr lang="en-US" sz="1600" b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интеграцию знаний из областей естественнонаучных дисциплин</a:t>
            </a:r>
            <a:r>
              <a:rPr lang="en-US" sz="16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, отражающая в своем  содержании </a:t>
            </a:r>
            <a:r>
              <a:rPr lang="en-US" sz="1600" b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общие принципы преобразующей деятельности человека </a:t>
            </a:r>
            <a:r>
              <a:rPr lang="en-US" sz="16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и аспекты материальной культуры.</a:t>
            </a:r>
          </a:p>
          <a:p>
            <a:pPr marL="12700">
              <a:lnSpc>
                <a:spcPct val="100000"/>
              </a:lnSpc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</a:pPr>
            <a:r>
              <a:rPr lang="en-US" sz="1600">
                <a:solidFill>
                  <a:srgbClr val="EB1F48"/>
                </a:solidFill>
                <a:latin typeface="Calibri" charset="0"/>
                <a:ea typeface="Noto Sans SC Regular" charset="0"/>
                <a:cs typeface="Noto Sans SC Regular" charset="0"/>
              </a:rPr>
              <a:t>Направлена на развитие гибких компетенций </a:t>
            </a:r>
            <a:r>
              <a:rPr lang="en-US" sz="1600">
                <a:solidFill>
                  <a:srgbClr val="2C3493"/>
                </a:solidFill>
                <a:latin typeface="Calibri" charset="0"/>
                <a:ea typeface="Noto Sans SC Regular" charset="0"/>
                <a:cs typeface="Noto Sans SC Regular" charset="0"/>
              </a:rPr>
              <a:t>(Soft Skills и Hard Skills) </a:t>
            </a:r>
            <a:r>
              <a:rPr lang="en-US" sz="1600">
                <a:solidFill>
                  <a:srgbClr val="EB1F48"/>
                </a:solidFill>
                <a:latin typeface="Calibri" charset="0"/>
                <a:ea typeface="Noto Sans SC Regular" charset="0"/>
                <a:cs typeface="Noto Sans SC Regular" charset="0"/>
              </a:rPr>
              <a:t>как комплекса неспециализированных надпрофессиональных</a:t>
            </a:r>
          </a:p>
          <a:p>
            <a:pPr marL="12700">
              <a:lnSpc>
                <a:spcPct val="10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</a:pPr>
            <a:r>
              <a:rPr lang="en-US" sz="1600">
                <a:solidFill>
                  <a:srgbClr val="EB1F48"/>
                </a:solidFill>
                <a:latin typeface="Calibri" charset="0"/>
                <a:ea typeface="Noto Sans SC Regular" charset="0"/>
                <a:cs typeface="Noto Sans SC Regular" charset="0"/>
              </a:rPr>
              <a:t>навыков, которые отвечают за успешное участие человека в рабочем процессе и высокую производительность, в первую очередь  таких, как </a:t>
            </a:r>
            <a:r>
              <a:rPr lang="en-US" sz="1600" b="1">
                <a:solidFill>
                  <a:srgbClr val="EB1F48"/>
                </a:solidFill>
                <a:latin typeface="Calibri" charset="0"/>
                <a:ea typeface="Noto Sans SC Regular" charset="0"/>
                <a:cs typeface="Noto Sans SC Regular" charset="0"/>
              </a:rPr>
              <a:t>коммуникация, креативность, командное решение проектных задач (коллаборация), критическое мышление </a:t>
            </a:r>
            <a:r>
              <a:rPr lang="en-US" sz="1600">
                <a:solidFill>
                  <a:srgbClr val="2C3493"/>
                </a:solidFill>
                <a:latin typeface="Calibri" charset="0"/>
                <a:ea typeface="Noto Sans SC Regular" charset="0"/>
                <a:cs typeface="Noto Sans SC Regular" charset="0"/>
              </a:rPr>
              <a:t>(«Навыки  XXI века»).</a:t>
            </a:r>
          </a:p>
          <a:p>
            <a:pPr marL="12700">
              <a:lnSpc>
                <a:spcPct val="100000"/>
              </a:lnSpc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</a:pPr>
            <a:r>
              <a:rPr lang="en-US" sz="16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Ориентирована на овладение обучающимися </a:t>
            </a:r>
            <a:r>
              <a:rPr lang="en-US" sz="1600" b="1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навыками конкретной предметно-преобразующей деятельности, создание новых  ценностей, соответствующих потребностям развития общества.</a:t>
            </a:r>
          </a:p>
          <a:p>
            <a:pPr marL="12700">
              <a:lnSpc>
                <a:spcPct val="100000"/>
              </a:lnSpc>
              <a:spcBef>
                <a:spcPts val="6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</a:pPr>
            <a:r>
              <a:rPr lang="en-US" sz="16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Обеспечивает знакомство обучающихся с миром технологий и способами их применения в общественном производстве.</a:t>
            </a:r>
          </a:p>
          <a:p>
            <a:pPr marL="12700">
              <a:lnSpc>
                <a:spcPct val="100000"/>
              </a:lnSpc>
              <a:spcBef>
                <a:spcPts val="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</a:pPr>
            <a:endParaRPr lang="en-US" sz="1300">
              <a:solidFill>
                <a:srgbClr val="171717"/>
              </a:solidFill>
              <a:latin typeface="Calibri" charset="0"/>
              <a:ea typeface="Noto Sans SC Regular" charset="0"/>
              <a:cs typeface="Noto Sans SC Regular" charset="0"/>
            </a:endParaRPr>
          </a:p>
          <a:p>
            <a:pPr marL="12700">
              <a:lnSpc>
                <a:spcPct val="100000"/>
              </a:lnSpc>
              <a:spcBef>
                <a:spcPts val="13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</a:pPr>
            <a:r>
              <a:rPr lang="en-US">
                <a:solidFill>
                  <a:srgbClr val="2C3493"/>
                </a:solidFill>
                <a:latin typeface="Times New Roman" pitchFamily="16" charset="0"/>
                <a:ea typeface="Noto Sans SC Regular" charset="0"/>
                <a:cs typeface="Noto Sans SC Regular" charset="0"/>
              </a:rPr>
              <a:t> </a:t>
            </a:r>
            <a:r>
              <a:rPr lang="en-US" b="1">
                <a:solidFill>
                  <a:srgbClr val="2C3493"/>
                </a:solidFill>
                <a:latin typeface="Calibri" charset="0"/>
                <a:ea typeface="Noto Sans SC Regular" charset="0"/>
                <a:cs typeface="Noto Sans SC Regular" charset="0"/>
              </a:rPr>
              <a:t>ЦЕЛИ И ЗАДАЧИ ТЕХНОЛОГИЧЕСКОГО ОБРАЗОВАНИЯ</a:t>
            </a:r>
          </a:p>
          <a:p>
            <a:pPr marL="192088" indent="-179388">
              <a:lnSpc>
                <a:spcPct val="100000"/>
              </a:lnSpc>
              <a:spcBef>
                <a:spcPts val="625"/>
              </a:spcBef>
              <a:buClr>
                <a:srgbClr val="2C3493"/>
              </a:buClr>
              <a:buFont typeface="Aria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</a:pPr>
            <a:r>
              <a:rPr lang="en-US" sz="16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Обеспечение понимания обучающимися сущности современных технологий и перспектив их развития.</a:t>
            </a:r>
          </a:p>
          <a:p>
            <a:pPr marL="192088" indent="-179388">
              <a:lnSpc>
                <a:spcPct val="100000"/>
              </a:lnSpc>
              <a:spcBef>
                <a:spcPts val="600"/>
              </a:spcBef>
              <a:buClr>
                <a:srgbClr val="2C3493"/>
              </a:buClr>
              <a:buFont typeface="Aria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</a:pPr>
            <a:r>
              <a:rPr lang="en-US" sz="16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Формирование технологической культуры и проектно-технологического мышления у обучающихся.</a:t>
            </a:r>
          </a:p>
          <a:p>
            <a:pPr marL="192088" indent="-179388">
              <a:lnSpc>
                <a:spcPct val="100000"/>
              </a:lnSpc>
              <a:spcBef>
                <a:spcPts val="600"/>
              </a:spcBef>
              <a:buClr>
                <a:srgbClr val="2C3493"/>
              </a:buClr>
              <a:buFont typeface="Aria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</a:pPr>
            <a:r>
              <a:rPr lang="en-US" sz="16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Формирование информационной основы и персонального опыта, необходимых для определения обучающимся направлений</a:t>
            </a:r>
          </a:p>
          <a:p>
            <a:pPr marL="155575">
              <a:lnSpc>
                <a:spcPct val="100000"/>
              </a:lnSpc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  <a:tab pos="10972800" algn="l"/>
                <a:tab pos="11430000" algn="l"/>
              </a:tabLst>
            </a:pPr>
            <a:r>
              <a:rPr lang="en-US" sz="1600">
                <a:solidFill>
                  <a:srgbClr val="171717"/>
                </a:solidFill>
                <a:latin typeface="Calibri" charset="0"/>
                <a:ea typeface="Noto Sans SC Regular" charset="0"/>
                <a:cs typeface="Noto Sans SC Regular" charset="0"/>
              </a:rPr>
              <a:t>своего дальнейшего образования в контексте построения жизненных планов, в первую очередь касающихся сферы и содержания  будущей профессиональной деятельности.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4483894" y="6567489"/>
            <a:ext cx="153591" cy="39782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38100">
              <a:lnSpc>
                <a:spcPts val="1038"/>
              </a:lnSpc>
            </a:pPr>
            <a:fld id="{C8D5AAEF-7134-401F-A559-74780FC64FEA}" type="slidenum">
              <a:rPr lang="en-US" sz="1000" b="1">
                <a:solidFill>
                  <a:srgbClr val="2E2E2E"/>
                </a:solidFill>
                <a:latin typeface="Calibri" charset="0"/>
                <a:ea typeface="DejaVu Sans" charset="0"/>
                <a:cs typeface="DejaVu Sans" charset="0"/>
              </a:rPr>
              <a:pPr marL="38100">
                <a:lnSpc>
                  <a:spcPts val="1038"/>
                </a:lnSpc>
              </a:pPr>
              <a:t>9</a:t>
            </a:fld>
            <a:endParaRPr lang="en-US" sz="1000" b="1">
              <a:solidFill>
                <a:srgbClr val="2E2E2E"/>
              </a:solidFill>
              <a:latin typeface="Calibri" charset="0"/>
              <a:ea typeface="DejaVu Sans" charset="0"/>
              <a:cs typeface="DejaVu Sans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89310" y="255589"/>
            <a:ext cx="7499747" cy="1157287"/>
          </a:xfrm>
          <a:ln/>
        </p:spPr>
        <p:txBody>
          <a:bodyPr tIns="12240"/>
          <a:lstStyle/>
          <a:p>
            <a:pPr marL="12700" algn="l">
              <a:lnSpc>
                <a:spcPct val="100000"/>
              </a:lnSpc>
              <a:spcBef>
                <a:spcPts val="1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sz="2800" b="1">
                <a:solidFill>
                  <a:srgbClr val="2E3695"/>
                </a:solidFill>
              </a:rPr>
              <a:t>ПРИМЕРНАЯ ПРОГРАММА ОСНОВНОЙ ШКОЛЫ ПО ТЕХНОЛОГИИ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1048</Words>
  <Application>Microsoft Office PowerPoint</Application>
  <PresentationFormat>Экран (4:3)</PresentationFormat>
  <Paragraphs>112</Paragraphs>
  <Slides>11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Технологическая лаборатория  художественно-конструктивного направления</vt:lpstr>
      <vt:lpstr> Реализация проекта «Урок технологии 20.35»  Если мы будем учить сегодня так,  как мы учили вчера,  мы украдем у детей завтра.  Джон Дьюи.  </vt:lpstr>
      <vt:lpstr>Слайд 3</vt:lpstr>
      <vt:lpstr>                                        Среда программирования «Скретч»</vt:lpstr>
      <vt:lpstr>Слайд 5</vt:lpstr>
      <vt:lpstr>КОНЦЕПЦИЯ ПРЕПОДАВАНИЯ ПРЕДМЕТНОЙ ОБЛАСТИ «ТЕХНОЛОГИЯ» В ОБЩЕОБРАЗОВАТЕЛЬНЫХ ОРГАНИЗАЦИЯХ РОССИЙСКОЙ ФЕДЕРАЦИИ, РЕАЛИЗУЮЩИХ ОСНОВНЫЕ ОБЩЕОБРАЗОВАТЕЛЬНЫЕ ПРОГРАММЫ</vt:lpstr>
      <vt:lpstr>РЕКОМЕНДАЦИИ ПО РЕАЛИЗАЦИИ «КОНЦЕПЦИИ ПРЕПОДАВАНИЯ ПРЕДМЕТНОЙ ОБЛАСТИ «ТЕХНОЛОГИЯ» …»</vt:lpstr>
      <vt:lpstr>НОРМАТИВНЫЕ ДОКУМЕНТЫ</vt:lpstr>
      <vt:lpstr>ПРИМЕРНАЯ ПРОГРАММА ОСНОВНОЙ ШКОЛЫ ПО ТЕХНОЛОГИИ</vt:lpstr>
      <vt:lpstr>ОСОБЕННОСТИ ОРГАНИЗАЦИИ ТЕХНОЛОГИЧЕСКОЙ ПОДГОТОВКИ</vt:lpstr>
      <vt:lpstr>ПРОЕКТИРОВАНИЕ ТЕХНОЛОГИЧЕСКОЙ ПОДГОТОВКИ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Описание проектаправить Скриншот проекта Сюжет данной игры довольно простой.Главный герой- хозяйка закусочной, по имени Ванда, она умеет двигаться вперед и обратно. Главная задача героини- собрать набор подходящих продуктов, для молочного коктейля.Всё бы хорошо, но Ванде мешает справиться с поставленной задачей "летающий вверх и вниз" Птеродактиль. При этом, если так называемый враг, касается Ванды, то она исчезает (на лаборатории загорится "красный" индикатор). Если участник игры успевает пройти к набору продуктов, минуя нападения Птеродактиля (на лаборатории загорится "зеленый" индикатор), то Ванда говорит" Ура, я выиграла!" Ссылка на скачивание проектаправить Активная ссылка на скачивание файла в формате sb3 [1] </dc:title>
  <dc:creator>user</dc:creator>
  <cp:lastModifiedBy>user</cp:lastModifiedBy>
  <cp:revision>14</cp:revision>
  <dcterms:created xsi:type="dcterms:W3CDTF">2020-06-09T11:51:32Z</dcterms:created>
  <dcterms:modified xsi:type="dcterms:W3CDTF">2023-12-14T12:47:08Z</dcterms:modified>
</cp:coreProperties>
</file>