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0" r:id="rId2"/>
  </p:sldMasterIdLst>
  <p:sldIdLst>
    <p:sldId id="256" r:id="rId3"/>
    <p:sldId id="257" r:id="rId4"/>
    <p:sldId id="276" r:id="rId5"/>
    <p:sldId id="288" r:id="rId6"/>
    <p:sldId id="278" r:id="rId7"/>
    <p:sldId id="287" r:id="rId8"/>
    <p:sldId id="279" r:id="rId9"/>
    <p:sldId id="280" r:id="rId10"/>
    <p:sldId id="282" r:id="rId11"/>
    <p:sldId id="283" r:id="rId12"/>
    <p:sldId id="284" r:id="rId13"/>
    <p:sldId id="277" r:id="rId14"/>
    <p:sldId id="285" r:id="rId15"/>
    <p:sldId id="286" r:id="rId16"/>
    <p:sldId id="275" r:id="rId17"/>
  </p:sldIdLst>
  <p:sldSz cx="9144000" cy="6858000" type="screen4x3"/>
  <p:notesSz cx="6858000" cy="9144000"/>
  <p:defaultTextStyle>
    <a:defPPr lvl="0">
      <a:defRPr lang="en-US"/>
    </a:defPPr>
    <a:lvl1pPr lvl="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lvl="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lvl="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lvl="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lvl="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lvl="5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lvl="6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lvl="7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lvl="8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9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486D0E7-A2CB-4532-AF4E-905C805AFD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CEB8A-8CD1-4C1A-B198-5E883FD8F5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9AE42-7DD2-41CC-A8E7-BFA68F6A91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1F66A5-B83E-4F03-B7A0-CE4384967C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415CF-CCDC-4318-995B-645C401297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C9A86-070D-4854-9803-BBF2BD0D62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46F11-1F00-4DC0-A29A-6FC23B8CE0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EF8B6-A109-43D0-964B-D45C47056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F7FBD-F53D-4CCF-9B66-6518171B98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DE42E-4A8C-4992-A667-756BFBC0F9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AAF27-12BE-4D12-ADAE-72891FB18A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DE7A9-1664-4EAC-9810-1D31A65DCF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A521C-B9D3-4D55-8DEA-A027669EC7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DD95E-85BB-4775-BD94-601F057B86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DC4B5-745D-4D87-A383-C5182F81FC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457C8-BFDA-4DC4-9E4C-68CD27045E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9CA0F-9E18-4989-A356-77AA08632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952F7-A89B-4516-AF85-950AEBFB31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C1C67-1355-466B-A8D1-06CFAC6353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17134-F6FD-464B-BC3E-4E800C29B9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71B89-6ECD-4550-8787-31BE76848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67BB8-E2D0-405A-9AA8-32233D9C44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EEB87B-A426-4346-A9CC-6606ABA13E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9CFF28-C71E-4DC1-842F-F00E6853C4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0%D1%82%D0%B8%D0%BD%D1%81%D0%BA%D0%B8%D0%B9_%D1%8F%D0%B7%D1%8B%D0%BA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D%D0%BA%D1%81%D1%82%D1%80%D0%B5%D0%BC%D0%B0%D0%BB%D1%8C%D0%BD%D0%B0%D1%8F_%D1%81%D0%B8%D1%82%D1%83%D0%B0%D1%86%D0%B8%D1%8F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shazoo.ru/229498_vGj5Nrb79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75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4814" cy="1752945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Экстремальные ситуации. Поведение людей попавших в них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0379" y="5621889"/>
            <a:ext cx="8423621" cy="12361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281530" y="5625548"/>
            <a:ext cx="2862470" cy="123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FFFF00"/>
                </a:solidFill>
                <a:latin typeface="Segoe Print" pitchFamily="2" charset="0"/>
                <a:ea typeface="+mj-ea"/>
                <a:cs typeface="+mj-cs"/>
              </a:rPr>
              <a:t>Учитель ОБЖ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МОУ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 СОШ 27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lang="ru-RU" b="1" kern="0" baseline="0" dirty="0" err="1" smtClean="0">
                <a:solidFill>
                  <a:srgbClr val="FFFF00"/>
                </a:solidFill>
                <a:latin typeface="Segoe Print" pitchFamily="2" charset="0"/>
                <a:ea typeface="+mj-ea"/>
                <a:cs typeface="+mj-cs"/>
              </a:rPr>
              <a:t>Самкова</a:t>
            </a:r>
            <a:r>
              <a:rPr lang="ru-RU" b="1" kern="0" dirty="0" smtClean="0">
                <a:solidFill>
                  <a:srgbClr val="FFFF00"/>
                </a:solidFill>
                <a:latin typeface="Segoe Print" pitchFamily="2" charset="0"/>
                <a:ea typeface="+mj-ea"/>
                <a:cs typeface="+mj-cs"/>
              </a:rPr>
              <a:t> О.О.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foni.club/uploads/posts/2022-12/1672454690_foni-club-p-kartinki-na-telefon-chelovechek-s-telefono-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0328" y="1380392"/>
            <a:ext cx="7854508" cy="48441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709" y="0"/>
            <a:ext cx="5148145" cy="6629400"/>
          </a:xfrm>
        </p:spPr>
        <p:txBody>
          <a:bodyPr/>
          <a:lstStyle/>
          <a:p>
            <a:r>
              <a:rPr lang="ru-RU" b="1" dirty="0" smtClean="0"/>
              <a:t>Свяжитесь с другими.</a:t>
            </a:r>
            <a:r>
              <a:rPr lang="ru-RU" dirty="0" smtClean="0"/>
              <a:t> Если есть возможность, попробуйте установить связь с внешним миром, например, через радио, мобильный телефон или другие средства связи. Сообщите о вашем положении и потребностях близким и запросите помощь, если это возможно.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s://ano-shans.ru/thumb/2/gC4nCTW3Ex96CCAS3TcDag/1920r2100/d/pomoshch_sh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06" y="785004"/>
            <a:ext cx="9109494" cy="60729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33" y="0"/>
            <a:ext cx="8226425" cy="698740"/>
          </a:xfrm>
        </p:spPr>
        <p:txBody>
          <a:bodyPr/>
          <a:lstStyle/>
          <a:p>
            <a:pPr algn="ctr"/>
            <a:r>
              <a:rPr lang="ru-RU" b="1" dirty="0" smtClean="0"/>
              <a:t>Успокойте пострадавших.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fikiwiki.com/uploads/posts/2022-02/1644898398_5-fikiwiki-com-p-kartinki-chrezvichainikh-situatsii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5247" y="1"/>
            <a:ext cx="8447597" cy="11904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Окажите посильную помощь пострадавшим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1236110"/>
          </a:xfrm>
        </p:spPr>
        <p:txBody>
          <a:bodyPr/>
          <a:lstStyle/>
          <a:p>
            <a:r>
              <a:rPr lang="ru-RU" b="1" dirty="0" smtClean="0"/>
              <a:t>Используйте знания по оказанию доврачебной  ПМП.</a:t>
            </a:r>
            <a:endParaRPr lang="ru-RU" dirty="0"/>
          </a:p>
        </p:txBody>
      </p:sp>
      <p:pic>
        <p:nvPicPr>
          <p:cNvPr id="49154" name="Picture 2" descr="https://xn-----6kccsaeozbsgoedln8v.xn--p1ai/i/pdd/dtp/pom-dtp-06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8853" y="1992702"/>
            <a:ext cx="5855472" cy="4632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39" y="516178"/>
            <a:ext cx="8226425" cy="1236110"/>
          </a:xfrm>
        </p:spPr>
        <p:txBody>
          <a:bodyPr/>
          <a:lstStyle/>
          <a:p>
            <a:r>
              <a:rPr lang="ru-RU" b="1" dirty="0" smtClean="0"/>
              <a:t>Дождитесь помощи и передайте пострадавшего медицинским работникам.</a:t>
            </a:r>
            <a:endParaRPr lang="ru-RU" dirty="0"/>
          </a:p>
        </p:txBody>
      </p:sp>
      <p:pic>
        <p:nvPicPr>
          <p:cNvPr id="56322" name="Picture 2" descr="https://www.clipartmax.com/png/full/443-4430926_complete-care-coordination-carto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1745" y="1910297"/>
            <a:ext cx="4570779" cy="4531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039128" cy="278608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C3300"/>
                </a:solidFill>
                <a:latin typeface="Segoe Print" pitchFamily="2" charset="0"/>
              </a:rPr>
              <a:t>Спасибо за внимание!</a:t>
            </a:r>
            <a:endParaRPr lang="ru-RU" sz="5400" b="1" dirty="0">
              <a:solidFill>
                <a:srgbClr val="CC33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15370" cy="455455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86834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C3300"/>
                </a:solidFill>
                <a:latin typeface="Segoe Print" pitchFamily="2" charset="0"/>
              </a:rPr>
              <a:t>      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занятия: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501121" cy="528641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CC3300"/>
                </a:solidFill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1. 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Знакомство обучающихся с понятием «экстремальные ситуации» . Психологические особенности поведения людей попавших в экстремальные ситуации.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2. 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Проигрывание ситуаций в сценке и выбор оптимального решения проблемы.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3. 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Формирование навыков  алгоритма </a:t>
            </a:r>
            <a:r>
              <a:rPr lang="ru-RU" sz="2800" b="1" dirty="0" err="1" smtClean="0">
                <a:solidFill>
                  <a:srgbClr val="002060"/>
                </a:solidFill>
                <a:latin typeface="Segoe Print" pitchFamily="2" charset="0"/>
              </a:rPr>
              <a:t>самоспасения</a:t>
            </a:r>
            <a:r>
              <a:rPr lang="ru-RU" sz="2800" b="1" dirty="0" smtClean="0">
                <a:solidFill>
                  <a:srgbClr val="002060"/>
                </a:solidFill>
                <a:latin typeface="Segoe Print" pitchFamily="2" charset="0"/>
              </a:rPr>
              <a:t> и спасения пострадавших.</a:t>
            </a:r>
            <a:endParaRPr lang="ru-RU" sz="2800" b="1" dirty="0" smtClean="0">
              <a:solidFill>
                <a:srgbClr val="002060"/>
              </a:solidFill>
              <a:latin typeface="Segoe Print" pitchFamily="2" charset="0"/>
            </a:endParaRPr>
          </a:p>
          <a:p>
            <a:pPr>
              <a:buNone/>
            </a:pP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экстремальная ситуация?</a:t>
            </a:r>
            <a:endParaRPr lang="ru-RU" dirty="0"/>
          </a:p>
        </p:txBody>
      </p:sp>
      <p:pic>
        <p:nvPicPr>
          <p:cNvPr id="46082" name="Picture 2" descr="https://bigpicture.ru/wp-content/uploads/2013/07/BIGPIC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600" y="1781174"/>
            <a:ext cx="8829399" cy="5076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2" name="Picture 8" descr="https://sun9-44.userapi.com/impg/f83Yw_jkIv4tNcixLtLcK-QEEM9N2iZyALq2mg/aJ-mhuCKMT4.jpg?size=720x540&amp;quality=95&amp;sign=6ec3b70f53de73c4c7a18a04059b5d2d&amp;c_uniq_tag=swd8rIANhD6PUizM6NagqWlVhfOvTwMxv7Ra8GMSPpU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fikiwiki.com/uploads/posts/2022-02/1644898474_20-fikiwiki-com-p-kartinki-chrezvichainikh-situatsii-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270344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Экстремальная ситуация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3" tooltip="Латинский язык"/>
              </a:rPr>
              <a:t>лат.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extremus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— крайний, критический) — это внезапно возникшая ситуация, угрожающая или субъективно воспринимается человеком как угрожающая жизни, здоровью, личностной целостности и благополучию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  <a:hlinkClick r:id="rId4"/>
              </a:rPr>
              <a:t>[1]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как самого человека, так и значимых для него окружающих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поведения в экстремальной ситуации</a:t>
            </a:r>
            <a:endParaRPr lang="ru-RU" dirty="0"/>
          </a:p>
        </p:txBody>
      </p:sp>
      <p:sp>
        <p:nvSpPr>
          <p:cNvPr id="58370" name="AutoShape 2" descr="https://top-fon.com/uploads/posts/2023-01/1674651895_top-fon-com-p-chelovechki-dlya-prezentatsii-bez-fona-vop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2" name="Picture 4" descr="https://trafaret-decor.ru/sites/default/files/2023-02/%D0%92%D0%BE%D0%BF%D1%80%D0%BE%D1%81%20%D0%B4%D0%BB%D1%8F%20%D0%BF%D1%80%D0%B5%D0%B7%D0%B5%D0%BD%D1%82%D0%B0%D1%86%D0%B8%D0%B8%20%2839%29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257" y="1879009"/>
            <a:ext cx="7151297" cy="47675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api.rbsmi.ru/attachments/c7d72b167143c6ec7bed598a9ff251933a783cf7/store/crop/0/0/1024/716/1600/0/0/5287880aa6c8a5d3536711773a2d8f9ceac6f18d6082fc716379517ce9dd/90bd592762e3ea0d16f97a240da08c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99" y="0"/>
            <a:ext cx="91275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3306" y="4576876"/>
            <a:ext cx="5796952" cy="194806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Оцените ситуацию.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Первым </a:t>
            </a:r>
            <a:r>
              <a:rPr lang="ru-RU" dirty="0" smtClean="0">
                <a:solidFill>
                  <a:srgbClr val="FFFF00"/>
                </a:solidFill>
              </a:rPr>
              <a:t>шагом является быстрая и точная оценка ситуации. Определите угрозы и решите, что следует делать.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micolock.ru/wp-content/uploads/3/a/3/3a3443cf7004c5ec6c5bea84477831dc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11946" cy="638354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Сохраните спокойствие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 Одним из ключевых аспектов в экстремальных ситуациях является сохранение спокойствия. Паника может ухудшить ситуацию. Постарайтесь собрать себя, думать логически, но при этом не игнорируйте интуицию.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248" y="0"/>
            <a:ext cx="8628752" cy="2570577"/>
          </a:xfrm>
        </p:spPr>
        <p:txBody>
          <a:bodyPr/>
          <a:lstStyle/>
          <a:p>
            <a:r>
              <a:rPr lang="ru-RU" b="1" dirty="0" smtClean="0"/>
              <a:t>Обеспечьте безопасность.</a:t>
            </a:r>
            <a:r>
              <a:rPr lang="ru-RU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Позаботьтесь </a:t>
            </a:r>
            <a:r>
              <a:rPr lang="ru-RU" dirty="0" smtClean="0"/>
              <a:t>о своей безопасности. </a:t>
            </a:r>
            <a:r>
              <a:rPr lang="ru-RU" dirty="0" smtClean="0"/>
              <a:t>Постарайтесь </a:t>
            </a:r>
            <a:r>
              <a:rPr lang="ru-RU" dirty="0" smtClean="0"/>
              <a:t>найти максимально безопасное место.</a:t>
            </a:r>
            <a:endParaRPr lang="ru-RU" dirty="0"/>
          </a:p>
        </p:txBody>
      </p:sp>
      <p:sp>
        <p:nvSpPr>
          <p:cNvPr id="51202" name="AutoShape 2" descr="https://top-fon.com/uploads/posts/2023-01/1674624674_top-fon-com-p-fon-dlya-prezentatsii-bezopasnost-zhiznede-2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top-fon.com/uploads/posts/2023-01/1674624674_top-fon-com-p-fon-dlya-prezentatsii-bezopasnost-zhiznede-2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8" name="Picture 8" descr="https://e7.pngegg.com/pngimages/938/912/png-clipart-computer-security-information-security-data-security-organization-others-miscellaneous-blu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893" y="2510287"/>
            <a:ext cx="6864810" cy="4347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94</Words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1_Default Design</vt:lpstr>
      <vt:lpstr>ind_0011_slide</vt:lpstr>
      <vt:lpstr>Экстремальные ситуации. Поведение людей попавших в них</vt:lpstr>
      <vt:lpstr>           Цели занятия:</vt:lpstr>
      <vt:lpstr>Что такое экстремальная ситуация?</vt:lpstr>
      <vt:lpstr>Слайд 4</vt:lpstr>
      <vt:lpstr>Слайд 5</vt:lpstr>
      <vt:lpstr>Правила поведения в экстремальной ситуации</vt:lpstr>
      <vt:lpstr>Оцените ситуацию.  Первым шагом является быстрая и точная оценка ситуации. Определите угрозы и решите, что следует делать.</vt:lpstr>
      <vt:lpstr>Сохраните спокойствие.  Одним из ключевых аспектов в экстремальных ситуациях является сохранение спокойствия. Паника может ухудшить ситуацию. Постарайтесь собрать себя, думать логически, но при этом не игнорируйте интуицию.</vt:lpstr>
      <vt:lpstr>Обеспечьте безопасность.  Позаботьтесь о своей безопасности. Постарайтесь найти максимально безопасное место.</vt:lpstr>
      <vt:lpstr>Свяжитесь с другими. Если есть возможность, попробуйте установить связь с внешним миром, например, через радио, мобильный телефон или другие средства связи. Сообщите о вашем положении и потребностях близким и запросите помощь, если это возможно.</vt:lpstr>
      <vt:lpstr>Успокойте пострадавших.</vt:lpstr>
      <vt:lpstr>Окажите посильную помощь пострадавшим</vt:lpstr>
      <vt:lpstr>Используйте знания по оказанию доврачебной  ПМП.</vt:lpstr>
      <vt:lpstr>Дождитесь помощи и передайте пострадавшего медицинским работникам.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Экстремальные ситуации. Поведение людей попавших в них</dc:title>
  <dc:creator>Zver</dc:creator>
  <cp:lastModifiedBy>Zverdvd.org</cp:lastModifiedBy>
  <cp:revision>45</cp:revision>
  <dcterms:modified xsi:type="dcterms:W3CDTF">2023-12-14T12:48:34Z</dcterms:modified>
</cp:coreProperties>
</file>