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65" r:id="rId11"/>
    <p:sldId id="266" r:id="rId12"/>
    <p:sldId id="267" r:id="rId13"/>
    <p:sldId id="268" r:id="rId14"/>
    <p:sldId id="269" r:id="rId15"/>
    <p:sldId id="270" r:id="rId16"/>
    <p:sldId id="297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88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611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30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87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12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6631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627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639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1843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1610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797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046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77464-EEAC-41D5-8BDF-1C5CDDDC7646}" type="datetimeFigureOut">
              <a:rPr lang="ru-RU" smtClean="0"/>
              <a:pPr/>
              <a:t>08.12.2023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F11C-617B-44EE-8959-73835CF81B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51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405606"/>
            <a:ext cx="6836296" cy="14700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Первый тур</a:t>
            </a:r>
            <a:endParaRPr lang="ru-RU" sz="7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https://www.thoughtco.com/thmb/Y2dPK-R_xDdAGKln4bND0J8aAAw=/1500x0/filters:no_upscale():max_bytes(150000):strip_icc()/GettyImages-674750707-59b20ceb6f53ba0011431d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7272808" cy="412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8353177" cy="1752600"/>
          </a:xfrm>
        </p:spPr>
        <p:txBody>
          <a:bodyPr>
            <a:noAutofit/>
          </a:bodyPr>
          <a:lstStyle/>
          <a:p>
            <a:r>
              <a:rPr lang="ru-RU" altLang="ru-RU" sz="9600" b="1" i="1" dirty="0" smtClean="0">
                <a:solidFill>
                  <a:srgbClr val="FF3300"/>
                </a:solidFill>
              </a:rPr>
              <a:t>Из истории…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808589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4" name="AutoShape 2" descr="https://u.9111s.ru/uploads/202208/30/ec1f3d9c29907b173e3f56648e95e5a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u.9111s.ru/uploads/202208/30/ec1f3d9c29907b173e3f56648e95e5a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https://lh3.googleusercontent.com/-UP5twrXSrrg/X9NEU2RWqcI/AAAAAAAABog/3_u_orTv7SoYPaNxMm_R3jo2aGPSNQqZQCLcBGAsYHQ/w1200-h630-p-k-no-nu/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794504"/>
            <a:ext cx="6572264" cy="3684063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57158" y="2214554"/>
            <a:ext cx="8501122" cy="179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 smtClean="0"/>
              <a:t>Кто принимает законы в нашей стране?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286256"/>
            <a:ext cx="2357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Укажите точное название!!!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2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714348" y="2428868"/>
            <a:ext cx="7397152" cy="366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endParaRPr lang="ru-RU" sz="3600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14282" y="2214554"/>
            <a:ext cx="8501122" cy="179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 smtClean="0"/>
              <a:t>Кто является единственным источником власти в нашей стране?</a:t>
            </a:r>
          </a:p>
        </p:txBody>
      </p:sp>
      <p:pic>
        <p:nvPicPr>
          <p:cNvPr id="17410" name="Picture 2" descr="https://avatars.dzeninfra.ru/get-zen_doc/4347026/pub_61cc074920bcf448181592e4_61cc08da290185673bbbef2a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429000"/>
            <a:ext cx="4421673" cy="2955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3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57158" y="2143116"/>
            <a:ext cx="8786842" cy="2439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 smtClean="0"/>
              <a:t>Кто обеспечивает единую финансовую, кредитную, денежную политику в стране?</a:t>
            </a:r>
            <a:endParaRPr lang="ru-RU" sz="3600" b="1" dirty="0"/>
          </a:p>
        </p:txBody>
      </p:sp>
      <p:sp>
        <p:nvSpPr>
          <p:cNvPr id="16388" name="AutoShape 4" descr="https://vsememy.ru/kartinki/wp-content/uploads/2023/03/1639191443_9-papik-pro-p-dengi-klipart-1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vsememy.ru/kartinki/wp-content/uploads/2023/03/1639191443_9-papik-pro-p-dengi-klipart-1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s://media-1obl-ru.storage.yandexcloud.net/resize_cache/899420/83132dad08c79bfbcc1d891fdcdbb658/iblock/35a/35a4a2da72c7eca7827f9f572b2f8e9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857628"/>
            <a:ext cx="4911695" cy="25050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4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28596" y="2857496"/>
            <a:ext cx="4071966" cy="379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В любой Конституции есть преамбула. Что это такое?</a:t>
            </a:r>
            <a:endParaRPr lang="ru-RU" sz="3600" dirty="0"/>
          </a:p>
        </p:txBody>
      </p:sp>
      <p:pic>
        <p:nvPicPr>
          <p:cNvPr id="15362" name="Picture 2" descr="https://stihi.ru/pics/2021/09/10/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214554"/>
            <a:ext cx="3817446" cy="4286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5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28596" y="2060575"/>
            <a:ext cx="8325846" cy="201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 smtClean="0"/>
              <a:t>Кто является Верховным главнокомандующим в нашей стране?</a:t>
            </a:r>
          </a:p>
        </p:txBody>
      </p:sp>
      <p:pic>
        <p:nvPicPr>
          <p:cNvPr id="21506" name="Picture 2" descr="https://mtdata.ru/u15/photo6567/20055108855-0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214783"/>
            <a:ext cx="4965651" cy="331118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5" y="4000504"/>
            <a:ext cx="3286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Назовите должность, </a:t>
            </a:r>
          </a:p>
          <a:p>
            <a:r>
              <a:rPr lang="ru-RU" sz="3200" dirty="0" smtClean="0"/>
              <a:t>а не имя!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6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905446" y="2060575"/>
            <a:ext cx="78489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Кто </a:t>
            </a:r>
            <a:r>
              <a:rPr lang="ru-RU" sz="3600" b="1" dirty="0" smtClean="0"/>
              <a:t>разрабатывает </a:t>
            </a:r>
            <a:r>
              <a:rPr lang="ru-RU" sz="3600" dirty="0" smtClean="0"/>
              <a:t>Государственный бюджет страны?</a:t>
            </a:r>
          </a:p>
          <a:p>
            <a:pPr algn="l"/>
            <a:r>
              <a:rPr lang="ru-RU" sz="3600" dirty="0" smtClean="0"/>
              <a:t>А кто его </a:t>
            </a:r>
            <a:r>
              <a:rPr lang="ru-RU" sz="3600" b="1" dirty="0" smtClean="0"/>
              <a:t>утверждает?</a:t>
            </a:r>
            <a:endParaRPr lang="ru-RU" sz="3600" b="1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571868" y="5429264"/>
            <a:ext cx="5072130" cy="92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2800" i="1" dirty="0" smtClean="0"/>
              <a:t>Каждый ответ по 0,5 балла</a:t>
            </a:r>
            <a:endParaRPr lang="ru-RU" sz="2800" i="1" dirty="0"/>
          </a:p>
        </p:txBody>
      </p:sp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7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85720" y="2357431"/>
            <a:ext cx="8501122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Ч</a:t>
            </a:r>
            <a:r>
              <a:rPr lang="ru-RU" sz="3600" dirty="0" smtClean="0"/>
              <a:t>то </a:t>
            </a:r>
            <a:r>
              <a:rPr lang="ru-RU" sz="3600" dirty="0" smtClean="0"/>
              <a:t>такое </a:t>
            </a:r>
            <a:r>
              <a:rPr lang="ru-RU" sz="3600" b="1" dirty="0" smtClean="0"/>
              <a:t>Государственная Дума </a:t>
            </a:r>
            <a:r>
              <a:rPr lang="ru-RU" sz="3600" dirty="0" smtClean="0"/>
              <a:t>и  </a:t>
            </a:r>
            <a:r>
              <a:rPr lang="ru-RU" sz="3600" b="1" dirty="0" smtClean="0"/>
              <a:t>сколько </a:t>
            </a:r>
            <a:r>
              <a:rPr lang="ru-RU" sz="3600" b="1" dirty="0" smtClean="0"/>
              <a:t>депутатов </a:t>
            </a:r>
            <a:r>
              <a:rPr lang="ru-RU" sz="3600" dirty="0" smtClean="0"/>
              <a:t>входит в </a:t>
            </a:r>
            <a:r>
              <a:rPr lang="ru-RU" sz="3600" dirty="0" smtClean="0"/>
              <a:t>её состав?</a:t>
            </a:r>
            <a:endParaRPr lang="ru-RU" sz="3600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571868" y="5429264"/>
            <a:ext cx="5072130" cy="92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2800" i="1" dirty="0" smtClean="0"/>
              <a:t>Каждый ответ по 0,5 балла</a:t>
            </a:r>
            <a:endParaRPr lang="ru-RU" sz="2800" i="1" dirty="0"/>
          </a:p>
        </p:txBody>
      </p:sp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405606"/>
            <a:ext cx="6836296" cy="14700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Третий </a:t>
            </a:r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тур</a:t>
            </a:r>
            <a:endParaRPr lang="ru-RU" sz="7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s://businessman.ru/static/img/n/2/3/5/6/2/9/8/i/23562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19042"/>
            <a:ext cx="701549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8353177" cy="1752600"/>
          </a:xfrm>
        </p:spPr>
        <p:txBody>
          <a:bodyPr>
            <a:noAutofit/>
          </a:bodyPr>
          <a:lstStyle/>
          <a:p>
            <a:r>
              <a:rPr lang="ru-RU" altLang="ru-RU" sz="9600" b="1" i="1" dirty="0" smtClean="0">
                <a:solidFill>
                  <a:srgbClr val="FF3300"/>
                </a:solidFill>
              </a:rPr>
              <a:t>Визуальный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4217112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1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83413" y="5157192"/>
            <a:ext cx="828116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3600" dirty="0" smtClean="0"/>
              <a:t>Что объединяет этих людей?</a:t>
            </a:r>
            <a:endParaRPr lang="ru-RU" altLang="ru-RU" sz="3600" dirty="0"/>
          </a:p>
        </p:txBody>
      </p:sp>
      <p:pic>
        <p:nvPicPr>
          <p:cNvPr id="3" name="Picture 2" descr="https://tvcenter.ru/wp-content/uploads/2021/01/f4c1fbf05d1a65632238a356f6f9d45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71823"/>
            <a:ext cx="2089576" cy="280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dzeninfra.ru/get-zen_doc/3342202/pub_610e597a3f0bbf48750de4d2_610fb9b3af6d700e3d5282ff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6758" y="2171823"/>
            <a:ext cx="2071262" cy="280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leonidbrezhnev.ucoz.ru/_ph/3/6017804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7744" y="2263178"/>
            <a:ext cx="1985128" cy="262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d15zn84cat5tp0.cloudfront.net/wp-content/uploads/2013/08/gxhepasmxoliwb2jzgov-1024x964-d41d8cd%402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20717"/>
            <a:ext cx="2159400" cy="211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6293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2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66578" y="2269894"/>
            <a:ext cx="3677422" cy="3607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На картинке зашифрована высшая ценность по Конституции РФ. Назовите её.</a:t>
            </a:r>
            <a:endParaRPr lang="ru-RU" altLang="ru-RU" sz="3400" dirty="0"/>
          </a:p>
        </p:txBody>
      </p:sp>
      <p:pic>
        <p:nvPicPr>
          <p:cNvPr id="3074" name="Picture 2" descr="https://u-f.ru/sites/default/files/priv_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88394"/>
            <a:ext cx="5287190" cy="358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629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1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504" y="2094807"/>
            <a:ext cx="8928992" cy="1971277"/>
          </a:xfrm>
        </p:spPr>
        <p:txBody>
          <a:bodyPr>
            <a:noAutofit/>
          </a:bodyPr>
          <a:lstStyle/>
          <a:p>
            <a:pPr algn="l"/>
            <a:r>
              <a:rPr lang="ru-RU" altLang="ru-RU" sz="2800" dirty="0">
                <a:solidFill>
                  <a:schemeClr val="tx1"/>
                </a:solidFill>
              </a:rPr>
              <a:t>В нашей стране много законов, но главным </a:t>
            </a:r>
            <a:r>
              <a:rPr lang="ru-RU" altLang="ru-RU" sz="2800" dirty="0" smtClean="0">
                <a:solidFill>
                  <a:schemeClr val="tx1"/>
                </a:solidFill>
              </a:rPr>
              <a:t>законом государства</a:t>
            </a:r>
            <a:r>
              <a:rPr lang="ru-RU" altLang="ru-RU" sz="2800" dirty="0">
                <a:solidFill>
                  <a:schemeClr val="tx1"/>
                </a:solidFill>
              </a:rPr>
              <a:t>, </a:t>
            </a:r>
            <a:r>
              <a:rPr lang="ru-RU" altLang="ru-RU" sz="2800" dirty="0" smtClean="0">
                <a:solidFill>
                  <a:schemeClr val="tx1"/>
                </a:solidFill>
              </a:rPr>
              <a:t>является Конституция, в которой описаны не только правила, по которым </a:t>
            </a:r>
            <a:r>
              <a:rPr lang="ru-RU" altLang="ru-RU" sz="2800" dirty="0">
                <a:solidFill>
                  <a:schemeClr val="tx1"/>
                </a:solidFill>
              </a:rPr>
              <a:t>мы живем, </a:t>
            </a:r>
            <a:r>
              <a:rPr lang="ru-RU" altLang="ru-RU" sz="2800" dirty="0" smtClean="0">
                <a:solidFill>
                  <a:schemeClr val="tx1"/>
                </a:solidFill>
              </a:rPr>
              <a:t>но и как строится государство.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056" name="Picture 8" descr="inauguration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59076"/>
            <a:ext cx="3817119" cy="254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211960" y="4005064"/>
            <a:ext cx="475459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600" dirty="0" smtClean="0"/>
              <a:t>А как переводится в латинского слово </a:t>
            </a:r>
            <a:r>
              <a:rPr lang="ru-RU" altLang="ru-RU" sz="3600" dirty="0"/>
              <a:t>“конституция</a:t>
            </a:r>
            <a:r>
              <a:rPr lang="ru-RU" altLang="ru-RU" sz="3600" dirty="0" smtClean="0"/>
              <a:t>”?</a:t>
            </a: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527925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3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37686" y="2996952"/>
            <a:ext cx="3677422" cy="209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Какое право зашифровано на картинке?</a:t>
            </a:r>
            <a:endParaRPr lang="ru-RU" altLang="ru-RU" sz="3400" dirty="0"/>
          </a:p>
        </p:txBody>
      </p:sp>
      <p:pic>
        <p:nvPicPr>
          <p:cNvPr id="8" name="Picture 7" descr="334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7" y="2205038"/>
            <a:ext cx="5306669" cy="352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645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4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37686" y="2996952"/>
            <a:ext cx="3677422" cy="209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Какое право зашифровано на картинке?</a:t>
            </a:r>
            <a:endParaRPr lang="ru-RU" altLang="ru-RU" sz="3400" dirty="0"/>
          </a:p>
        </p:txBody>
      </p:sp>
      <p:pic>
        <p:nvPicPr>
          <p:cNvPr id="9" name="Picture 9" descr="bg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76872"/>
            <a:ext cx="527977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911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5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37686" y="2996952"/>
            <a:ext cx="3677422" cy="209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Какое право зашифровано на картинке?</a:t>
            </a:r>
            <a:endParaRPr lang="ru-RU" altLang="ru-RU" sz="3400" dirty="0"/>
          </a:p>
        </p:txBody>
      </p:sp>
      <p:pic>
        <p:nvPicPr>
          <p:cNvPr id="8" name="Picture 10" descr="m7f1f18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153" y="2348880"/>
            <a:ext cx="518372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705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6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37686" y="2996952"/>
            <a:ext cx="3677422" cy="209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Какая обязанность зашифрована на картинке?</a:t>
            </a:r>
            <a:endParaRPr lang="ru-RU" altLang="ru-RU" sz="3400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348880"/>
            <a:ext cx="5112692" cy="388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762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7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437686" y="2996952"/>
            <a:ext cx="3677422" cy="209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400" dirty="0" smtClean="0"/>
              <a:t>Какая обязанность зашифрована на картинке?</a:t>
            </a:r>
            <a:endParaRPr lang="ru-RU" altLang="ru-RU" sz="3400" dirty="0"/>
          </a:p>
        </p:txBody>
      </p:sp>
      <p:pic>
        <p:nvPicPr>
          <p:cNvPr id="8" name="Picture 8" descr="ustanovlen_5853591_108812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829" y="2276872"/>
            <a:ext cx="512869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249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91925"/>
            <a:ext cx="6836296" cy="1724907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Четвертый </a:t>
            </a:r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тур</a:t>
            </a:r>
            <a:endParaRPr lang="ru-RU" sz="7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6" name="Picture 2" descr="https://yt3.googleusercontent.com/ytc/AGIKgqPT4NAZGoE9f35y5sonZ6J8LQ0ClaR8QDeNfuUNAg=s900-c-k-c0x00ffffff-no-r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204864"/>
            <a:ext cx="6858048" cy="4471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0.userapi.com/6pe0gvGg_AszXvoE6K3JV2FeQSriH6FTSuVrLg/rJ4oyA58TV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214554"/>
            <a:ext cx="6858048" cy="28207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0605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905446" y="2060575"/>
            <a:ext cx="78489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/>
              <a:t>О ком идет речь:</a:t>
            </a:r>
          </a:p>
          <a:p>
            <a:pPr algn="l"/>
            <a:r>
              <a:rPr lang="ru-RU" sz="3600" dirty="0"/>
              <a:t>- лицо, он же гражданин </a:t>
            </a:r>
            <a:r>
              <a:rPr lang="ru-RU" sz="3600" dirty="0" smtClean="0"/>
              <a:t>РФ;</a:t>
            </a:r>
            <a:endParaRPr lang="ru-RU" sz="3600" dirty="0"/>
          </a:p>
          <a:p>
            <a:pPr algn="l"/>
            <a:r>
              <a:rPr lang="ru-RU" sz="3600" dirty="0"/>
              <a:t>- не моложе 18 лет;</a:t>
            </a:r>
          </a:p>
          <a:p>
            <a:pPr algn="l"/>
            <a:r>
              <a:rPr lang="ru-RU" sz="3600" dirty="0"/>
              <a:t>- не сумасшедший и не наркоман;</a:t>
            </a:r>
          </a:p>
          <a:p>
            <a:pPr algn="l"/>
            <a:r>
              <a:rPr lang="ru-RU" sz="3600" dirty="0"/>
              <a:t>- </a:t>
            </a:r>
            <a:r>
              <a:rPr lang="ru-RU" sz="3600" dirty="0" smtClean="0"/>
              <a:t>не сидит в тюрьме;</a:t>
            </a:r>
            <a:endParaRPr lang="ru-RU" sz="3600" dirty="0"/>
          </a:p>
          <a:p>
            <a:pPr algn="l"/>
            <a:r>
              <a:rPr lang="ru-RU" sz="3600" dirty="0"/>
              <a:t>- в</a:t>
            </a:r>
            <a:r>
              <a:rPr lang="ru-RU" sz="3600" dirty="0" smtClean="0"/>
              <a:t>ерующий, или атеист;</a:t>
            </a:r>
            <a:endParaRPr lang="ru-RU" sz="3600" dirty="0"/>
          </a:p>
          <a:p>
            <a:pPr algn="l"/>
            <a:r>
              <a:rPr lang="ru-RU" sz="3600" dirty="0"/>
              <a:t>- </a:t>
            </a:r>
            <a:r>
              <a:rPr lang="ru-RU" sz="3600" dirty="0" smtClean="0"/>
              <a:t>богат или беден.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945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2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611560" y="2780928"/>
            <a:ext cx="8425060" cy="342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/>
              <a:t>Одним из символов государства является </a:t>
            </a:r>
            <a:r>
              <a:rPr lang="ru-RU" sz="3600" dirty="0" smtClean="0"/>
              <a:t>государственный гимн</a:t>
            </a:r>
            <a:r>
              <a:rPr lang="ru-RU" sz="3600" dirty="0"/>
              <a:t>. Назовите точное время, когда гимн звучит всегда в одно и то же время.</a:t>
            </a:r>
          </a:p>
        </p:txBody>
      </p:sp>
    </p:spTree>
    <p:extLst>
      <p:ext uri="{BB962C8B-B14F-4D97-AF65-F5344CB8AC3E}">
        <p14:creationId xmlns="" xmlns:p14="http://schemas.microsoft.com/office/powerpoint/2010/main" val="147242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3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76038" y="2092324"/>
            <a:ext cx="8959854" cy="443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dirty="0"/>
              <a:t>Конституция 1924 года </a:t>
            </a:r>
            <a:r>
              <a:rPr lang="ru-RU" dirty="0" smtClean="0"/>
              <a:t>(статья 70) </a:t>
            </a:r>
            <a:r>
              <a:rPr lang="ru-RU" dirty="0"/>
              <a:t>подробно описывала, как </a:t>
            </a:r>
            <a:r>
              <a:rPr lang="ru-RU" dirty="0" smtClean="0"/>
              <a:t>должен выглядеть </a:t>
            </a:r>
            <a:r>
              <a:rPr lang="ru-RU" dirty="0"/>
              <a:t>этот важный для государства предмет. </a:t>
            </a:r>
            <a:endParaRPr lang="ru-RU" dirty="0" smtClean="0"/>
          </a:p>
          <a:p>
            <a:pPr algn="l"/>
            <a:r>
              <a:rPr lang="ru-RU" dirty="0" smtClean="0"/>
              <a:t>Известно</a:t>
            </a:r>
            <a:r>
              <a:rPr lang="ru-RU" dirty="0"/>
              <a:t>, что он должен был </a:t>
            </a:r>
            <a:r>
              <a:rPr lang="ru-RU" dirty="0" smtClean="0"/>
              <a:t>содержать 6 </a:t>
            </a:r>
            <a:r>
              <a:rPr lang="ru-RU" dirty="0"/>
              <a:t>изображений - серп, молот, земной шар, лучи солнца, колосья, </a:t>
            </a:r>
            <a:r>
              <a:rPr lang="ru-RU" dirty="0" smtClean="0"/>
              <a:t>звезду. </a:t>
            </a:r>
          </a:p>
          <a:p>
            <a:pPr algn="l"/>
            <a:r>
              <a:rPr lang="ru-RU" sz="3600" b="1" dirty="0" smtClean="0"/>
              <a:t>О </a:t>
            </a:r>
            <a:r>
              <a:rPr lang="ru-RU" sz="3600" b="1" dirty="0"/>
              <a:t>чём идет речь</a:t>
            </a:r>
            <a:r>
              <a:rPr lang="ru-RU" sz="3600" b="1" dirty="0" smtClean="0"/>
              <a:t>?</a:t>
            </a:r>
            <a:endParaRPr lang="ru-RU" sz="3600" b="1" dirty="0"/>
          </a:p>
          <a:p>
            <a:pPr algn="l"/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7620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4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53447" y="2213459"/>
            <a:ext cx="878579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b="1" dirty="0" smtClean="0"/>
              <a:t>О чём идет речь?:</a:t>
            </a:r>
          </a:p>
          <a:p>
            <a:pPr marL="571500" indent="-571500" algn="l">
              <a:buFontTx/>
              <a:buChar char="-"/>
            </a:pPr>
            <a:r>
              <a:rPr lang="ru-RU" sz="3400" dirty="0" smtClean="0"/>
              <a:t>отобрать, извлечь, взять нужное; </a:t>
            </a:r>
          </a:p>
          <a:p>
            <a:pPr marL="571500" indent="-571500" algn="l">
              <a:buFontTx/>
              <a:buChar char="-"/>
            </a:pPr>
            <a:r>
              <a:rPr lang="ru-RU" sz="3400" dirty="0" smtClean="0"/>
              <a:t>осознанное принятие решения из предложенного множества вариантов;</a:t>
            </a:r>
          </a:p>
          <a:p>
            <a:pPr marL="571500" indent="-571500" algn="l">
              <a:buFontTx/>
              <a:buChar char="-"/>
            </a:pPr>
            <a:r>
              <a:rPr lang="ru-RU" sz="3400" dirty="0" smtClean="0"/>
              <a:t>крылатое выражение «перейти Рубикон».</a:t>
            </a:r>
          </a:p>
          <a:p>
            <a:pPr algn="l"/>
            <a:r>
              <a:rPr lang="ru-RU" sz="3600" b="1" dirty="0" smtClean="0"/>
              <a:t>Какое понятие здесь загадано?</a:t>
            </a:r>
            <a:endParaRPr lang="ru-RU" sz="3600" b="1" dirty="0"/>
          </a:p>
          <a:p>
            <a:pPr algn="l"/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356210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2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55976" y="2852936"/>
            <a:ext cx="4536727" cy="2448272"/>
          </a:xfrm>
        </p:spPr>
        <p:txBody>
          <a:bodyPr>
            <a:noAutofit/>
          </a:bodyPr>
          <a:lstStyle/>
          <a:p>
            <a:pPr algn="l"/>
            <a:r>
              <a:rPr lang="ru-RU" altLang="ru-RU" sz="360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какой стране была принята первая Конституция в мире?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http://images.discerningassets.com/image/upload/c_fill%2Ch_1000%2Cw_1000/c_fit%2Cfl_relative%2Ch_1.0%2Co_100%2Cw_1.0/c_fill%2Cw_1000%2Ch_1000/v1556054883/The_Light_of_Freedon_Kenneth_R_Turner_web_z7f8y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92896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3447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5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76038" y="2092324"/>
            <a:ext cx="8959854" cy="443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dirty="0" smtClean="0"/>
              <a:t>- изначально он был ввезён </a:t>
            </a:r>
            <a:r>
              <a:rPr lang="ru-RU" dirty="0"/>
              <a:t>в Россию Петром </a:t>
            </a:r>
            <a:r>
              <a:rPr lang="ru-RU" dirty="0" smtClean="0"/>
              <a:t>Первым</a:t>
            </a:r>
            <a:r>
              <a:rPr lang="ru-RU" dirty="0"/>
              <a:t>;</a:t>
            </a:r>
            <a:endParaRPr lang="ru-RU" dirty="0" smtClean="0"/>
          </a:p>
          <a:p>
            <a:pPr algn="l"/>
            <a:r>
              <a:rPr lang="ru-RU" dirty="0" smtClean="0"/>
              <a:t>- долгое </a:t>
            </a:r>
            <a:r>
              <a:rPr lang="ru-RU" dirty="0"/>
              <a:t>время </a:t>
            </a:r>
            <a:r>
              <a:rPr lang="ru-RU" dirty="0" smtClean="0"/>
              <a:t>он был </a:t>
            </a:r>
            <a:r>
              <a:rPr lang="ru-RU" dirty="0"/>
              <a:t>символом только </a:t>
            </a:r>
            <a:r>
              <a:rPr lang="ru-RU" dirty="0" smtClean="0"/>
              <a:t>моряков;</a:t>
            </a:r>
          </a:p>
          <a:p>
            <a:pPr algn="l"/>
            <a:r>
              <a:rPr lang="ru-RU" dirty="0" smtClean="0"/>
              <a:t>-  в </a:t>
            </a:r>
            <a:r>
              <a:rPr lang="ru-RU" dirty="0"/>
              <a:t>1917 году он </a:t>
            </a:r>
            <a:r>
              <a:rPr lang="ru-RU" dirty="0" smtClean="0"/>
              <a:t>исчез, но </a:t>
            </a:r>
            <a:r>
              <a:rPr lang="ru-RU" dirty="0"/>
              <a:t>возродился </a:t>
            </a:r>
            <a:r>
              <a:rPr lang="ru-RU" dirty="0" smtClean="0"/>
              <a:t>в 1993</a:t>
            </a:r>
            <a:r>
              <a:rPr lang="ru-RU" dirty="0"/>
              <a:t>.</a:t>
            </a:r>
            <a:r>
              <a:rPr lang="ru-RU" dirty="0" smtClean="0"/>
              <a:t> </a:t>
            </a:r>
          </a:p>
          <a:p>
            <a:pPr algn="l"/>
            <a:endParaRPr lang="ru-RU" sz="3600" b="1" dirty="0" smtClean="0"/>
          </a:p>
          <a:p>
            <a:pPr algn="l"/>
            <a:r>
              <a:rPr lang="ru-RU" sz="3600" b="1" dirty="0" smtClean="0"/>
              <a:t>О </a:t>
            </a:r>
            <a:r>
              <a:rPr lang="ru-RU" sz="3600" b="1" dirty="0"/>
              <a:t>чём идет речь</a:t>
            </a:r>
            <a:r>
              <a:rPr lang="ru-RU" sz="3600" b="1" dirty="0" smtClean="0"/>
              <a:t>?</a:t>
            </a:r>
            <a:endParaRPr lang="ru-RU" sz="3600" b="1" dirty="0"/>
          </a:p>
          <a:p>
            <a:pPr algn="l"/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117765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6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76038" y="2092324"/>
            <a:ext cx="8959854" cy="443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dirty="0" smtClean="0"/>
              <a:t>- эта </a:t>
            </a:r>
            <a:r>
              <a:rPr lang="ru-RU" dirty="0"/>
              <a:t>форма </a:t>
            </a:r>
            <a:r>
              <a:rPr lang="ru-RU" dirty="0" smtClean="0"/>
              <a:t>правления возникла </a:t>
            </a:r>
            <a:r>
              <a:rPr lang="ru-RU" dirty="0"/>
              <a:t>в </a:t>
            </a:r>
            <a:r>
              <a:rPr lang="ru-RU" dirty="0" smtClean="0"/>
              <a:t>Древнем Риме;</a:t>
            </a:r>
            <a:endParaRPr lang="ru-RU" dirty="0"/>
          </a:p>
          <a:p>
            <a:pPr algn="l"/>
            <a:r>
              <a:rPr lang="ru-RU" dirty="0" smtClean="0"/>
              <a:t>- с </a:t>
            </a:r>
            <a:r>
              <a:rPr lang="ru-RU" dirty="0"/>
              <a:t>латыни </a:t>
            </a:r>
            <a:r>
              <a:rPr lang="ru-RU" dirty="0" smtClean="0"/>
              <a:t>переводится как «общественное дело»;</a:t>
            </a:r>
            <a:endParaRPr lang="ru-RU" dirty="0"/>
          </a:p>
          <a:p>
            <a:pPr algn="l"/>
            <a:r>
              <a:rPr lang="ru-RU" dirty="0" smtClean="0"/>
              <a:t>- ради </a:t>
            </a:r>
            <a:r>
              <a:rPr lang="ru-RU" dirty="0"/>
              <a:t>неё Робеспьер отправлял на гильотину других и был казнён сам</a:t>
            </a:r>
            <a:r>
              <a:rPr lang="ru-RU" dirty="0" smtClean="0"/>
              <a:t>;</a:t>
            </a:r>
            <a:endParaRPr lang="ru-RU" dirty="0"/>
          </a:p>
          <a:p>
            <a:pPr algn="l"/>
            <a:r>
              <a:rPr lang="ru-RU" dirty="0" smtClean="0"/>
              <a:t>- бывает не только парламентской.</a:t>
            </a:r>
            <a:endParaRPr lang="ru-RU" sz="3400" dirty="0" smtClean="0"/>
          </a:p>
          <a:p>
            <a:pPr algn="l"/>
            <a:r>
              <a:rPr lang="ru-RU" sz="3600" b="1" dirty="0"/>
              <a:t>О чём идет речь</a:t>
            </a:r>
            <a:r>
              <a:rPr lang="ru-RU" sz="3600" b="1" dirty="0" smtClean="0"/>
              <a:t>?</a:t>
            </a:r>
            <a:endParaRPr lang="ru-RU" sz="3600" b="1" dirty="0"/>
          </a:p>
          <a:p>
            <a:pPr algn="l"/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747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7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403648" y="2276872"/>
            <a:ext cx="5836122" cy="378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dirty="0" smtClean="0"/>
              <a:t>- в Нигерии он красный;</a:t>
            </a:r>
          </a:p>
          <a:p>
            <a:pPr algn="l"/>
            <a:r>
              <a:rPr lang="ru-RU" dirty="0" smtClean="0"/>
              <a:t>- в Германии он чёрный;</a:t>
            </a:r>
          </a:p>
          <a:p>
            <a:pPr algn="l"/>
            <a:r>
              <a:rPr lang="ru-RU" dirty="0" smtClean="0"/>
              <a:t>- в Египте он золотой;</a:t>
            </a:r>
          </a:p>
          <a:p>
            <a:pPr algn="l"/>
            <a:r>
              <a:rPr lang="ru-RU" dirty="0" smtClean="0"/>
              <a:t>- в Сербии он белый.</a:t>
            </a:r>
          </a:p>
          <a:p>
            <a:pPr algn="l"/>
            <a:endParaRPr lang="ru-RU" sz="3600" b="1" dirty="0"/>
          </a:p>
          <a:p>
            <a:pPr algn="l"/>
            <a:r>
              <a:rPr lang="ru-RU" sz="3600" b="1" dirty="0" smtClean="0"/>
              <a:t>А какой он в России?</a:t>
            </a:r>
            <a:endParaRPr lang="ru-RU" sz="3600" b="1" dirty="0"/>
          </a:p>
          <a:p>
            <a:pPr algn="l"/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55052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91925"/>
            <a:ext cx="6836296" cy="1724907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Пятый тур (БЛИЦ)</a:t>
            </a:r>
            <a:endParaRPr lang="ru-RU" sz="7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znatoki/1449939/2a000001843790891f92050a1305b08022aa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3192" y="2162182"/>
            <a:ext cx="7344816" cy="455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8353177" cy="3024336"/>
          </a:xfrm>
        </p:spPr>
        <p:txBody>
          <a:bodyPr>
            <a:noAutofit/>
          </a:bodyPr>
          <a:lstStyle/>
          <a:p>
            <a:r>
              <a:rPr lang="ru-RU" altLang="ru-RU" sz="9600" b="1" i="1" dirty="0" smtClean="0">
                <a:solidFill>
                  <a:srgbClr val="FF3300"/>
                </a:solidFill>
              </a:rPr>
              <a:t>Закончи предложение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17427977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1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61517" y="2240868"/>
            <a:ext cx="363668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Кандидатом в Президенты Российской Федерации может стать гражданин не моложе…</a:t>
            </a:r>
            <a:endParaRPr lang="ru-RU" sz="3600" dirty="0"/>
          </a:p>
        </p:txBody>
      </p:sp>
      <p:pic>
        <p:nvPicPr>
          <p:cNvPr id="1026" name="Picture 2" descr="https://cdnn1.inosmi.ru/img/16368/17/163681725_0:0:0:0_1240x0_80_0_0_93d55101024568249332cd25cd749e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0543" y="2492896"/>
            <a:ext cx="481817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60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2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50824" y="2276872"/>
            <a:ext cx="8713663" cy="342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Гражданин Российской Федерации может самостоятельно осуществлять в полном объеме свои права и обязанности с … лет.</a:t>
            </a:r>
            <a:endParaRPr lang="ru-RU" sz="3600" dirty="0"/>
          </a:p>
        </p:txBody>
      </p:sp>
      <p:pic>
        <p:nvPicPr>
          <p:cNvPr id="2" name="Picture 2" descr="https://mykaleidoscope.ru/x/uploads/posts/2022-10/1666208523_37-mykaleidoscope-ru-p-udivlennii-rebenok-vkontakte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8287" y="4293096"/>
            <a:ext cx="384042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76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3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87239" y="2292635"/>
            <a:ext cx="8425060" cy="142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Правосудие в Российской Федерации осуществляется только …</a:t>
            </a:r>
            <a:endParaRPr lang="ru-RU" sz="3600" dirty="0"/>
          </a:p>
        </p:txBody>
      </p:sp>
      <p:sp>
        <p:nvSpPr>
          <p:cNvPr id="2" name="AutoShape 2" descr="https://vsememy.ru/kartinki/wp-content/uploads/2023/03/1636041288_18-papik-pro-p-noti-vektornii-risunok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https://igumt.ast.social/images/3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10812"/>
            <a:ext cx="4680520" cy="312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819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4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47175" y="2123218"/>
            <a:ext cx="903649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Политическое, правовое свойство (признак) государства, которое выражает</a:t>
            </a:r>
            <a:endParaRPr lang="ru-RU" sz="3600" dirty="0"/>
          </a:p>
        </p:txBody>
      </p:sp>
      <p:sp>
        <p:nvSpPr>
          <p:cNvPr id="2" name="AutoShape 2" descr="https://vsememy.ru/kartinki/wp-content/uploads/2023/03/1636041288_18-papik-pro-p-noti-vektornii-risunok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https://itcrumbs.ru/wp-content/uploads/2022/04/IT-suverenitetu-v-RF-by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11350"/>
            <a:ext cx="4608761" cy="321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55575" y="3284984"/>
            <a:ext cx="475351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верховенство и независимость </a:t>
            </a:r>
            <a:r>
              <a:rPr lang="ru-RU" sz="3600" dirty="0"/>
              <a:t>власти </a:t>
            </a:r>
            <a:r>
              <a:rPr lang="ru-RU" sz="3600" dirty="0" smtClean="0"/>
              <a:t>в нём, называется …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42795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</a:t>
            </a:r>
            <a:r>
              <a:rPr lang="ru-RU" altLang="ru-RU" b="1" i="1" dirty="0">
                <a:solidFill>
                  <a:srgbClr val="FF3300"/>
                </a:solidFill>
              </a:rPr>
              <a:t>5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87239" y="2292635"/>
            <a:ext cx="8425060" cy="142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Напишите первую строчку ВТОРОГО куплета гимна Российской федерации</a:t>
            </a:r>
            <a:endParaRPr lang="ru-RU" sz="3600" dirty="0"/>
          </a:p>
        </p:txBody>
      </p:sp>
      <p:sp>
        <p:nvSpPr>
          <p:cNvPr id="2" name="AutoShape 2" descr="https://vsememy.ru/kartinki/wp-content/uploads/2023/03/1636041288_18-papik-pro-p-noti-vektornii-risunok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miastodzieci.pl/wp-content/uploads/2020/02/scores-1840891_19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9138" y="3429000"/>
            <a:ext cx="511256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60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6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07975" y="2204864"/>
            <a:ext cx="883602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Процедура привлечения к ответственности или отстранения от должностей высших лиц государства называется… </a:t>
            </a:r>
            <a:endParaRPr lang="ru-RU" sz="3600" dirty="0"/>
          </a:p>
        </p:txBody>
      </p:sp>
      <p:sp>
        <p:nvSpPr>
          <p:cNvPr id="2" name="AutoShape 2" descr="https://vsememy.ru/kartinki/wp-content/uploads/2023/03/1636041288_18-papik-pro-p-noti-vektornii-risunok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s://yurist-advokat812.ru/upload/iblock/70d/70da97dbdd79cda8e2f32af9512d25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36236"/>
            <a:ext cx="3938403" cy="25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62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3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724524" y="2703512"/>
            <a:ext cx="3311971" cy="275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600" dirty="0" smtClean="0"/>
              <a:t>Кто в нашей стране впервые предложил ввести Конституцию?</a:t>
            </a:r>
            <a:endParaRPr lang="ru-RU" altLang="ru-RU" sz="3600" dirty="0"/>
          </a:p>
        </p:txBody>
      </p:sp>
      <p:pic>
        <p:nvPicPr>
          <p:cNvPr id="9" name="Picture 7" descr="detail_056f85f1a6ff33323ff936c90b3fdcc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03512"/>
            <a:ext cx="5545137" cy="369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34472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7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00946" y="2204864"/>
            <a:ext cx="885698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sz="3600" dirty="0" smtClean="0"/>
              <a:t>Россия как федеративное государство, состоит</a:t>
            </a:r>
            <a:r>
              <a:rPr lang="ru-RU" sz="3600" dirty="0"/>
              <a:t> из равноправных субъектов. В настоящее время в состав РФ входят 85 субъектов: 22 республики, 9 краев, 46 областей, 3 города федерального значения, 1 автономная </a:t>
            </a:r>
            <a:r>
              <a:rPr lang="ru-RU" sz="3600" dirty="0" smtClean="0"/>
              <a:t>область и …</a:t>
            </a:r>
            <a:endParaRPr lang="ru-RU" sz="3600" dirty="0"/>
          </a:p>
          <a:p>
            <a:pPr algn="l"/>
            <a:r>
              <a:rPr lang="ru-RU" sz="3600" b="1" dirty="0" smtClean="0"/>
              <a:t>Чего здесь не хватает?</a:t>
            </a:r>
          </a:p>
        </p:txBody>
      </p:sp>
    </p:spTree>
    <p:extLst>
      <p:ext uri="{BB962C8B-B14F-4D97-AF65-F5344CB8AC3E}">
        <p14:creationId xmlns:p14="http://schemas.microsoft.com/office/powerpoint/2010/main" xmlns="" val="41960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669360"/>
          </a:xfrm>
        </p:spPr>
        <p:txBody>
          <a:bodyPr>
            <a:normAutofit fontScale="25000" lnSpcReduction="20000"/>
          </a:bodyPr>
          <a:lstStyle/>
          <a:p>
            <a:r>
              <a:rPr lang="ru-RU" sz="4000" dirty="0"/>
              <a:t>уры викторины:</a:t>
            </a:r>
          </a:p>
          <a:p>
            <a:r>
              <a:rPr lang="ru-RU" sz="4000" dirty="0"/>
              <a:t>Разминка</a:t>
            </a:r>
          </a:p>
          <a:p>
            <a:r>
              <a:rPr lang="ru-RU" sz="4000" dirty="0"/>
              <a:t>Вопросы – минутки</a:t>
            </a:r>
          </a:p>
          <a:p>
            <a:r>
              <a:rPr lang="ru-RU" sz="4000" dirty="0"/>
              <a:t>Моё слово о конституции</a:t>
            </a:r>
          </a:p>
          <a:p>
            <a:r>
              <a:rPr lang="ru-RU" sz="4000" dirty="0"/>
              <a:t>Вставь недостающие слова</a:t>
            </a:r>
          </a:p>
          <a:p>
            <a:r>
              <a:rPr lang="ru-RU" sz="4000" dirty="0"/>
              <a:t>Конституция в ассоциациях</a:t>
            </a:r>
          </a:p>
          <a:p>
            <a:r>
              <a:rPr lang="ru-RU" sz="4000" dirty="0"/>
              <a:t>Черный ящик</a:t>
            </a:r>
          </a:p>
          <a:p>
            <a:r>
              <a:rPr lang="ru-RU" sz="4000" b="1" dirty="0"/>
              <a:t>1 тур: разминка – 1 балл за правильный ответ</a:t>
            </a:r>
            <a:endParaRPr lang="ru-RU" sz="4000" dirty="0"/>
          </a:p>
          <a:p>
            <a:r>
              <a:rPr lang="ru-RU" sz="4000" dirty="0"/>
              <a:t>Вопросы разминки</a:t>
            </a:r>
          </a:p>
          <a:p>
            <a:r>
              <a:rPr lang="ru-RU" sz="4000" dirty="0"/>
              <a:t>1.Как переводится слово «Конституция» (установление, утверждение) 2.Кто подписывает федеральные законы в стране? (президент) 3.Что означает 49 статья Конституции: презумпция невиновности? (человек невиновен до тех пор, пока судья не вынес приговор о виновности человека 4.Кто обеспечивает единую финансовую, кредитную, денежную политику в стране? (правительство) 5.Когда был введен пост президента в России? (1991 г)</a:t>
            </a:r>
          </a:p>
          <a:p>
            <a:r>
              <a:rPr lang="ru-RU" sz="4000" dirty="0"/>
              <a:t>6.Что такое преамбула? (вводная часть правового акта) 7.Верховный главнокомандующий в Российской Федерации? (президент) 8.Кто ратифицирует международные договора? Совет Федерации 9.В какой статье Конституции речь идет одновременно о правах и обязанностях? Ст 43, о праве на образование 10.Назовите первого президента России? Б.Н.Ельцин</a:t>
            </a:r>
          </a:p>
          <a:p>
            <a:r>
              <a:rPr lang="ru-RU" sz="4000" dirty="0"/>
              <a:t>11.Кто является источником власти в нашей стране? Народ 12.Кто объявляет амнистию в стране? Дума 13.Возможно ли повторное осуждение за одно и то же преступление? Нет 14.Статья № 37 Право на труд. Включает ли она для наших граждан обязанность трудиться? Нет 15.Какой закон государства обладает высшей юридической силой? Конституция</a:t>
            </a:r>
          </a:p>
          <a:p>
            <a:r>
              <a:rPr lang="ru-RU" sz="4000" dirty="0"/>
              <a:t>16. Входит ли местное самоуправление в систему органов власти? Нет 17.Кто выступает гарантом прав и свобод человека? Президент 18.Кто разрабатывает государственный бюджет страны? Правительство 19.Как называется округ, на территории которого мы проживаем? Сибирский 20.Как называется форма правления Российского государства? Республика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8. Сколько депутатов входит в состав гос. Думы и что такое гос. дума? (450) (нижняя палата парламента</a:t>
            </a:r>
            <a:r>
              <a:rPr lang="ru-RU" sz="4000" dirty="0" smtClean="0"/>
              <a:t>)</a:t>
            </a:r>
          </a:p>
          <a:p>
            <a:r>
              <a:rPr lang="ru-RU" sz="4000" dirty="0"/>
              <a:t>Мы, </a:t>
            </a:r>
            <a:r>
              <a:rPr lang="ru-RU" sz="4000" i="1" dirty="0"/>
              <a:t>многонациональный </a:t>
            </a:r>
            <a:r>
              <a:rPr lang="ru-RU" sz="4000" dirty="0"/>
              <a:t>(1) народ Российской Федерации, соединенные общей судьбой на своей земле, утверждая права и свободы человека, гражданский мир и согласие, сохраняя исторически сложившееся государственное </a:t>
            </a:r>
            <a:r>
              <a:rPr lang="ru-RU" sz="4000" i="1" dirty="0"/>
              <a:t>единство</a:t>
            </a:r>
            <a:r>
              <a:rPr lang="ru-RU" sz="4000" dirty="0"/>
              <a:t> (1), исходя из общепризнанных принципов равноправия и самоопределения народов, чтя память предков, передавших нам любовь и уважение к Отечеству, веру в добро и справедливость, возрождая </a:t>
            </a:r>
            <a:r>
              <a:rPr lang="ru-RU" sz="4000" i="1" dirty="0"/>
              <a:t>суверенную</a:t>
            </a:r>
            <a:r>
              <a:rPr lang="ru-RU" sz="4000" dirty="0"/>
              <a:t> (1) государственность России и утверждая незыблемость ее демократической основы, стремясь обеспечить благополучие и процветание России, исходя из </a:t>
            </a:r>
            <a:r>
              <a:rPr lang="ru-RU" sz="4000" i="1" dirty="0"/>
              <a:t>ответственности</a:t>
            </a:r>
            <a:r>
              <a:rPr lang="ru-RU" sz="4000" dirty="0"/>
              <a:t> (1) за свою Родину перед нынешним и будущими поколениями, сознавая себя частью мирового сообщества, принимаем </a:t>
            </a:r>
            <a:r>
              <a:rPr lang="ru-RU" sz="4000" i="1" dirty="0"/>
              <a:t>КОНСТИТУЦИЮ (1) РОССИЙСКОЙ ФЕДЕРАЦИИ.</a:t>
            </a:r>
            <a:endParaRPr lang="ru-RU" sz="4000" dirty="0"/>
          </a:p>
          <a:p>
            <a:r>
              <a:rPr lang="ru-RU" sz="4000" dirty="0"/>
              <a:t>Статья 1 Конституции РФ</a:t>
            </a:r>
          </a:p>
          <a:p>
            <a:r>
              <a:rPr lang="ru-RU" sz="4000" dirty="0"/>
              <a:t>1. Российская Федерация – Россия есть демократическое </a:t>
            </a:r>
            <a:r>
              <a:rPr lang="ru-RU" sz="4000" i="1" dirty="0"/>
              <a:t>федеративное</a:t>
            </a:r>
            <a:r>
              <a:rPr lang="ru-RU" sz="4000" dirty="0"/>
              <a:t> (1) правовое государство с </a:t>
            </a:r>
            <a:r>
              <a:rPr lang="ru-RU" sz="4000" i="1" dirty="0"/>
              <a:t>республиканской</a:t>
            </a:r>
            <a:r>
              <a:rPr lang="ru-RU" sz="4000" dirty="0"/>
              <a:t> (1) формой правления.</a:t>
            </a:r>
          </a:p>
          <a:p>
            <a:r>
              <a:rPr lang="ru-RU" sz="4000" dirty="0"/>
              <a:t>Статья 2 Конституции РФ</a:t>
            </a:r>
          </a:p>
          <a:p>
            <a:r>
              <a:rPr lang="ru-RU" sz="4000" dirty="0"/>
              <a:t>Человек, его права и свободы являются высшей ценностью. Признание, соблюдение и защита прав и свобод человека и гражданина – </a:t>
            </a:r>
            <a:r>
              <a:rPr lang="ru-RU" sz="4000" i="1" dirty="0"/>
              <a:t>обязанность</a:t>
            </a:r>
            <a:r>
              <a:rPr lang="ru-RU" sz="4000" dirty="0"/>
              <a:t> (1</a:t>
            </a:r>
            <a:r>
              <a:rPr lang="ru-RU" sz="4000" i="1" dirty="0"/>
              <a:t>) государства</a:t>
            </a:r>
            <a:r>
              <a:rPr lang="ru-RU" sz="4000" dirty="0"/>
              <a:t> (1).</a:t>
            </a:r>
          </a:p>
          <a:p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  <a:p>
            <a:r>
              <a:rPr lang="ru-RU" sz="4000" dirty="0"/>
              <a:t>Статья 3 Конституции РФ</a:t>
            </a:r>
          </a:p>
          <a:p>
            <a:r>
              <a:rPr lang="ru-RU" sz="4000" dirty="0"/>
              <a:t>1. Носителем суверенитета и единственным источником власти в Российской Федерации является её </a:t>
            </a:r>
            <a:r>
              <a:rPr lang="ru-RU" sz="4000" i="1" dirty="0"/>
              <a:t>многонациональный (1) народ (1)</a:t>
            </a:r>
            <a:r>
              <a:rPr lang="ru-RU" sz="4000" dirty="0"/>
              <a:t> …</a:t>
            </a:r>
          </a:p>
          <a:p>
            <a:r>
              <a:rPr lang="ru-RU" sz="4000" dirty="0"/>
              <a:t>3. Высшим непосредственным выражением власти народа являются </a:t>
            </a:r>
            <a:r>
              <a:rPr lang="ru-RU" sz="4000" i="1" dirty="0"/>
              <a:t>референдум </a:t>
            </a:r>
            <a:r>
              <a:rPr lang="ru-RU" sz="4000" dirty="0"/>
              <a:t>(1) и свободные выборы</a:t>
            </a:r>
          </a:p>
          <a:p>
            <a:r>
              <a:rPr lang="ru-RU" sz="4000" dirty="0"/>
              <a:t>Статья 5 Конституции РФ</a:t>
            </a:r>
          </a:p>
          <a:p>
            <a:r>
              <a:rPr lang="ru-RU" sz="4000" dirty="0"/>
              <a:t>1. Российская Федерация состоит из </a:t>
            </a:r>
            <a:r>
              <a:rPr lang="ru-RU" sz="4000" i="1" dirty="0"/>
              <a:t>республик, краев</a:t>
            </a:r>
            <a:r>
              <a:rPr lang="ru-RU" sz="4000" dirty="0"/>
              <a:t> (1), </a:t>
            </a:r>
            <a:r>
              <a:rPr lang="ru-RU" sz="4000" i="1" dirty="0"/>
              <a:t>областей, городов федерального значения, автономной области, автономных (1) округов (1) – равноправных субъектов</a:t>
            </a:r>
            <a:r>
              <a:rPr lang="ru-RU" sz="4000" dirty="0"/>
              <a:t> (1) Российской Федерации.</a:t>
            </a:r>
          </a:p>
          <a:p>
            <a:r>
              <a:rPr lang="ru-RU" sz="4000" dirty="0"/>
              <a:t>Статья 13 Конституции РФ</a:t>
            </a:r>
          </a:p>
          <a:p>
            <a:r>
              <a:rPr lang="ru-RU" sz="4000" dirty="0"/>
              <a:t>1. В Российской Федерации признается идеологическое многообразие.</a:t>
            </a:r>
          </a:p>
          <a:p>
            <a:r>
              <a:rPr lang="ru-RU" sz="4000" dirty="0"/>
              <a:t>2. Никакая идеология не может устанавливаться в качестве государственной или обязательной.</a:t>
            </a:r>
          </a:p>
          <a:p>
            <a:r>
              <a:rPr lang="ru-RU" sz="4000" dirty="0"/>
              <a:t>3. В Российской Федерации признаются политическое </a:t>
            </a:r>
            <a:r>
              <a:rPr lang="ru-RU" sz="4000" i="1" dirty="0"/>
              <a:t>многообразие, многопартийность</a:t>
            </a:r>
            <a:r>
              <a:rPr lang="ru-RU" sz="4000" dirty="0"/>
              <a:t> (1).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382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4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" name="Picture 8" descr="411px-Обложка_Конституции_РСФСР_1918_год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07503"/>
            <a:ext cx="2811463" cy="41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6998" y="2094807"/>
            <a:ext cx="5829497" cy="1118169"/>
          </a:xfrm>
        </p:spPr>
        <p:txBody>
          <a:bodyPr>
            <a:noAutofit/>
          </a:bodyPr>
          <a:lstStyle/>
          <a:p>
            <a:pPr algn="l"/>
            <a:r>
              <a:rPr lang="ru-RU" altLang="ru-RU" sz="2800" dirty="0">
                <a:solidFill>
                  <a:schemeClr val="tx1"/>
                </a:solidFill>
              </a:rPr>
              <a:t>В нашей стране </a:t>
            </a:r>
            <a:r>
              <a:rPr lang="ru-RU" altLang="ru-RU" sz="2800" dirty="0" smtClean="0">
                <a:solidFill>
                  <a:schemeClr val="tx1"/>
                </a:solidFill>
              </a:rPr>
              <a:t>Конституция принималась несколько раз.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398846" y="3387239"/>
            <a:ext cx="554668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600" dirty="0"/>
              <a:t>С</a:t>
            </a:r>
            <a:r>
              <a:rPr lang="ru-RU" altLang="ru-RU" sz="3600" dirty="0" smtClean="0"/>
              <a:t>колько Конституций было принято в российской истории?</a:t>
            </a: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875913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5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419872" y="2564904"/>
            <a:ext cx="4754596" cy="275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600" dirty="0" smtClean="0"/>
              <a:t>Назовите причину, по которой  в 1924 и в 1993 году принимались новые Конституции.</a:t>
            </a:r>
            <a:endParaRPr lang="ru-RU" altLang="ru-RU" sz="3600" dirty="0"/>
          </a:p>
        </p:txBody>
      </p:sp>
      <p:pic>
        <p:nvPicPr>
          <p:cNvPr id="9" name="Picture 8" descr="konst(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000" y="2456729"/>
            <a:ext cx="2962275" cy="395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5913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6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5577" y="2681859"/>
            <a:ext cx="8820919" cy="1323206"/>
          </a:xfrm>
        </p:spPr>
        <p:txBody>
          <a:bodyPr>
            <a:noAutofit/>
          </a:bodyPr>
          <a:lstStyle/>
          <a:p>
            <a:r>
              <a:rPr lang="ru-RU" altLang="ru-RU" sz="9600" dirty="0" smtClean="0">
                <a:solidFill>
                  <a:schemeClr val="tx1"/>
                </a:solidFill>
              </a:rPr>
              <a:t>39912121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67544" y="4077072"/>
            <a:ext cx="849694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3600" dirty="0" smtClean="0"/>
              <a:t>Что означают эти магические цифры?</a:t>
            </a:r>
            <a:endParaRPr lang="ru-RU" altLang="ru-RU" sz="3600" dirty="0"/>
          </a:p>
        </p:txBody>
      </p:sp>
      <p:sp>
        <p:nvSpPr>
          <p:cNvPr id="2" name="AutoShape 2" descr="https://sonnikland.ru/wp-content/uploads/d/c/0/dc0600554938cfd2a655dc93b62164f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913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6985000" cy="17526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FF3300"/>
                </a:solidFill>
              </a:rPr>
              <a:t>Вопрос 7</a:t>
            </a:r>
            <a:endParaRPr lang="ru-RU" altLang="ru-RU" b="1" i="1" dirty="0">
              <a:solidFill>
                <a:srgbClr val="FF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5577" y="2177803"/>
            <a:ext cx="8820919" cy="1323206"/>
          </a:xfrm>
        </p:spPr>
        <p:txBody>
          <a:bodyPr>
            <a:normAutofit/>
          </a:bodyPr>
          <a:lstStyle/>
          <a:p>
            <a:r>
              <a:rPr lang="ru-RU" altLang="ru-RU" sz="3600" dirty="0" smtClean="0">
                <a:solidFill>
                  <a:schemeClr val="tx1"/>
                </a:solidFill>
              </a:rPr>
              <a:t>Каким способом была принята ныне действующая Конституция РФ?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50825" y="6597650"/>
            <a:ext cx="8497888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6146" name="Picture 2" descr="https://krd.ru/upload/iblock/60b/1ozfmmkxh62es2q0yqn8v2vuhhbo2weh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59" y="3614094"/>
            <a:ext cx="4235245" cy="282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5913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91925"/>
            <a:ext cx="6836296" cy="1724907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Второй</a:t>
            </a:r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ru-RU" sz="72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тур</a:t>
            </a:r>
            <a:endParaRPr lang="ru-RU" sz="7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809750" cy="1903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979613" y="2060575"/>
            <a:ext cx="67691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s://r1.nubex.ru/s138986-27a/f7027_0a/e6c7f1702f29371637c12205e34d078d_ce_999x623x0x63_cropped_1332x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63964">
            <a:off x="494104" y="2589079"/>
            <a:ext cx="3143272" cy="209551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00504"/>
            <a:ext cx="9144000" cy="2857496"/>
          </a:xfrm>
        </p:spPr>
        <p:txBody>
          <a:bodyPr>
            <a:noAutofit/>
          </a:bodyPr>
          <a:lstStyle/>
          <a:p>
            <a:r>
              <a:rPr lang="ru-RU" altLang="ru-RU" sz="9600" b="1" i="1" dirty="0" smtClean="0">
                <a:solidFill>
                  <a:srgbClr val="FF3300"/>
                </a:solidFill>
              </a:rPr>
              <a:t>Я знаю Конституцию!</a:t>
            </a:r>
            <a:endParaRPr lang="ru-RU" sz="9600" dirty="0"/>
          </a:p>
        </p:txBody>
      </p:sp>
      <p:pic>
        <p:nvPicPr>
          <p:cNvPr id="7" name="Picture 4" descr="https://avatars.dzeninfra.ru/get-zen_doc/230574/pub_5e5258125033cf582d87a281_5e5259216754405ed3b8e9a6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89183">
            <a:off x="5647209" y="2610081"/>
            <a:ext cx="3191085" cy="2208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80605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927</Words>
  <Application>Microsoft Office PowerPoint</Application>
  <PresentationFormat>Экран (4:3)</PresentationFormat>
  <Paragraphs>144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Первый тур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Второй тур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Третий тур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Четвертый тур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Пятый тур (БЛИЦ)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Слайд 41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тур</dc:title>
  <dc:creator>RePack by Diakov</dc:creator>
  <cp:lastModifiedBy>eatoryannik</cp:lastModifiedBy>
  <cp:revision>10</cp:revision>
  <dcterms:created xsi:type="dcterms:W3CDTF">2023-12-03T16:54:47Z</dcterms:created>
  <dcterms:modified xsi:type="dcterms:W3CDTF">2023-12-08T16:08:36Z</dcterms:modified>
</cp:coreProperties>
</file>