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20640" y="315883"/>
            <a:ext cx="5807825" cy="698269"/>
          </a:xfrm>
        </p:spPr>
        <p:txBody>
          <a:bodyPr>
            <a:normAutofit/>
          </a:bodyPr>
          <a:lstStyle/>
          <a:p>
            <a:pPr algn="ctr"/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93819" y="315882"/>
            <a:ext cx="8326582" cy="5286896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n-US" sz="2400" dirty="0" smtClean="0"/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/>
              <a:t>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Муниципальное дошкольное образовательное бюджетное учреждение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детский сад №4 р.п. Чунский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«Нейробика – фитнес для мозга»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en-US" sz="1400" dirty="0" smtClean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Подготовила: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в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оспитатель: Козлова Татьяна Викторовна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р.п. Чунский, 2022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870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20640" y="315883"/>
            <a:ext cx="5807825" cy="698269"/>
          </a:xfrm>
        </p:spPr>
        <p:txBody>
          <a:bodyPr>
            <a:normAutofit/>
          </a:bodyPr>
          <a:lstStyle/>
          <a:p>
            <a:pPr algn="ctr"/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0531" y="315882"/>
            <a:ext cx="9689870" cy="528689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/>
              <a:t>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anose="020B0502040204020203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/>
              <a:t>«Руки учат голову, затем поумневшая голова учит руки,</a:t>
            </a:r>
          </a:p>
          <a:p>
            <a:pPr algn="ctr"/>
            <a:r>
              <a:rPr lang="ru-RU" sz="2400" dirty="0"/>
              <a:t>а умелые руки снова способствуют развитию мозга»</a:t>
            </a:r>
          </a:p>
          <a:p>
            <a:pPr algn="r"/>
            <a:endParaRPr lang="ru-RU" sz="1800" dirty="0" smtClean="0"/>
          </a:p>
          <a:p>
            <a:pPr algn="r"/>
            <a:r>
              <a:rPr lang="ru-RU" sz="1800" dirty="0" smtClean="0"/>
              <a:t>Иван </a:t>
            </a:r>
            <a:r>
              <a:rPr lang="ru-RU" sz="1800" dirty="0"/>
              <a:t>Петрович Павлов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496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20640" y="315883"/>
            <a:ext cx="5807825" cy="698269"/>
          </a:xfrm>
        </p:spPr>
        <p:txBody>
          <a:bodyPr>
            <a:normAutofit/>
          </a:bodyPr>
          <a:lstStyle/>
          <a:p>
            <a:pPr algn="ctr"/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6705" y="315882"/>
            <a:ext cx="10163696" cy="528689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/>
              <a:t>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anose="020B0502040204020203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 algn="ctr"/>
            <a:r>
              <a:rPr lang="en-US" sz="2400" dirty="0" smtClean="0">
                <a:latin typeface="Bahnschrift Light SemiCondensed" panose="020B0502040204020203" pitchFamily="34" charset="0"/>
              </a:rPr>
              <a:t> </a:t>
            </a:r>
            <a:endParaRPr lang="ru-RU" sz="1800" dirty="0">
              <a:latin typeface="Bahnschrift Light SemiCondensed" panose="020B0502040204020203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anose="020B0502040204020203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7898" y="1712420"/>
            <a:ext cx="1103930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>
              <a:solidFill>
                <a:srgbClr val="333333"/>
              </a:solidFill>
              <a:latin typeface="Bahnschrift Light" panose="020B0502040204020203" pitchFamily="34" charset="0"/>
            </a:endParaRPr>
          </a:p>
          <a:p>
            <a:endParaRPr lang="en-US" sz="2400" b="1" dirty="0">
              <a:solidFill>
                <a:srgbClr val="333333"/>
              </a:solidFill>
              <a:latin typeface="Bahnschrift Light" panose="020B0502040204020203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333333"/>
                </a:solidFill>
              </a:rPr>
              <a:t>Нейробика</a:t>
            </a:r>
            <a:r>
              <a:rPr lang="ru-RU" sz="2000" dirty="0">
                <a:solidFill>
                  <a:srgbClr val="333333"/>
                </a:solidFill>
              </a:rPr>
              <a:t> </a:t>
            </a:r>
            <a:r>
              <a:rPr lang="en-US" sz="2000" dirty="0" smtClean="0">
                <a:solidFill>
                  <a:srgbClr val="333333"/>
                </a:solidFill>
              </a:rPr>
              <a:t> </a:t>
            </a:r>
            <a:r>
              <a:rPr lang="ru-RU" sz="2000" dirty="0" smtClean="0"/>
              <a:t>–</a:t>
            </a:r>
            <a:endParaRPr lang="en-US" sz="2000" dirty="0"/>
          </a:p>
          <a:p>
            <a:pPr algn="just"/>
            <a:r>
              <a:rPr lang="ru-RU" sz="2000" dirty="0" smtClean="0"/>
              <a:t>это </a:t>
            </a:r>
            <a:r>
              <a:rPr lang="ru-RU" sz="2000" dirty="0"/>
              <a:t>комплекс простых упражнений, которые способствуют</a:t>
            </a:r>
          </a:p>
          <a:p>
            <a:pPr algn="just"/>
            <a:r>
              <a:rPr lang="ru-RU" sz="2000" dirty="0"/>
              <a:t>улучшению памяти, дают дополнительную энергию и повышают </a:t>
            </a:r>
            <a:r>
              <a:rPr lang="ru-RU" sz="2000" dirty="0" smtClean="0"/>
              <a:t>способность </a:t>
            </a:r>
            <a:r>
              <a:rPr lang="ru-RU" sz="2000" dirty="0"/>
              <a:t>мозга к любой работе в любом возрасте.</a:t>
            </a:r>
          </a:p>
          <a:p>
            <a:endParaRPr lang="en-US" sz="2400" dirty="0" smtClean="0">
              <a:solidFill>
                <a:srgbClr val="333333"/>
              </a:solidFill>
              <a:latin typeface="Bahnschrift Light" panose="020B0502040204020203" pitchFamily="34" charset="0"/>
            </a:endParaRPr>
          </a:p>
          <a:p>
            <a:r>
              <a:rPr lang="en-US" sz="2400" dirty="0" smtClean="0">
                <a:solidFill>
                  <a:srgbClr val="333333"/>
                </a:solidFill>
                <a:latin typeface="Bahnschrift Light" panose="020B0502040204020203" pitchFamily="34" charset="0"/>
              </a:rPr>
              <a:t> </a:t>
            </a:r>
            <a:endParaRPr lang="ru-RU" sz="2400" dirty="0">
              <a:latin typeface="Bahnschrift Light" panose="020B0502040204020203" pitchFamily="34" charset="0"/>
            </a:endParaRPr>
          </a:p>
        </p:txBody>
      </p:sp>
      <p:pic>
        <p:nvPicPr>
          <p:cNvPr id="5" name="Объект 5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3222" y="168568"/>
            <a:ext cx="2707179" cy="222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448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20640" y="315883"/>
            <a:ext cx="5807825" cy="698269"/>
          </a:xfrm>
        </p:spPr>
        <p:txBody>
          <a:bodyPr>
            <a:normAutofit/>
          </a:bodyPr>
          <a:lstStyle/>
          <a:p>
            <a:pPr algn="ctr"/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6705" y="315882"/>
            <a:ext cx="10163696" cy="528689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/>
              <a:t>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anose="020B0502040204020203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Кому полезна нейробика?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1800" dirty="0" smtClean="0"/>
              <a:t>Детям и подросткам </a:t>
            </a:r>
            <a:r>
              <a:rPr lang="ru-RU" sz="1800" dirty="0"/>
              <a:t>нейробика </a:t>
            </a:r>
            <a:r>
              <a:rPr lang="ru-RU" sz="1800" dirty="0" smtClean="0"/>
              <a:t>поможет развивать память, </a:t>
            </a:r>
            <a:r>
              <a:rPr lang="ru-RU" sz="1800" dirty="0" smtClean="0"/>
              <a:t>речь</a:t>
            </a:r>
            <a:r>
              <a:rPr lang="ru-RU" sz="2400" dirty="0" smtClean="0"/>
              <a:t>, </a:t>
            </a:r>
            <a:r>
              <a:rPr lang="ru-RU" sz="1800" dirty="0" smtClean="0"/>
              <a:t>снять стресс, нервное напряжение,</a:t>
            </a:r>
            <a:r>
              <a:rPr lang="ru-RU" sz="2400" dirty="0" smtClean="0"/>
              <a:t> </a:t>
            </a:r>
            <a:r>
              <a:rPr lang="ru-RU" sz="1800" dirty="0" smtClean="0"/>
              <a:t>повышается </a:t>
            </a:r>
            <a:r>
              <a:rPr lang="ru-RU" sz="1800" dirty="0"/>
              <a:t>концентрация </a:t>
            </a:r>
            <a:r>
              <a:rPr lang="ru-RU" sz="1800" dirty="0" smtClean="0"/>
              <a:t>внимания и усваиваются </a:t>
            </a:r>
            <a:r>
              <a:rPr lang="ru-RU" sz="1800" dirty="0"/>
              <a:t>новые знания</a:t>
            </a:r>
            <a:r>
              <a:rPr lang="ru-RU" sz="1800" dirty="0" smtClean="0"/>
              <a:t>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1800" dirty="0" smtClean="0"/>
              <a:t>Взрослым </a:t>
            </a:r>
            <a:r>
              <a:rPr lang="ru-RU" sz="1800" dirty="0"/>
              <a:t>она позволит поддерживать свой головной мозг в отличном состоянии и избежать ухудшения памяти.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3207" y="2294311"/>
            <a:ext cx="1039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333333"/>
                </a:solidFill>
                <a:latin typeface="Bahnschrift Light" panose="020B0502040204020203" pitchFamily="34" charset="0"/>
              </a:rPr>
              <a:t> </a:t>
            </a:r>
            <a:endParaRPr lang="en-US" sz="2400" dirty="0" smtClean="0">
              <a:solidFill>
                <a:srgbClr val="333333"/>
              </a:solidFill>
              <a:latin typeface="Bahnschrift Light" panose="020B0502040204020203" pitchFamily="34" charset="0"/>
            </a:endParaRPr>
          </a:p>
          <a:p>
            <a:r>
              <a:rPr lang="en-US" sz="2400" dirty="0" smtClean="0">
                <a:solidFill>
                  <a:srgbClr val="333333"/>
                </a:solidFill>
                <a:latin typeface="Bahnschrift Light" panose="020B0502040204020203" pitchFamily="34" charset="0"/>
              </a:rPr>
              <a:t> </a:t>
            </a:r>
            <a:endParaRPr lang="ru-RU" sz="2400" dirty="0">
              <a:latin typeface="Bahnschrift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6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20640" y="315883"/>
            <a:ext cx="5807825" cy="698269"/>
          </a:xfrm>
        </p:spPr>
        <p:txBody>
          <a:bodyPr>
            <a:normAutofit/>
          </a:bodyPr>
          <a:lstStyle/>
          <a:p>
            <a:pPr algn="ctr"/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6705" y="315882"/>
            <a:ext cx="10781608" cy="528689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/>
              <a:t>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anose="020B0502040204020203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3207" y="2294311"/>
            <a:ext cx="1039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333333"/>
                </a:solidFill>
                <a:latin typeface="Bahnschrift Light" panose="020B0502040204020203" pitchFamily="34" charset="0"/>
              </a:rPr>
              <a:t> </a:t>
            </a:r>
            <a:endParaRPr lang="en-US" sz="2400" dirty="0" smtClean="0">
              <a:solidFill>
                <a:srgbClr val="333333"/>
              </a:solidFill>
              <a:latin typeface="Bahnschrift Light" panose="020B0502040204020203" pitchFamily="34" charset="0"/>
            </a:endParaRPr>
          </a:p>
          <a:p>
            <a:r>
              <a:rPr lang="en-US" sz="2400" dirty="0" smtClean="0">
                <a:solidFill>
                  <a:srgbClr val="333333"/>
                </a:solidFill>
                <a:latin typeface="Bahnschrift Light" panose="020B0502040204020203" pitchFamily="34" charset="0"/>
              </a:rPr>
              <a:t> </a:t>
            </a:r>
            <a:endParaRPr lang="ru-RU" sz="2400" dirty="0">
              <a:latin typeface="Bahnschrift Light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2589" y="739833"/>
            <a:ext cx="10299470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181818"/>
                </a:solidFill>
              </a:rPr>
              <a:t>Что включает в себя нейробика?</a:t>
            </a:r>
          </a:p>
          <a:p>
            <a:endParaRPr lang="ru-RU" sz="2000" dirty="0">
              <a:solidFill>
                <a:srgbClr val="181818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181818"/>
                </a:solidFill>
              </a:rPr>
              <a:t>Кинезиологические </a:t>
            </a:r>
            <a:r>
              <a:rPr lang="ru-RU" dirty="0">
                <a:solidFill>
                  <a:srgbClr val="181818"/>
                </a:solidFill>
              </a:rPr>
              <a:t>упражнения </a:t>
            </a:r>
            <a:r>
              <a:rPr lang="ru-RU" dirty="0" smtClean="0">
                <a:solidFill>
                  <a:srgbClr val="181818"/>
                </a:solidFill>
              </a:rPr>
              <a:t>–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181818"/>
                </a:solidFill>
              </a:rPr>
              <a:t>комплекс движений, позволяющий активизировать взаимодействие между левым и правым полушарием головного мозга, при котором полушария обмениваются информацией, происходит синхронизация их работы.</a:t>
            </a:r>
          </a:p>
          <a:p>
            <a:pPr>
              <a:lnSpc>
                <a:spcPct val="150000"/>
              </a:lnSpc>
            </a:pPr>
            <a:endParaRPr lang="ru-RU" dirty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 smtClean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 smtClean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 smtClean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4140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20640" y="315883"/>
            <a:ext cx="5807825" cy="698269"/>
          </a:xfrm>
        </p:spPr>
        <p:txBody>
          <a:bodyPr>
            <a:normAutofit/>
          </a:bodyPr>
          <a:lstStyle/>
          <a:p>
            <a:pPr algn="ctr"/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6705" y="315882"/>
            <a:ext cx="10781608" cy="528689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/>
              <a:t>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anose="020B0502040204020203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3207" y="2294311"/>
            <a:ext cx="1039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333333"/>
                </a:solidFill>
                <a:latin typeface="Bahnschrift Light" panose="020B0502040204020203" pitchFamily="34" charset="0"/>
              </a:rPr>
              <a:t> </a:t>
            </a:r>
            <a:endParaRPr lang="en-US" sz="2400" dirty="0" smtClean="0">
              <a:solidFill>
                <a:srgbClr val="333333"/>
              </a:solidFill>
              <a:latin typeface="Bahnschrift Light" panose="020B0502040204020203" pitchFamily="34" charset="0"/>
            </a:endParaRPr>
          </a:p>
          <a:p>
            <a:r>
              <a:rPr lang="en-US" sz="2400" dirty="0" smtClean="0">
                <a:solidFill>
                  <a:srgbClr val="333333"/>
                </a:solidFill>
                <a:latin typeface="Bahnschrift Light" panose="020B0502040204020203" pitchFamily="34" charset="0"/>
              </a:rPr>
              <a:t> </a:t>
            </a:r>
            <a:endParaRPr lang="ru-RU" sz="2400" dirty="0">
              <a:latin typeface="Bahnschrift Light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2589" y="739833"/>
            <a:ext cx="10299470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181818"/>
                </a:solidFill>
              </a:rPr>
              <a:t>Что включает в себя нейробика?</a:t>
            </a:r>
          </a:p>
          <a:p>
            <a:endParaRPr lang="ru-RU" sz="2000" dirty="0">
              <a:solidFill>
                <a:srgbClr val="181818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181818"/>
                </a:solidFill>
              </a:rPr>
              <a:t>Кинезиологические </a:t>
            </a:r>
            <a:r>
              <a:rPr lang="ru-RU" dirty="0">
                <a:solidFill>
                  <a:srgbClr val="181818"/>
                </a:solidFill>
              </a:rPr>
              <a:t>упражнения </a:t>
            </a:r>
            <a:r>
              <a:rPr lang="ru-RU" dirty="0" smtClean="0">
                <a:solidFill>
                  <a:srgbClr val="181818"/>
                </a:solidFill>
              </a:rPr>
              <a:t>–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181818"/>
                </a:solidFill>
              </a:rPr>
              <a:t>комплекс движений, позволяющий активизировать взаимодействие между левым и правым полушарием головного мозга, при котором полушария обмениваются информацией, происходит синхронизация их работы.</a:t>
            </a:r>
          </a:p>
          <a:p>
            <a:pPr>
              <a:lnSpc>
                <a:spcPct val="150000"/>
              </a:lnSpc>
            </a:pPr>
            <a:endParaRPr lang="ru-RU" dirty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 smtClean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 smtClean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 smtClean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042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20640" y="315883"/>
            <a:ext cx="5807825" cy="698269"/>
          </a:xfrm>
        </p:spPr>
        <p:txBody>
          <a:bodyPr>
            <a:normAutofit/>
          </a:bodyPr>
          <a:lstStyle/>
          <a:p>
            <a:pPr algn="ctr"/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6705" y="315882"/>
            <a:ext cx="10781608" cy="528689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/>
              <a:t>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anose="020B0502040204020203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3207" y="2294311"/>
            <a:ext cx="1039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333333"/>
                </a:solidFill>
                <a:latin typeface="Bahnschrift Light" panose="020B0502040204020203" pitchFamily="34" charset="0"/>
              </a:rPr>
              <a:t> </a:t>
            </a:r>
            <a:endParaRPr lang="en-US" sz="2400" dirty="0" smtClean="0">
              <a:solidFill>
                <a:srgbClr val="333333"/>
              </a:solidFill>
              <a:latin typeface="Bahnschrift Light" panose="020B0502040204020203" pitchFamily="34" charset="0"/>
            </a:endParaRPr>
          </a:p>
          <a:p>
            <a:r>
              <a:rPr lang="en-US" sz="2400" dirty="0" smtClean="0">
                <a:solidFill>
                  <a:srgbClr val="333333"/>
                </a:solidFill>
                <a:latin typeface="Bahnschrift Light" panose="020B0502040204020203" pitchFamily="34" charset="0"/>
              </a:rPr>
              <a:t> </a:t>
            </a:r>
            <a:endParaRPr lang="ru-RU" sz="2400" dirty="0">
              <a:latin typeface="Bahnschrift Light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2589" y="739833"/>
            <a:ext cx="10299470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181818"/>
                </a:solidFill>
              </a:rPr>
              <a:t>Что включает в себя нейробика?</a:t>
            </a:r>
          </a:p>
          <a:p>
            <a:endParaRPr lang="ru-RU" sz="2000" dirty="0">
              <a:solidFill>
                <a:srgbClr val="181818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</a:rPr>
              <a:t> </a:t>
            </a:r>
            <a:r>
              <a:rPr lang="ru-RU" dirty="0"/>
              <a:t>Сенсорно-интеграционные </a:t>
            </a:r>
            <a:r>
              <a:rPr lang="ru-RU" dirty="0" smtClean="0"/>
              <a:t>упражнения –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181818"/>
                </a:solidFill>
              </a:rPr>
              <a:t> </a:t>
            </a:r>
            <a:r>
              <a:rPr lang="ru-RU" dirty="0"/>
              <a:t>развитие всех видов восприятия: зрительного, слухового, обонятельного, вкусового, тактильно-двигательного.</a:t>
            </a:r>
            <a:endParaRPr lang="ru-RU" dirty="0">
              <a:solidFill>
                <a:srgbClr val="181818"/>
              </a:solidFill>
            </a:endParaRPr>
          </a:p>
          <a:p>
            <a:endParaRPr lang="ru-RU" dirty="0" smtClean="0">
              <a:solidFill>
                <a:srgbClr val="181818"/>
              </a:solidFill>
            </a:endParaRPr>
          </a:p>
          <a:p>
            <a:endParaRPr lang="ru-RU" dirty="0">
              <a:solidFill>
                <a:srgbClr val="181818"/>
              </a:solidFill>
            </a:endParaRPr>
          </a:p>
          <a:p>
            <a:endParaRPr lang="ru-RU" dirty="0" smtClean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 smtClean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8274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20640" y="315883"/>
            <a:ext cx="5807825" cy="698269"/>
          </a:xfrm>
        </p:spPr>
        <p:txBody>
          <a:bodyPr>
            <a:normAutofit/>
          </a:bodyPr>
          <a:lstStyle/>
          <a:p>
            <a:pPr algn="ctr"/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6705" y="315882"/>
            <a:ext cx="10781608" cy="528689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/>
              <a:t>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anose="020B0502040204020203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3207" y="2294311"/>
            <a:ext cx="1039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333333"/>
                </a:solidFill>
                <a:latin typeface="Bahnschrift Light" panose="020B0502040204020203" pitchFamily="34" charset="0"/>
              </a:rPr>
              <a:t> </a:t>
            </a:r>
            <a:endParaRPr lang="en-US" sz="2400" dirty="0" smtClean="0">
              <a:solidFill>
                <a:srgbClr val="333333"/>
              </a:solidFill>
              <a:latin typeface="Bahnschrift Light" panose="020B0502040204020203" pitchFamily="34" charset="0"/>
            </a:endParaRPr>
          </a:p>
          <a:p>
            <a:r>
              <a:rPr lang="en-US" sz="2400" dirty="0" smtClean="0">
                <a:solidFill>
                  <a:srgbClr val="333333"/>
                </a:solidFill>
                <a:latin typeface="Bahnschrift Light" panose="020B0502040204020203" pitchFamily="34" charset="0"/>
              </a:rPr>
              <a:t> </a:t>
            </a:r>
            <a:endParaRPr lang="ru-RU" sz="2400" dirty="0">
              <a:latin typeface="Bahnschrift Light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0036" y="739833"/>
            <a:ext cx="994202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181818"/>
                </a:solidFill>
              </a:rPr>
              <a:t> </a:t>
            </a:r>
            <a:endParaRPr lang="ru-RU" dirty="0" smtClean="0">
              <a:solidFill>
                <a:srgbClr val="181818"/>
              </a:solidFill>
            </a:endParaRPr>
          </a:p>
          <a:p>
            <a:pPr algn="ctr"/>
            <a:endParaRPr lang="ru-RU" dirty="0">
              <a:solidFill>
                <a:srgbClr val="181818"/>
              </a:solidFill>
            </a:endParaRPr>
          </a:p>
          <a:p>
            <a:pPr algn="ctr"/>
            <a:r>
              <a:rPr lang="ru-RU" sz="4400" i="1" cap="all" dirty="0" smtClean="0">
                <a:ln w="3175" cmpd="sng">
                  <a:noFill/>
                </a:ln>
                <a:ea typeface="+mj-ea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cap="all" dirty="0" smtClean="0">
                <a:ln w="3175" cmpd="sng">
                  <a:noFill/>
                </a:ln>
                <a:ea typeface="+mj-ea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2000" b="1" cap="all" dirty="0">
              <a:ln w="3175" cmpd="sng">
                <a:noFill/>
              </a:ln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2800" b="1" cap="all" dirty="0" smtClean="0">
                <a:ln w="3175" cmpd="sng">
                  <a:noFill/>
                </a:ln>
                <a:solidFill>
                  <a:srgbClr val="0070C0"/>
                </a:solidFill>
                <a:ea typeface="+mj-ea"/>
                <a:cs typeface="Times New Roman" panose="02020603050405020304" pitchFamily="18" charset="0"/>
              </a:rPr>
              <a:t>Спасибо за внимание!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pPr algn="ctr"/>
            <a:endParaRPr lang="ru-RU" dirty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181818"/>
              </a:solidFill>
              <a:latin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466083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МАСТЕР КЛАСС</Template>
  <TotalTime>75</TotalTime>
  <Words>233</Words>
  <Application>Microsoft Office PowerPoint</Application>
  <PresentationFormat>Широкоэкранный</PresentationFormat>
  <Paragraphs>133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Bahnschrift Light</vt:lpstr>
      <vt:lpstr>Bahnschrift Light SemiCondensed</vt:lpstr>
      <vt:lpstr>Century Gothic</vt:lpstr>
      <vt:lpstr>Times New Roman</vt:lpstr>
      <vt:lpstr>Wingdings</vt:lpstr>
      <vt:lpstr>След самолета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Татьяна Козлова</dc:creator>
  <cp:lastModifiedBy>Татьяна Козлова</cp:lastModifiedBy>
  <cp:revision>9</cp:revision>
  <dcterms:created xsi:type="dcterms:W3CDTF">2022-11-16T03:47:16Z</dcterms:created>
  <dcterms:modified xsi:type="dcterms:W3CDTF">2022-11-16T13:29:41Z</dcterms:modified>
</cp:coreProperties>
</file>