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B78C7-F736-46EC-A65C-3F63E90D8152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7885-5783-47E6-B376-A472DA3F6F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84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B78C7-F736-46EC-A65C-3F63E90D8152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7885-5783-47E6-B376-A472DA3F6F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426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B78C7-F736-46EC-A65C-3F63E90D8152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7885-5783-47E6-B376-A472DA3F6F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388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B78C7-F736-46EC-A65C-3F63E90D8152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7885-5783-47E6-B376-A472DA3F6F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588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B78C7-F736-46EC-A65C-3F63E90D8152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7885-5783-47E6-B376-A472DA3F6F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294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B78C7-F736-46EC-A65C-3F63E90D8152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7885-5783-47E6-B376-A472DA3F6F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469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B78C7-F736-46EC-A65C-3F63E90D8152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7885-5783-47E6-B376-A472DA3F6F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561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B78C7-F736-46EC-A65C-3F63E90D8152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7885-5783-47E6-B376-A472DA3F6F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591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B78C7-F736-46EC-A65C-3F63E90D8152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7885-5783-47E6-B376-A472DA3F6F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47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B78C7-F736-46EC-A65C-3F63E90D8152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7885-5783-47E6-B376-A472DA3F6F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619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B78C7-F736-46EC-A65C-3F63E90D8152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7885-5783-47E6-B376-A472DA3F6F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93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B78C7-F736-46EC-A65C-3F63E90D8152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657885-5783-47E6-B376-A472DA3F6F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898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478" y="171507"/>
            <a:ext cx="10380067" cy="668649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422073" y="2507673"/>
            <a:ext cx="6040582" cy="322810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Эволюция понятия</a:t>
            </a:r>
          </a:p>
          <a:p>
            <a:pPr algn="ctr"/>
            <a:r>
              <a:rPr lang="ru-RU" sz="32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«Дети с проблемным развитием»</a:t>
            </a:r>
          </a:p>
          <a:p>
            <a:pPr algn="ctr"/>
            <a:endParaRPr lang="ru-RU" sz="32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pPr algn="r"/>
            <a:r>
              <a:rPr lang="ru-RU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Арефьева А. В. </a:t>
            </a:r>
          </a:p>
          <a:p>
            <a:pPr algn="r"/>
            <a:r>
              <a:rPr lang="ru-RU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ЗФ 209-170-2-1</a:t>
            </a:r>
            <a:endParaRPr lang="ru-RU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16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018"/>
            <a:ext cx="12245837" cy="682798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39492" y="2244436"/>
            <a:ext cx="795250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проблемами развития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это группа</a:t>
            </a:r>
            <a:r>
              <a:rPr kumimoji="0" lang="ru-RU" alt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детей с сенсорными, интеллектуальными, эмоционально-волевыми, физическими и другими отклонениями в психофизическом развитии. </a:t>
            </a: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Эволюция понятия: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«дефективные» —&gt; «аномальные» —&gt; «с отклонениями в развитии» —&gt; «с особыми образовательными потребностями» —&gt; «с ограниченными возможностями здоровья».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-138499"/>
            <a:ext cx="65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121" y="2951884"/>
            <a:ext cx="3143250" cy="314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12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019"/>
            <a:ext cx="12245837" cy="682798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09310" y="1457282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212529"/>
                </a:solidFill>
                <a:latin typeface="Segoe UI" panose="020B0502040204020203" pitchFamily="34" charset="0"/>
                <a:ea typeface="Calibri" panose="020F0502020204030204" pitchFamily="34" charset="0"/>
              </a:rPr>
              <a:t>В античном мире удел незрячих, глухонемых или слабоумных детей (вне зависимости от их сословной принадлежности) оставался одинаково трагичным. Общество относилось к ребенку-инвалиду как к «чужому»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09" y="3220988"/>
            <a:ext cx="6040582" cy="335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86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018"/>
            <a:ext cx="12192000" cy="682798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959927" y="1291027"/>
            <a:ext cx="6096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Отечественные и зарубежные исследователи в начале XX в.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использовали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«ненормальные 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Практически в это же время появился термин «Дефективный ребенок»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«дефективный ребёнок»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одним из первых начал использовать доктор В.П. Кащенко. Официально открытое им в 1908 году частное учебно-лечебное заведение именовалось «Санаторий-школа для дефективных детей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endParaRPr lang="ru-RU" sz="2000" b="0" i="0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045" y="2722188"/>
            <a:ext cx="4287982" cy="3215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638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99674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481455" y="1859339"/>
            <a:ext cx="471054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1923 году Н.К. Крупская подвергнет один из тогдашних официальных терминов критике. В статье «К вопросу о морально-дефективных детях» она с гневом заявляет: «Позорный термин «морально-дефективный», развязывающий руки бессовестной и бессознательной части педагогов, должен быть изгнан из употребления.</a:t>
            </a:r>
            <a:endParaRPr lang="ru-RU" b="0" i="0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0" i="0" dirty="0" smtClean="0">
                <a:solidFill>
                  <a:srgbClr val="333333"/>
                </a:solidFill>
                <a:effectLst/>
                <a:latin typeface="YS Text"/>
              </a:rPr>
              <a:t>В середине 30-х гг. его вытесняет </a:t>
            </a:r>
            <a:r>
              <a:rPr lang="ru-RU" b="1" i="0" dirty="0" smtClean="0">
                <a:solidFill>
                  <a:srgbClr val="333333"/>
                </a:solidFill>
                <a:effectLst/>
                <a:latin typeface="YS Text"/>
              </a:rPr>
              <a:t>термин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YS Text"/>
              </a:rPr>
              <a:t> «</a:t>
            </a:r>
            <a:r>
              <a:rPr lang="ru-RU" b="1" i="0" dirty="0" smtClean="0">
                <a:solidFill>
                  <a:srgbClr val="333333"/>
                </a:solidFill>
                <a:effectLst/>
                <a:latin typeface="YS Text"/>
              </a:rPr>
              <a:t>аномальные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YS Text"/>
              </a:rPr>
              <a:t> </a:t>
            </a:r>
            <a:r>
              <a:rPr lang="ru-RU" b="1" i="0" dirty="0" smtClean="0">
                <a:solidFill>
                  <a:srgbClr val="333333"/>
                </a:solidFill>
                <a:effectLst/>
                <a:latin typeface="YS Text"/>
              </a:rPr>
              <a:t>дети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YS Text"/>
              </a:rPr>
              <a:t>», охватывающий все недостатки развития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132" y="2100951"/>
            <a:ext cx="6354250" cy="4759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91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836" y="1"/>
            <a:ext cx="12299674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186545" y="612845"/>
            <a:ext cx="883920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В 80-е годы стали отдавать предпочтение понятию "</a:t>
            </a:r>
            <a:r>
              <a:rPr lang="ru-RU" sz="2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отклонениями  развитии: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1) дети с нарушениями слуха (глухие, слабослышащие, поздно оглохшие);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2) с нарушениями зрения (слепые, слабовидящие);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3) с тяжелыми нарушениями речи (логопаты);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4) с нарушениями интеллектуального развития (умственно отсталые дети, дети с ЗПР); понятие интеллектуальной недостаточности;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5) с нарушениями опорно-двигательного аппарата (ДЦП);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6) с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девиантным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поведением;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7) с комплексными нарушениями психофизического развития (слепо-глухонемота, слепые умственно отсталые, глухие умственно-отсталые и др.).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8)дети-сироты;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9)дети-инвалиды;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10)дети группы риска (по школьной дезадаптации);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11)с эмоционально-волевыми нарушениями (акцентуации, психопатии, аутизм).</a:t>
            </a:r>
            <a:endParaRPr lang="ru-RU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60" y="3429001"/>
            <a:ext cx="2621285" cy="3121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32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018"/>
            <a:ext cx="12245837" cy="68279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64726" y="671691"/>
            <a:ext cx="6165273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с особыми образовательными потребностями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(потребностями в образовании) – это вновь возникший и еще не устоявшийся термин, который возникает во всех странах мира при переходе от унитарного к открытому гражданскому обществу, когда оно осознает необходимость отразить в языке свое меняющееся отношение к детям с нарушениями в развитии, новое понимание их прав.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609" y="1503090"/>
            <a:ext cx="4523509" cy="45235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2176" y="3099679"/>
            <a:ext cx="3314387" cy="3314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3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0" t="7334" r="5751" b="8167"/>
          <a:stretch/>
        </p:blipFill>
        <p:spPr>
          <a:xfrm>
            <a:off x="1177636" y="-673"/>
            <a:ext cx="9725891" cy="682967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23211" y="692727"/>
            <a:ext cx="58347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9796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248</Words>
  <Application>Microsoft Office PowerPoint</Application>
  <PresentationFormat>Широкоэкранный</PresentationFormat>
  <Paragraphs>27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Segoe UI</vt:lpstr>
      <vt:lpstr>Times New Roman</vt:lpstr>
      <vt:lpstr>YS Text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9</cp:revision>
  <dcterms:created xsi:type="dcterms:W3CDTF">2023-12-05T07:58:59Z</dcterms:created>
  <dcterms:modified xsi:type="dcterms:W3CDTF">2023-12-05T09:50:48Z</dcterms:modified>
</cp:coreProperties>
</file>