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4CF49-E3C7-429F-95F6-13DAB81C31DE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CD151-E7EE-4DB4-85BF-3ECE78DA1B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Логарифмы. Решение логарифмических</a:t>
            </a:r>
            <a:r>
              <a:rPr lang="ru-RU" baseline="0" dirty="0" smtClean="0"/>
              <a:t> уравнений и неравенств.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159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Примеры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3032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3304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</a:t>
            </a:r>
            <a:r>
              <a:rPr lang="ru-RU" baseline="0" dirty="0" smtClean="0"/>
              <a:t>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5513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</a:t>
            </a:r>
            <a:r>
              <a:rPr lang="ru-RU" baseline="0" dirty="0" smtClean="0"/>
              <a:t>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1864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5831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100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примеров</a:t>
            </a:r>
            <a:r>
              <a:rPr lang="ru-RU" baseline="0" dirty="0" smtClean="0"/>
              <a:t>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587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Простейшие логарифмические уравнения.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539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r>
              <a:rPr lang="ru-RU" baseline="0" dirty="0" smtClean="0"/>
              <a:t> решения простейших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4851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r>
              <a:rPr lang="ru-RU" baseline="0" dirty="0" smtClean="0"/>
              <a:t> решения простейших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9352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Понятие логарифма.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94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простейших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8244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простейших логарифмических</a:t>
            </a:r>
            <a:r>
              <a:rPr lang="ru-RU" baseline="0" dirty="0" smtClean="0"/>
              <a:t>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517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простейших логарифмических</a:t>
            </a:r>
            <a:r>
              <a:rPr lang="ru-RU" baseline="0" dirty="0" smtClean="0"/>
              <a:t>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26118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 решения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26509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Особенности решения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5546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r>
              <a:rPr lang="ru-RU" baseline="0" dirty="0" smtClean="0"/>
              <a:t>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48346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логарифмических</a:t>
            </a:r>
            <a:r>
              <a:rPr lang="ru-RU" baseline="0" dirty="0" smtClean="0"/>
              <a:t>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5990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r>
              <a:rPr lang="ru-RU" baseline="0" dirty="0" smtClean="0"/>
              <a:t>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09160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524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r>
              <a:rPr lang="ru-RU" baseline="0" dirty="0" smtClean="0"/>
              <a:t>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133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r>
              <a:rPr lang="ru-RU" baseline="0" dirty="0" smtClean="0"/>
              <a:t>  логарифма.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93700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78098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Решение логарифмических уравнений.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5308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Свойства логарифмов.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3941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Свойства логарифмов.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806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Свойства логарифмов.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3290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Десятичный логарифм и натуральный логарифм.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4603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Примеры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2509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Примеры с логарифмами.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2FF63-C70D-489D-8307-54879EEBC18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498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C050CB-CFAB-485C-B748-E126F98E2C40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FFC4B4C-EC7D-4423-B2E7-943B36F436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286124"/>
            <a:ext cx="3624266" cy="1600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 Жукова Олеся Евгеньевна преподаватель ГБПОУ КРК «Интеграл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500175"/>
            <a:ext cx="7175351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D86"/>
                </a:solidFill>
              </a:rPr>
              <a:t>Тема </a:t>
            </a:r>
            <a:r>
              <a:rPr lang="ru-RU" b="1" dirty="0" smtClean="0">
                <a:solidFill>
                  <a:srgbClr val="002D86"/>
                </a:solidFill>
              </a:rPr>
              <a:t/>
            </a:r>
            <a:br>
              <a:rPr lang="ru-RU" b="1" dirty="0" smtClean="0">
                <a:solidFill>
                  <a:srgbClr val="002D86"/>
                </a:solidFill>
              </a:rPr>
            </a:br>
            <a:r>
              <a:rPr lang="ru-RU" b="1" dirty="0" smtClean="0">
                <a:solidFill>
                  <a:srgbClr val="002D86"/>
                </a:solidFill>
              </a:rPr>
              <a:t>Решение логарифмических уравнений и неравенств</a:t>
            </a:r>
            <a:endParaRPr lang="ru-RU" b="1" dirty="0">
              <a:solidFill>
                <a:srgbClr val="002D8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510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88640"/>
                <a:ext cx="8784976" cy="648072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ru-RU" sz="2400" dirty="0" smtClean="0"/>
                  <a:t>№ 22.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𝟐𝟒</m:t>
                        </m:r>
                      </m:num>
                      <m:den>
                        <m:sSup>
                          <m:sSup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sup>
                        </m:sSup>
                      </m:den>
                    </m:f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𝟏𝟑</m:t>
                                </m:r>
                              </m:den>
                            </m:f>
                          </m:sub>
                        </m:sSub>
                      </m:fName>
                      <m:e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rad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𝟏𝟑</m:t>
                                </m:r>
                              </m:e>
                            </m:ra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;</a:t>
                </a:r>
              </a:p>
              <a:p>
                <a:pPr algn="just"/>
                <a:r>
                  <a:rPr lang="ru-RU" sz="2400" dirty="0" smtClean="0"/>
                  <a:t>№ 25.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e>
                                </m:func>
                              </m:sup>
                            </m:sSup>
                          </m:e>
                        </m:d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26. Найдите значение выражения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sz="2400" dirty="0" smtClean="0"/>
                  <a:t>, если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𝒃</m:t>
                            </m:r>
                          </m:sub>
                        </m:sSub>
                      </m:fName>
                      <m:e>
                        <m:r>
                          <a:rPr lang="en-US" sz="2400" b="1" i="1" smtClean="0">
                            <a:latin typeface="Cambria Math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/>
                              </a:rPr>
                              <m:t>𝟕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;</a:t>
                </a:r>
              </a:p>
              <a:p>
                <a:pPr algn="just"/>
                <a:r>
                  <a:rPr lang="ru-RU" sz="2400" dirty="0" smtClean="0"/>
                  <a:t>№ 27. Найдите значение выражения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r>
                  <a:rPr lang="ru-RU" sz="2400" dirty="0" smtClean="0"/>
                  <a:t>, если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 smtClean="0">
                            <a:latin typeface="Cambria Math"/>
                          </a:rPr>
                          <m:t>𝒃</m:t>
                        </m:r>
                        <m:r>
                          <a:rPr lang="en-US" sz="2400" b="1" i="1" smtClean="0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𝟓</m:t>
                        </m:r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28. Найдите значение выражения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sz="2400" dirty="0" smtClean="0"/>
                  <a:t>, если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 smtClean="0">
                            <a:latin typeface="Cambria Math"/>
                          </a:rPr>
                          <m:t>𝒃</m:t>
                        </m:r>
                        <m:r>
                          <a:rPr lang="en-US" sz="2400" b="1" i="1" smtClean="0">
                            <a:latin typeface="Cambria Math"/>
                          </a:rPr>
                          <m:t>=−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88640"/>
                <a:ext cx="8784976" cy="648072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2" t="-941" r="-11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1853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88640"/>
                <a:ext cx="8784976" cy="6480720"/>
              </a:xfrm>
            </p:spPr>
            <p:txBody>
              <a:bodyPr>
                <a:normAutofit lnSpcReduction="10000"/>
              </a:bodyPr>
              <a:lstStyle/>
              <a:p>
                <a:pPr algn="ctr"/>
                <a:r>
                  <a:rPr lang="ru-RU" sz="3200" dirty="0" smtClean="0"/>
                  <a:t>Решение примеров с логарифмами</a:t>
                </a:r>
              </a:p>
              <a:p>
                <a:pPr algn="just"/>
                <a:r>
                  <a:rPr lang="ru-RU" sz="2400" dirty="0"/>
                  <a:t>№ 1.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𝟏𝟔</m:t>
                            </m:r>
                          </m:e>
                        </m:func>
                      </m:e>
                    </m:d>
                    <m:r>
                      <a:rPr lang="ru-RU" sz="2400" b="1" i="1" dirty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400" b="1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1" i="1" dirty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dirty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dirty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dirty="0">
                                    <a:latin typeface="Cambria Math"/>
                                    <a:ea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dirty="0">
                                <a:latin typeface="Cambria Math"/>
                                <a:ea typeface="Cambria Math"/>
                              </a:rPr>
                              <m:t>𝟑𝟔</m:t>
                            </m:r>
                          </m:e>
                        </m:func>
                      </m:e>
                    </m:d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dirty="0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dirty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dirty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ru-RU" sz="2400" b="1" i="1" dirty="0" smtClean="0">
                                <a:latin typeface="Cambria Math"/>
                                <a:ea typeface="Cambria Math"/>
                              </a:rPr>
                              <m:t>𝟒</m:t>
                            </m:r>
                          </m:sup>
                        </m:sSup>
                        <m:r>
                          <a:rPr lang="en-US" sz="2400" b="1" i="1" dirty="0" smtClean="0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dirty="0" smtClean="0">
                                    <a:latin typeface="Cambria Math"/>
                                    <a:ea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dirty="0" smtClean="0">
                                    <a:latin typeface="Cambria Math"/>
                                    <a:ea typeface="Cambria Math"/>
                                  </a:rPr>
                                  <m:t>𝟔</m:t>
                                </m:r>
                              </m:e>
                              <m:sup>
                                <m:r>
                                  <a:rPr lang="ru-RU" sz="2400" b="1" i="1" dirty="0" smtClean="0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func>
                      </m:e>
                    </m:func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𝟒</m:t>
                    </m:r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𝟖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 dirty="0">
                        <a:latin typeface="Cambria Math"/>
                        <a:ea typeface="Cambria Math"/>
                      </a:rPr>
                      <m:t>𝟖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𝟕</m:t>
                    </m:r>
                    <m:r>
                      <a:rPr lang="ru-RU" sz="2400" b="1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𝟒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𝟕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𝟒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𝟐𝟖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  <a:ea typeface="Cambria Math"/>
                      </a:rPr>
                      <m:t>𝟐𝟖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3.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𝟑𝟔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e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𝟔</m:t>
                        </m:r>
                      </m:e>
                      <m:sup>
                        <m:sSup>
                          <m:sSup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e>
                            </m:func>
                          </m:e>
                          <m:sup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𝟐𝟓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𝟐𝟓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4.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𝟖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  <m:sub/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bSup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num>
                          <m:den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,</m:t>
                    </m:r>
                    <m:r>
                      <a:rPr lang="ru-RU" sz="24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𝟏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5.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𝟎</m:t>
                        </m:r>
                        <m:r>
                          <a:rPr lang="ru-RU" sz="2400" b="1" i="1">
                            <a:latin typeface="Cambria Math"/>
                          </a:rPr>
                          <m:t>,</m:t>
                        </m:r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ru-RU" sz="2400" b="1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sz="2400" b="1" i="1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𝟒</m:t>
                            </m:r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  <m:sup>
                            <m:r>
                              <a:rPr lang="ru-RU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f>
                                  <m:f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ru-RU" sz="2400" b="1" i="1" smtClean="0">
                                <a:latin typeface="Cambria Math"/>
                              </a:rPr>
                              <m:t>=−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=</m:t>
                            </m:r>
                          </m:e>
                        </m:func>
                      </m:e>
                    </m:func>
                  </m:oMath>
                </a14:m>
                <a:endParaRPr lang="ru-RU" sz="2400" b="1" i="1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=−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endParaRPr lang="ru-RU" sz="2400" dirty="0" smtClean="0"/>
              </a:p>
              <a:p>
                <a:pPr algn="just"/>
                <a:endParaRPr lang="ru-RU" sz="2400" dirty="0" smtClean="0"/>
              </a:p>
              <a:p>
                <a:pPr algn="just"/>
                <a:endParaRPr lang="ru-RU" sz="2400" dirty="0"/>
              </a:p>
              <a:p>
                <a:pPr algn="just"/>
                <a:endParaRPr lang="ru-RU" sz="3200" dirty="0" smtClean="0"/>
              </a:p>
              <a:p>
                <a:pPr algn="ctr"/>
                <a:endParaRPr lang="ru-RU" sz="3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88640"/>
                <a:ext cx="8784976" cy="648072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1" t="-37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0913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88640"/>
                <a:ext cx="8712968" cy="6408712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ru-RU" sz="2400" dirty="0" smtClean="0"/>
                  <a:t>№ 6.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𝟏𝟎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ru-RU" sz="2400" b="1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 smtClean="0">
                                <a:latin typeface="Cambria Math"/>
                              </a:rPr>
                              <m:t>𝟏𝟎</m:t>
                            </m:r>
                          </m:num>
                          <m:den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den>
                        </m:f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ru-RU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ru-RU" sz="2400" b="1" i="1" smtClean="0">
                            <a:latin typeface="Cambria Math"/>
                          </a:rPr>
                          <m:t>=−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e>
                    </m:func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𝟏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7.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𝟐𝟓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𝟐𝟓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  <m:sup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8.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𝟒𝟗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sSubSup>
                                  <m:sSub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𝟕</m:t>
                                    </m:r>
                                  </m:e>
                                  <m:sub/>
                                  <m:sup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bSup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num>
                      <m:den>
                        <m:f>
                          <m:f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𝟐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9.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𝟗</m:t>
                        </m:r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e>
                              <m:sup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  <a:ea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𝟐𝟓</m:t>
                                </m:r>
                              </m:e>
                            </m:func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  <a:ea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  <a:ea typeface="Cambria Math"/>
                                      </a:rPr>
                                      <m:t>𝟓</m:t>
                                    </m:r>
                                  </m:e>
                                  <m:sup>
                                    <m:r>
                                      <a:rPr lang="ru-RU" sz="2400" b="1" i="1" smtClean="0"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func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ru-RU" sz="2400" b="1" i="1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𝟐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𝟒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𝟒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/>
                  <a:t>№ 10.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𝟗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𝟓𝟎</m:t>
                                </m:r>
                              </m:e>
                            </m:func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𝟗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sup>
                        </m:sSup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𝟐𝟓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𝟖𝟏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𝟖𝟏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88640"/>
                <a:ext cx="8712968" cy="640871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2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9056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332656"/>
                <a:ext cx="8784976" cy="633670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ru-RU" sz="2400" dirty="0" smtClean="0"/>
                  <a:t>№ 11.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𝟏𝟐</m:t>
                            </m:r>
                          </m:e>
                        </m:func>
                      </m:e>
                    </m:d>
                    <m:d>
                      <m:dPr>
                        <m:ctrlPr>
                          <a:rPr lang="ru-RU" sz="24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𝟏𝟐</m:t>
                            </m:r>
                          </m:e>
                        </m:func>
                      </m:e>
                    </m:d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+</m:t>
                                </m:r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e>
                                </m:func>
                              </m:e>
                            </m:func>
                          </m:e>
                        </m:d>
                      </m:e>
                    </m:d>
                    <m:r>
                      <a:rPr lang="ru-RU" sz="2400" b="1" i="1" dirty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endParaRPr lang="ru-RU" sz="2400" b="1" i="1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+</m:t>
                                </m:r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𝟔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e>
                                </m:func>
                              </m:e>
                            </m:func>
                          </m:e>
                        </m:d>
                      </m:e>
                    </m:d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𝟔</m:t>
                            </m:r>
                          </m:e>
                        </m:func>
                      </m:e>
                    </m:d>
                    <m:r>
                      <a:rPr lang="ru-RU" sz="2400" b="1" i="1" dirty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endParaRPr lang="ru-RU" sz="2400" b="1" i="1" dirty="0" smtClean="0">
                  <a:ea typeface="Cambria Math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400" b="1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sz="2400" b="1" i="1" dirty="0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ru-RU" sz="2400" b="1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ru-RU" sz="2400" b="1" i="1" dirty="0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ru-RU" sz="2400" b="1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dirty="0" smtClean="0">
                                    <a:latin typeface="Cambria Math"/>
                                    <a:ea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dirty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func>
                      </m:e>
                    </m:d>
                    <m:r>
                      <a:rPr lang="ru-RU" sz="2400" b="1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𝟔</m:t>
                        </m:r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ru-RU" sz="2400" b="1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/>
                                        <a:ea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>
                                        <a:latin typeface="Cambria Math"/>
                                        <a:ea typeface="Cambria Math"/>
                                      </a:rPr>
                                      <m:t>𝟔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</m:e>
                            </m:func>
                          </m:e>
                        </m:d>
                      </m:e>
                    </m:func>
                    <m:r>
                      <a:rPr lang="ru-RU" sz="2400" b="1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>
                            <a:latin typeface="Cambria Math"/>
                          </a:rPr>
                          <m:t>=</m:t>
                        </m:r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</m:e>
                    </m:func>
                    <m:r>
                      <m:rPr>
                        <m:nor/>
                      </m:rPr>
                      <a:rPr lang="ru-RU" sz="2400" dirty="0"/>
                      <m:t> .</m:t>
                    </m:r>
                  </m:oMath>
                </a14:m>
                <a:endParaRPr lang="ru-RU" sz="2400" b="1" i="1" dirty="0" smtClean="0"/>
              </a:p>
              <a:p>
                <a:pPr marL="45720" indent="0" algn="just">
                  <a:buNone/>
                </a:pPr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𝟏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№ </a:t>
                </a:r>
                <a:r>
                  <a:rPr lang="ru-RU" sz="2400" dirty="0"/>
                  <a:t>12.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𝟔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ad>
                          <m:ra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2400" b="1" i="1">
                                <a:latin typeface="Cambria Math"/>
                              </a:rPr>
                              <m:t>𝟑</m:t>
                            </m:r>
                          </m:deg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𝟕</m:t>
                            </m:r>
                          </m:e>
                        </m:rad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𝟔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sup>
                        </m:sSup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𝟔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</m:e>
                    </m:func>
                    <m:f>
                      <m:fPr>
                        <m:ctrlPr>
                          <a:rPr lang="ru-RU" sz="2400" b="1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13.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𝟏𝟖</m:t>
                            </m:r>
                          </m:e>
                        </m:func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𝟗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e>
                        </m:func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  <a:p>
                <a:pPr algn="just"/>
                <a:r>
                  <a:rPr lang="ru-RU" sz="2400" dirty="0"/>
                  <a:t>№ 14.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𝟕</m:t>
                            </m:r>
                          </m:e>
                        </m:func>
                      </m:den>
                    </m:f>
                    <m:r>
                      <a:rPr lang="ru-RU" sz="2400" b="1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𝟎</m:t>
                        </m:r>
                        <m:r>
                          <a:rPr lang="ru-RU" sz="2400" b="1" i="1">
                            <a:latin typeface="Cambria Math"/>
                          </a:rPr>
                          <m:t>,</m:t>
                        </m:r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𝟕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𝟎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𝟎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332656"/>
                <a:ext cx="8784976" cy="633670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1" t="-18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40906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260648"/>
                <a:ext cx="8712968" cy="633670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ru-RU" sz="2400" dirty="0" smtClean="0"/>
                  <a:t>№ 15.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𝟖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𝟖</m:t>
                            </m:r>
                          </m:e>
                        </m:func>
                      </m:den>
                    </m:f>
                    <m:r>
                      <a:rPr lang="ru-RU" sz="2400" b="1" i="1" dirty="0">
                        <a:latin typeface="Cambria Math"/>
                      </a:rPr>
                      <m:t>∙</m:t>
                    </m:r>
                    <m:func>
                      <m:func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dirty="0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dirty="0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ru-RU" sz="2400" b="1" i="1" dirty="0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dirty="0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dirty="0" smtClean="0">
                            <a:latin typeface="Cambria Math"/>
                          </a:rPr>
                          <m:t>𝟐𝟓</m:t>
                        </m:r>
                        <m:r>
                          <a:rPr lang="ru-RU" sz="2400" b="1" i="1" dirty="0" smtClean="0">
                            <a:latin typeface="Cambria Math"/>
                          </a:rPr>
                          <m:t>=</m:t>
                        </m:r>
                      </m:e>
                    </m:func>
                  </m:oMath>
                </a14:m>
                <a:endParaRPr lang="ru-RU" sz="2400" b="1" i="1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𝟖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𝟐𝟓</m:t>
                        </m:r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𝟏𝟎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den>
                            </m:f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=−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  <a:p>
                <a:pPr algn="just"/>
                <a:r>
                  <a:rPr lang="ru-RU" sz="2400" dirty="0"/>
                  <a:t>№ 16.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𝟐𝟓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𝟒𝟗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sSubSup>
                                  <m:sSub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e>
                                  <m:sub/>
                                  <m:sup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bSup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e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𝟕</m:t>
                    </m:r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𝟕</m:t>
                    </m:r>
                    <m:r>
                      <a:rPr lang="ru-RU" sz="2400" b="1" i="1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  <a:p>
                <a:pPr algn="just"/>
                <a:r>
                  <a:rPr lang="ru-RU" sz="2400" dirty="0"/>
                  <a:t>№ 17.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b="1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ad>
                                      <m:radPr>
                                        <m:degHide m:val="on"/>
                                        <m:ctrlPr>
                                          <a:rPr lang="en-US" sz="2400" b="1" i="1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400" b="1" i="1"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</m:rad>
                                  </m:sub>
                                </m:sSub>
                              </m:fName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𝟒𝟗</m:t>
                                </m:r>
                              </m:e>
                            </m:func>
                          </m:e>
                        </m:d>
                      </m:e>
                      <m:sub/>
                      <m:sup>
                        <m:r>
                          <a:rPr lang="en-US" sz="2400" b="1" i="1">
                            <a:latin typeface="Cambria Math"/>
                          </a:rPr>
                          <m:t>𝟐</m:t>
                        </m:r>
                      </m:sup>
                    </m:sSub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sSubSup>
                                      <m:sSubSup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  <m:sub/>
                                      <m:sup>
                                        <m:f>
                                          <m:fPr>
                                            <m:ctrlPr>
                                              <a:rPr lang="en-US" sz="2400" b="1" i="1" smtClean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ru-RU" sz="2400" b="1" i="1" smtClean="0">
                                                <a:latin typeface="Cambria Math"/>
                                              </a:rPr>
                                              <m:t>𝟏</m:t>
                                            </m:r>
                                          </m:num>
                                          <m:den>
                                            <m:r>
                                              <a:rPr lang="ru-RU" sz="2400" b="1" i="1" smtClean="0">
                                                <a:latin typeface="Cambria Math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sup>
                                    </m:sSubSup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𝟕</m:t>
                                    </m:r>
                                  </m:e>
                                  <m:sup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func>
                          </m:e>
                        </m:d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𝟒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𝟏𝟔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𝟏𝟔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18.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𝟓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  <m:r>
                          <a:rPr lang="ru-RU" sz="2400" b="1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ru-RU" sz="2400" b="1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𝟏𝟐𝟓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𝟐𝟓𝟎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  <a:ea typeface="Cambria Math"/>
                      </a:rPr>
                      <m:t>𝟐𝟓𝟎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19</a:t>
                </a:r>
                <a:r>
                  <a:rPr lang="ru-RU" sz="2400" b="1" i="1" dirty="0"/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𝟖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𝟗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𝟗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260648"/>
                <a:ext cx="8712968" cy="633670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962" b="-1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3257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88640"/>
                <a:ext cx="8712968" cy="6552728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ru-RU" sz="2400" dirty="0" smtClean="0"/>
                  <a:t>№ 20.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𝟔𝟒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e>
                            </m:rad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</m:rad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r>
                  <a:rPr lang="ru-RU" sz="2400" dirty="0"/>
                  <a:t>№ 21.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sSubSup>
                                  <m:sSub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e>
                                  <m:sub/>
                                  <m:sup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bSup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ru-RU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</m:e>
                        </m:func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</a:rPr>
                      <m:t>,</m:t>
                    </m:r>
                    <m:r>
                      <a:rPr lang="ru-RU" sz="24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𝟎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latin typeface="Cambria Math"/>
                          </a:rPr>
                          <m:t>𝟐𝟒</m:t>
                        </m:r>
                      </m:num>
                      <m:den>
                        <m:sSup>
                          <m:sSup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𝟑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𝟑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sup>
                        </m:sSup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𝟏𝟐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𝟏𝟐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latin typeface="Cambria Math"/>
                                  </a:rPr>
                                  <m:t>𝟏𝟑</m:t>
                                </m:r>
                              </m:den>
                            </m:f>
                          </m:sub>
                        </m:sSub>
                      </m:fName>
                      <m:e>
                        <m:rad>
                          <m:radPr>
                            <m:degHide m:val="on"/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𝟏𝟑</m:t>
                            </m:r>
                          </m:e>
                        </m:rad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𝟏𝟑</m:t>
                                </m:r>
                              </m:e>
                              <m:sub/>
                              <m:sup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</m:sup>
                            </m:sSubSup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=−</m:t>
                    </m:r>
                    <m:r>
                      <a:rPr lang="ru-RU" sz="2400" b="1" i="1" smtClean="0">
                        <a:latin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</a:rPr>
                      <m:t>,</m:t>
                    </m:r>
                    <m:r>
                      <a:rPr lang="ru-RU" sz="24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b="1" i="1" dirty="0" smtClean="0"/>
                  <a:t> .</a:t>
                </a:r>
                <a:endParaRPr lang="ru-RU" sz="2400" b="1" i="1" dirty="0"/>
              </a:p>
              <a:p>
                <a:pPr algn="just"/>
                <a:r>
                  <a:rPr lang="ru-RU" sz="2400" dirty="0"/>
                  <a:t>№ 24.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𝟏𝟑</m:t>
                                </m:r>
                              </m:e>
                            </m:ra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sub>
                        </m:sSub>
                      </m:fName>
                      <m:e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rad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𝟎</m:t>
                    </m:r>
                    <m:r>
                      <a:rPr lang="ru-RU" sz="2400" b="1" i="1" smtClean="0">
                        <a:latin typeface="Cambria Math"/>
                      </a:rPr>
                      <m:t>,</m:t>
                    </m:r>
                    <m:r>
                      <a:rPr lang="ru-RU" sz="24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𝟎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25.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b="1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func>
                                  <m:funcPr>
                                    <m:ctrlPr>
                                      <a:rPr lang="en-US" sz="2400" b="1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ru-RU" sz="2400" b="1" i="1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ru-RU" sz="2400" b="1" i="1">
                                        <a:latin typeface="Cambria Math"/>
                                      </a:rPr>
                                      <m:t>𝟑</m:t>
                                    </m:r>
                                  </m:e>
                                </m:func>
                              </m:sup>
                            </m:sSup>
                          </m:e>
                        </m:d>
                      </m:e>
                      <m:sup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  <m:sup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ru-RU" sz="2400" b="1" i="1" smtClean="0">
                                            <a:latin typeface="Cambria Math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e>
                                </m:func>
                              </m:sup>
                            </m:sSup>
                          </m:e>
                        </m:d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𝟑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endParaRPr lang="ru-RU" sz="2400" dirty="0"/>
              </a:p>
              <a:p>
                <a:pPr algn="just"/>
                <a:endParaRPr lang="ru-RU" sz="2400" dirty="0"/>
              </a:p>
              <a:p>
                <a:pPr algn="just"/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88640"/>
                <a:ext cx="8712968" cy="655272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16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02561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16632"/>
                <a:ext cx="8784976" cy="6624736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ru-RU" sz="2400" dirty="0" smtClean="0"/>
                  <a:t>№ 26.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e>
                        </m:d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𝒂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func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.</a:t>
                </a:r>
              </a:p>
              <a:p>
                <a:pPr algn="just"/>
                <a:r>
                  <a:rPr lang="ru-RU" sz="2400" dirty="0"/>
                  <a:t>Е</a:t>
                </a:r>
                <a:r>
                  <a:rPr lang="ru-RU" sz="2400" dirty="0" smtClean="0"/>
                  <a:t>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𝒃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𝒂</m:t>
                        </m:r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2400" b="1" i="1">
                                <a:latin typeface="Cambria Math"/>
                              </a:rPr>
                              <m:t>𝟕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,</a:t>
                </a:r>
                <a:r>
                  <a:rPr lang="ru-RU" sz="2400" dirty="0" smtClean="0"/>
                  <a:t> то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𝟏</m:t>
                    </m:r>
                    <m:r>
                      <a:rPr lang="en-US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𝒃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</m:func>
                      </m:den>
                    </m:f>
                    <m:r>
                      <a:rPr lang="en-US" sz="2400" b="1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b="1" i="1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latin typeface="Cambria Math"/>
                      </a:rPr>
                      <m:t>𝟏</m:t>
                    </m:r>
                    <m:r>
                      <a:rPr lang="en-US" sz="2400" b="1" i="1" smtClean="0">
                        <a:latin typeface="Cambria Math"/>
                      </a:rPr>
                      <m:t>+</m:t>
                    </m:r>
                    <m:r>
                      <a:rPr lang="en-US" sz="2400" b="1" i="1" smtClean="0">
                        <a:latin typeface="Cambria Math"/>
                      </a:rPr>
                      <m:t>𝟑</m:t>
                    </m:r>
                    <m:r>
                      <a:rPr lang="en-US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1" i="1" smtClean="0">
                        <a:latin typeface="Cambria Math"/>
                        <a:ea typeface="Cambria Math"/>
                      </a:rPr>
                      <m:t>𝟕</m:t>
                    </m:r>
                    <m:r>
                      <a:rPr lang="en-US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smtClean="0">
                        <a:latin typeface="Cambria Math"/>
                        <a:ea typeface="Cambria Math"/>
                      </a:rPr>
                      <m:t>𝟐𝟐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  <a:ea typeface="Cambria Math"/>
                      </a:rPr>
                      <m:t>𝟐𝟐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27.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den>
                        </m:f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 smtClean="0">
                            <a:latin typeface="Cambria Math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.</a:t>
                </a:r>
              </a:p>
              <a:p>
                <a:pPr algn="just"/>
                <a:r>
                  <a:rPr lang="ru-RU" sz="2400" dirty="0"/>
                  <a:t>Е</a:t>
                </a:r>
                <a:r>
                  <a:rPr lang="ru-RU" sz="2400" dirty="0" smtClean="0"/>
                  <a:t>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𝒃</m:t>
                        </m:r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r>
                          <a:rPr lang="en-US" sz="2400" b="1" i="1">
                            <a:latin typeface="Cambria Math"/>
                          </a:rPr>
                          <m:t>𝟓</m:t>
                        </m:r>
                      </m:e>
                    </m:func>
                  </m:oMath>
                </a14:m>
                <a:r>
                  <a:rPr lang="ru-RU" sz="2400" dirty="0"/>
                  <a:t> ,</a:t>
                </a:r>
                <a:r>
                  <a:rPr lang="ru-RU" sz="2400" dirty="0" smtClean="0"/>
                  <a:t> то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𝟏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𝒃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−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=−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𝟏𝟒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</a:t>
                </a:r>
                <a:r>
                  <a:rPr lang="ru-RU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  <a:ea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  <a:ea typeface="Cambria Math"/>
                      </a:rPr>
                      <m:t>𝟏𝟒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algn="just"/>
                <a:r>
                  <a:rPr lang="ru-RU" sz="2400" dirty="0"/>
                  <a:t>№ 28.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sz="2400" b="1" i="1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sz="2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  <m:r>
                              <a:rPr lang="en-US" sz="24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𝒃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400" b="1" i="1" dirty="0" smtClean="0"/>
                  <a:t> </a:t>
                </a:r>
                <a:r>
                  <a:rPr lang="ru-RU" sz="2400" b="1" i="1" dirty="0" smtClean="0"/>
                  <a:t>.</a:t>
                </a:r>
              </a:p>
              <a:p>
                <a:pPr algn="just"/>
                <a:r>
                  <a:rPr lang="ru-RU" sz="2400" dirty="0"/>
                  <a:t>Е</a:t>
                </a:r>
                <a:r>
                  <a:rPr lang="ru-RU" sz="2400" dirty="0" smtClean="0"/>
                  <a:t>сли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𝒃</m:t>
                        </m:r>
                        <m:r>
                          <a:rPr lang="en-US" sz="2400" b="1" i="1">
                            <a:latin typeface="Cambria Math"/>
                          </a:rPr>
                          <m:t>=−</m:t>
                        </m:r>
                        <m:r>
                          <a:rPr lang="en-US" sz="2400" b="1" i="1">
                            <a:latin typeface="Cambria Math"/>
                          </a:rPr>
                          <m:t>𝟐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 , то 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𝒃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latin typeface="Cambria Math"/>
                      </a:rPr>
                      <m:t>𝟐</m:t>
                    </m:r>
                    <m:r>
                      <a:rPr lang="ru-RU" sz="2400" b="1" i="1" smtClean="0">
                        <a:latin typeface="Cambria Math"/>
                      </a:rPr>
                      <m:t>+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</m:d>
                    <m:r>
                      <a:rPr lang="ru-RU" sz="2400" b="1" i="1" smtClean="0">
                        <a:latin typeface="Cambria Math"/>
                        <a:ea typeface="Cambria Math"/>
                      </a:rPr>
                      <m:t>=−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𝟒</m:t>
                    </m:r>
                  </m:oMath>
                </a14:m>
                <a:r>
                  <a:rPr lang="ru-RU" sz="2400" b="1" i="1" dirty="0" smtClean="0"/>
                  <a:t> .</a:t>
                </a:r>
              </a:p>
              <a:p>
                <a:pPr algn="just"/>
                <a:r>
                  <a:rPr lang="ru-RU" sz="2400" dirty="0" smtClean="0"/>
                  <a:t>Ответ.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  <a:ea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  <a:ea typeface="Cambria Math"/>
                      </a:rPr>
                      <m:t>𝟒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  <a:p>
                <a:pPr algn="just"/>
                <a:endParaRPr lang="ru-RU" sz="2400" dirty="0" smtClean="0"/>
              </a:p>
              <a:p>
                <a:pPr algn="just"/>
                <a:r>
                  <a:rPr lang="ru-RU" sz="2400" dirty="0" smtClean="0"/>
                  <a:t> </a:t>
                </a:r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16632"/>
                <a:ext cx="8784976" cy="662473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1" t="-17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3532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052736"/>
                <a:ext cx="8784976" cy="496855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200" b="1" i="1" dirty="0" smtClean="0">
                    <a:solidFill>
                      <a:srgbClr val="FF3399"/>
                    </a:solidFill>
                  </a:rPr>
                  <a:t>Простейшие логарифмические уравнения</a:t>
                </a:r>
              </a:p>
              <a:p>
                <a:pPr algn="ctr"/>
                <a:r>
                  <a:rPr lang="ru-RU" sz="2400" dirty="0" smtClean="0">
                    <a:solidFill>
                      <a:srgbClr val="00CC00"/>
                    </a:solidFill>
                  </a:rPr>
                  <a:t>Простейшим логарифмическим уравнением называется уравнение вида:</a:t>
                </a: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𝒃</m:t>
                        </m:r>
                      </m:e>
                    </m:func>
                  </m:oMath>
                </a14:m>
                <a:r>
                  <a:rPr lang="ru-RU" sz="2800" b="1" dirty="0" smtClean="0">
                    <a:solidFill>
                      <a:srgbClr val="006600"/>
                    </a:solidFill>
                  </a:rPr>
                  <a:t>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𝒃</m:t>
                        </m:r>
                      </m:e>
                    </m:func>
                    <m:r>
                      <a:rPr lang="ru-RU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i="1" dirty="0" smtClean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dirty="0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800" b="1" i="1" dirty="0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dirty="0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800" b="1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800" b="1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800" b="1" i="1" dirty="0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800" b="1" i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ru-RU" sz="2800" b="1" i="1" dirty="0" smtClean="0">
                    <a:solidFill>
                      <a:srgbClr val="006600"/>
                    </a:solidFill>
                  </a:rPr>
                  <a:t>,</a:t>
                </a:r>
              </a:p>
              <a:p>
                <a:pPr algn="ctr"/>
                <a:r>
                  <a:rPr lang="ru-RU" sz="2400" dirty="0">
                    <a:solidFill>
                      <a:srgbClr val="00CC00"/>
                    </a:solidFill>
                  </a:rPr>
                  <a:t>г</a:t>
                </a:r>
                <a:r>
                  <a:rPr lang="ru-RU" sz="2400" dirty="0" smtClean="0">
                    <a:solidFill>
                      <a:srgbClr val="00CC00"/>
                    </a:solidFill>
                  </a:rPr>
                  <a:t>де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𝒂</m:t>
                    </m:r>
                  </m:oMath>
                </a14:m>
                <a:r>
                  <a:rPr lang="en-US" sz="2800" b="1" i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00CC00"/>
                    </a:solidFill>
                  </a:rPr>
                  <a:t>и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2400" b="1" i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00CC00"/>
                    </a:solidFill>
                  </a:rPr>
                  <a:t>– </a:t>
                </a:r>
                <a:r>
                  <a:rPr lang="ru-RU" sz="2400" dirty="0" smtClean="0">
                    <a:solidFill>
                      <a:srgbClr val="00CC00"/>
                    </a:solidFill>
                  </a:rPr>
                  <a:t>действительные числа,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; 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;  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𝒇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,  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𝒖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b="1" i="1" dirty="0" smtClean="0">
                    <a:solidFill>
                      <a:srgbClr val="00CC00"/>
                    </a:solidFill>
                  </a:rPr>
                  <a:t>- </a:t>
                </a:r>
                <a:r>
                  <a:rPr lang="ru-RU" sz="2400" dirty="0" smtClean="0">
                    <a:solidFill>
                      <a:srgbClr val="00CC00"/>
                    </a:solidFill>
                  </a:rPr>
                  <a:t>выражения, содержащие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ru-RU" sz="2800" b="1" i="1" dirty="0" smtClean="0">
                    <a:solidFill>
                      <a:srgbClr val="00CC00"/>
                    </a:solidFill>
                  </a:rPr>
                  <a:t>.</a:t>
                </a:r>
              </a:p>
              <a:p>
                <a:pPr algn="ctr"/>
                <a:endParaRPr lang="ru-RU" sz="2400" dirty="0">
                  <a:solidFill>
                    <a:srgbClr val="00CC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052736"/>
                <a:ext cx="8784976" cy="49685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3926" r="-1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96849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260648"/>
                <a:ext cx="8777064" cy="6408712"/>
              </a:xfrm>
            </p:spPr>
            <p:txBody>
              <a:bodyPr>
                <a:normAutofit/>
              </a:bodyPr>
              <a:lstStyle/>
              <a:p>
                <a:pPr algn="ctr"/>
                <a:endParaRPr lang="en-US" sz="3200" b="1" i="1" dirty="0" smtClean="0">
                  <a:solidFill>
                    <a:srgbClr val="CC00CC"/>
                  </a:solidFill>
                </a:endParaRPr>
              </a:p>
              <a:p>
                <a:pPr algn="ctr"/>
                <a:r>
                  <a:rPr lang="ru-RU" sz="3200" b="1" i="1" dirty="0" smtClean="0">
                    <a:solidFill>
                      <a:srgbClr val="CC00CC"/>
                    </a:solidFill>
                  </a:rPr>
                  <a:t>Методы решения простейших логарифмических уравнений</a:t>
                </a:r>
              </a:p>
              <a:p>
                <a:pPr algn="just"/>
                <a:r>
                  <a:rPr lang="ru-RU" sz="3200" b="1" i="1" dirty="0" smtClean="0">
                    <a:solidFill>
                      <a:srgbClr val="008000"/>
                    </a:solidFill>
                  </a:rPr>
                  <a:t>1. По определению логарифма.</a:t>
                </a:r>
              </a:p>
              <a:p>
                <a:pPr algn="just"/>
                <a:r>
                  <a:rPr lang="en-US" sz="2400" dirty="0">
                    <a:solidFill>
                      <a:srgbClr val="3333CC"/>
                    </a:solidFill>
                  </a:rPr>
                  <a:t>A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) Если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,    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ru-RU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ru-RU" sz="2400" dirty="0" smtClean="0">
                    <a:solidFill>
                      <a:srgbClr val="3333CC"/>
                    </a:solidFill>
                  </a:rPr>
                  <a:t>, то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𝒃</m:t>
                        </m:r>
                      </m:e>
                    </m:func>
                  </m:oMath>
                </a14:m>
                <a:r>
                  <a:rPr lang="ru-RU" sz="2400" dirty="0" smtClean="0">
                    <a:solidFill>
                      <a:srgbClr val="3333CC"/>
                    </a:solidFill>
                  </a:rPr>
                  <a:t> равносильно уравнению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.</a:t>
                </a:r>
                <a:endParaRPr lang="en-US" sz="2400" dirty="0" smtClean="0">
                  <a:solidFill>
                    <a:srgbClr val="3333CC"/>
                  </a:solidFill>
                </a:endParaRPr>
              </a:p>
              <a:p>
                <a:pPr algn="just"/>
                <a:endParaRPr lang="ru-RU" sz="2400" dirty="0" smtClean="0">
                  <a:solidFill>
                    <a:srgbClr val="3333CC"/>
                  </a:solidFill>
                </a:endParaRPr>
              </a:p>
              <a:p>
                <a:pPr algn="just"/>
                <a:r>
                  <a:rPr lang="en-US" sz="2400" dirty="0" smtClean="0">
                    <a:solidFill>
                      <a:srgbClr val="3333CC"/>
                    </a:solidFill>
                  </a:rPr>
                  <a:t>B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)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𝒃</m:t>
                        </m:r>
                      </m:e>
                    </m:func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равносильно системе</a:t>
                </a:r>
              </a:p>
              <a:p>
                <a:pPr algn="just"/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sup>
                            </m:sSup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           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.          </m:t>
                            </m:r>
                          </m:e>
                        </m:eqArr>
                      </m:e>
                    </m:d>
                  </m:oMath>
                </a14:m>
                <a:endParaRPr lang="ru-RU" sz="2800" b="1" dirty="0" smtClean="0">
                  <a:solidFill>
                    <a:srgbClr val="3333CC"/>
                  </a:solidFill>
                </a:endParaRPr>
              </a:p>
              <a:p>
                <a:pPr algn="just"/>
                <a:endParaRPr lang="en-US" sz="3200" b="1" i="1" dirty="0" smtClean="0">
                  <a:solidFill>
                    <a:srgbClr val="008000"/>
                  </a:solidFill>
                </a:endParaRPr>
              </a:p>
              <a:p>
                <a:pPr algn="just"/>
                <a:endParaRPr lang="en-US" sz="3200" b="1" i="1" dirty="0">
                  <a:solidFill>
                    <a:srgbClr val="008000"/>
                  </a:solidFill>
                </a:endParaRPr>
              </a:p>
              <a:p>
                <a:pPr algn="just"/>
                <a:endParaRPr lang="en-US" sz="3200" b="1" i="1" dirty="0" smtClean="0">
                  <a:solidFill>
                    <a:srgbClr val="008000"/>
                  </a:solidFill>
                </a:endParaRPr>
              </a:p>
              <a:p>
                <a:pPr algn="just"/>
                <a:endParaRPr lang="ru-RU" sz="2400" dirty="0" smtClean="0">
                  <a:solidFill>
                    <a:srgbClr val="3333CC"/>
                  </a:solidFill>
                </a:endParaRPr>
              </a:p>
              <a:p>
                <a:pPr algn="just"/>
                <a:endParaRPr lang="ru-RU" sz="3200" dirty="0" smtClean="0">
                  <a:solidFill>
                    <a:srgbClr val="008000"/>
                  </a:solidFill>
                </a:endParaRPr>
              </a:p>
              <a:p>
                <a:pPr algn="just"/>
                <a:endParaRPr lang="ru-RU" sz="3200" b="1" i="1" dirty="0">
                  <a:solidFill>
                    <a:srgbClr val="CC00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260648"/>
                <a:ext cx="8777064" cy="640871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98905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88640"/>
                <a:ext cx="8856984" cy="6480720"/>
              </a:xfrm>
            </p:spPr>
            <p:txBody>
              <a:bodyPr>
                <a:normAutofit fontScale="85000" lnSpcReduction="10000"/>
              </a:bodyPr>
              <a:lstStyle/>
              <a:p>
                <a:endParaRPr lang="en-US" sz="3200" b="1" i="1" dirty="0" smtClean="0">
                  <a:solidFill>
                    <a:srgbClr val="008000"/>
                  </a:solidFill>
                </a:endParaRPr>
              </a:p>
              <a:p>
                <a:r>
                  <a:rPr lang="ru-RU" sz="3200" b="1" i="1" dirty="0" smtClean="0">
                    <a:solidFill>
                      <a:srgbClr val="008000"/>
                    </a:solidFill>
                  </a:rPr>
                  <a:t>2. Метод потенцирования.</a:t>
                </a:r>
                <a:endParaRPr lang="en-US" sz="3200" b="1" i="1" dirty="0" smtClean="0">
                  <a:solidFill>
                    <a:srgbClr val="008000"/>
                  </a:solidFill>
                </a:endParaRPr>
              </a:p>
              <a:p>
                <a:endParaRPr lang="ru-RU" sz="3200" b="1" i="1" dirty="0" smtClean="0">
                  <a:solidFill>
                    <a:srgbClr val="008000"/>
                  </a:solidFill>
                </a:endParaRPr>
              </a:p>
              <a:p>
                <a:r>
                  <a:rPr lang="en-US" sz="2400" dirty="0" smtClean="0">
                    <a:solidFill>
                      <a:srgbClr val="3333CC"/>
                    </a:solidFill>
                  </a:rPr>
                  <a:t>A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)</a:t>
                </a:r>
                <a:r>
                  <a:rPr lang="ru-RU" sz="2400" dirty="0" smtClean="0">
                    <a:solidFill>
                      <a:srgbClr val="008000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Если</a:t>
                </a:r>
                <a:r>
                  <a:rPr lang="ru-RU" sz="2400" dirty="0" smtClean="0">
                    <a:solidFill>
                      <a:srgbClr val="008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,    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ru-RU" sz="2400" dirty="0" smtClean="0">
                    <a:solidFill>
                      <a:srgbClr val="008000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то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</a:p>
              <a:p>
                <a:r>
                  <a:rPr lang="ru-RU" sz="2400" dirty="0" smtClean="0">
                    <a:solidFill>
                      <a:srgbClr val="3333CC"/>
                    </a:solidFill>
                  </a:rPr>
                  <a:t>равносильно системе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                        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(или 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).</m:t>
                            </m:r>
                          </m:e>
                        </m:eqArr>
                      </m:e>
                    </m:d>
                  </m:oMath>
                </a14:m>
                <a:endParaRPr lang="en-US" sz="2800" b="1" dirty="0" smtClean="0">
                  <a:solidFill>
                    <a:srgbClr val="3333CC"/>
                  </a:solidFill>
                </a:endParaRPr>
              </a:p>
              <a:p>
                <a:endParaRPr lang="en-US" sz="2800" b="1" dirty="0" smtClean="0">
                  <a:solidFill>
                    <a:srgbClr val="3333CC"/>
                  </a:solidFill>
                </a:endParaRPr>
              </a:p>
              <a:p>
                <a:endParaRPr lang="en-US" sz="2400" dirty="0">
                  <a:solidFill>
                    <a:srgbClr val="3333CC"/>
                  </a:solidFill>
                </a:endParaRPr>
              </a:p>
              <a:p>
                <a:r>
                  <a:rPr lang="en-US" sz="2400" dirty="0" smtClean="0">
                    <a:solidFill>
                      <a:srgbClr val="3333CC"/>
                    </a:solidFill>
                  </a:rPr>
                  <a:t>B)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sub>
                        </m:sSub>
                      </m:fName>
                      <m:e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</m:sub>
                            </m:sSub>
                          </m:fNam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800" b="1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равносильно системе </a:t>
                </a:r>
                <a:endParaRPr lang="en-US" sz="2400" dirty="0" smtClean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                            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ru-RU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или 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ru-RU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 &gt;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    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;                 </m:t>
                            </m:r>
                          </m:e>
                        </m:eqArr>
                      </m:e>
                    </m:d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   </m:t>
                    </m:r>
                    <m:groupChr>
                      <m:groupChrPr>
                        <m:chr m:val="⇔"/>
                        <m:pos m:val="top"/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rgbClr val="3333CC"/>
                        </a:solidFill>
                        <a:latin typeface="Cambria Math"/>
                      </a:rPr>
                      <m:t>   </m:t>
                    </m:r>
                    <m:d>
                      <m:dPr>
                        <m:begChr m:val="{"/>
                        <m:endChr m:val=""/>
                        <m:ctrlPr>
                          <a:rPr lang="en-US" sz="2800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𝒖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den>
                            </m:f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                             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или 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       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𝒂</m:t>
                            </m:r>
                            <m:d>
                              <m:dPr>
                                <m:ctrlP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800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.         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endParaRPr lang="ru-RU" sz="2800" b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88640"/>
                <a:ext cx="8856984" cy="648072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2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3985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0444" y="793962"/>
            <a:ext cx="7920880" cy="4904163"/>
          </a:xfrm>
          <a:prstGeom prst="rect">
            <a:avLst/>
          </a:prstGeom>
          <a:blipFill rotWithShape="1">
            <a:blip r:embed="rId3" cstate="print"/>
            <a:stretch>
              <a:fillRect l="-4157" t="-3478" r="-3002" b="-2857"/>
            </a:stretch>
          </a:blipFill>
        </p:spPr>
        <p:txBody>
          <a:bodyPr/>
          <a:lstStyle/>
          <a:p>
            <a:pPr algn="just"/>
            <a:r>
              <a:rPr lang="ru-RU">
                <a:noFill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317735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88640"/>
                <a:ext cx="8856984" cy="6552728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200" dirty="0" smtClean="0"/>
                  <a:t>Решение</a:t>
                </a:r>
                <a:r>
                  <a:rPr lang="en-US" sz="3200" dirty="0" smtClean="0"/>
                  <a:t> </a:t>
                </a:r>
                <a:r>
                  <a:rPr lang="ru-RU" sz="3200" dirty="0" smtClean="0"/>
                  <a:t>простейших логарифмических уравнений</a:t>
                </a:r>
              </a:p>
              <a:p>
                <a:r>
                  <a:rPr lang="ru-RU" sz="2400" dirty="0" smtClean="0"/>
                  <a:t>№ 1. 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𝟏𝟓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𝟐𝟓</m:t>
                            </m:r>
                          </m:e>
                        </m:d>
                        <m:r>
                          <a:rPr lang="en-US" sz="2400" b="1" i="1" smtClean="0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Решение.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15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−25</m:t>
                            </m:r>
                          </m:e>
                        </m:d>
                        <m:r>
                          <a:rPr lang="en-US" sz="2400" b="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=2</m:t>
                        </m:r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;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−25=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15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−25=225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=200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=40</m:t>
                    </m:r>
                  </m:oMath>
                </a14:m>
                <a:r>
                  <a:rPr lang="ru-RU" sz="2400" dirty="0" smtClean="0">
                    <a:solidFill>
                      <a:srgbClr val="3333CC"/>
                    </a:solidFill>
                  </a:rPr>
                  <a:t> 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4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endParaRPr lang="ru-RU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dirty="0" smtClean="0"/>
                  <a:t>№ 2.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𝟔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𝟏𝟏</m:t>
                            </m:r>
                          </m:e>
                        </m:d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𝟏𝟏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𝟔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ru-RU" sz="2400" dirty="0" smtClean="0"/>
                  <a:t>.</a:t>
                </a:r>
                <a:endParaRPr lang="en-US" sz="2400" dirty="0" smtClean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Решение.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2,5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+11</m:t>
                            </m:r>
                          </m:e>
                        </m:d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2,5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+6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 ;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3333CC"/>
                        </a:solidFill>
                        <a:latin typeface="Cambria Math"/>
                      </a:rPr>
                      <m:t>6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+11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11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+6</m:t>
                    </m:r>
                  </m:oMath>
                </a14:m>
                <a:r>
                  <a:rPr lang="en-US" sz="2400" i="1" dirty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=5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ru-RU" sz="2400" dirty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</a:t>
                </a:r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ru-RU" sz="2400" i="1" dirty="0">
                  <a:solidFill>
                    <a:srgbClr val="3333CC"/>
                  </a:solidFill>
                </a:endParaRPr>
              </a:p>
              <a:p>
                <a:endParaRPr lang="ru-RU" sz="2400" dirty="0"/>
              </a:p>
              <a:p>
                <a:endParaRPr lang="ru-RU" sz="2400" i="1" dirty="0">
                  <a:solidFill>
                    <a:srgbClr val="3333CC"/>
                  </a:solidFill>
                </a:endParaRPr>
              </a:p>
              <a:p>
                <a:endParaRPr lang="ru-RU" sz="2400" i="1" dirty="0" smtClean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88640"/>
                <a:ext cx="8856984" cy="655272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64" t="-2977" r="-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0886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404664"/>
                <a:ext cx="8784976" cy="6336704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№ 3.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𝟏𝟔</m:t>
                            </m:r>
                          </m:e>
                        </m:d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ru-RU" sz="2400" dirty="0" smtClean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Решение.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+16</m:t>
                            </m:r>
                          </m:e>
                        </m:d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e>
                    </m:func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 </a:t>
                </a:r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=3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+16,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−1≠1,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−1&gt;0;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 </a:t>
                </a:r>
              </a:p>
              <a:p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−4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+1=3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+16,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≠1,                 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;        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−7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−15=0,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≠1,        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;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/>
                  <a:t>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=−1,25 ,   </m:t>
                            </m:r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=3 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≠1,           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; 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=3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.</a:t>
                </a:r>
                <a:endParaRPr lang="ru-RU" sz="2400" dirty="0"/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</a:t>
                </a:r>
                <a:r>
                  <a:rPr lang="ru-RU" sz="2400" i="1" dirty="0">
                    <a:solidFill>
                      <a:srgbClr val="3333CC"/>
                    </a:solidFill>
                  </a:rPr>
                  <a:t>.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3</m:t>
                    </m:r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404664"/>
                <a:ext cx="8784976" cy="633670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1" t="-2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402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476672"/>
                <a:ext cx="8856984" cy="5904656"/>
              </a:xfrm>
            </p:spPr>
            <p:txBody>
              <a:bodyPr/>
              <a:lstStyle/>
              <a:p>
                <a:r>
                  <a:rPr lang="ru-RU" sz="2400" dirty="0" smtClean="0"/>
                  <a:t>№ 4.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𝟒</m:t>
                            </m:r>
                          </m:e>
                        </m:d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𝟏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Решение.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+4</m:t>
                            </m:r>
                          </m:e>
                        </m:d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+1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+4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 </a:t>
                </a:r>
                <a:r>
                  <a:rPr lang="en-US" sz="2400" i="1" dirty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+4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+4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,           </m:t>
                            </m:r>
                          </m:e>
                          <m:e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+4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   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+1≠1,  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1&gt;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0;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</a:t>
                </a:r>
                <a:endParaRPr lang="en-US" sz="2400" dirty="0" smtClean="0"/>
              </a:p>
              <a:p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  <m:d>
                      <m:dPr>
                        <m:begChr m:val="{"/>
                        <m:endChr m:val="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+3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−4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−1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                 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;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−4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,   </m:t>
                            </m:r>
                            <m:sSub>
                              <m:sSubPr>
                                <m:ctrlP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1 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1,                     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 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;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en-US" sz="2400" dirty="0"/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.</a:t>
                </a:r>
                <a:endParaRPr lang="en-US" sz="2400" dirty="0" smtClean="0">
                  <a:solidFill>
                    <a:srgbClr val="3333CC"/>
                  </a:solidFill>
                </a:endParaRPr>
              </a:p>
              <a:p>
                <a:endParaRPr lang="ru-RU" sz="2400" dirty="0"/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</a:t>
                </a:r>
                <a:r>
                  <a:rPr lang="ru-RU" sz="2400" i="1" dirty="0">
                    <a:solidFill>
                      <a:srgbClr val="3333CC"/>
                    </a:solidFill>
                  </a:rPr>
                  <a:t>.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7504" y="476672"/>
                <a:ext cx="8856984" cy="590465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032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082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784976" cy="568863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200" b="1" i="1" dirty="0">
                <a:solidFill>
                  <a:srgbClr val="CC00CC"/>
                </a:solidFill>
              </a:rPr>
              <a:t>Методы решения </a:t>
            </a:r>
            <a:r>
              <a:rPr lang="ru-RU" sz="3200" b="1" i="1" dirty="0" smtClean="0">
                <a:solidFill>
                  <a:srgbClr val="CC00CC"/>
                </a:solidFill>
              </a:rPr>
              <a:t>логарифмических уравнений</a:t>
            </a:r>
            <a:endParaRPr lang="ru-RU" sz="3200" b="1" i="1" dirty="0">
              <a:solidFill>
                <a:srgbClr val="CC00CC"/>
              </a:solidFill>
            </a:endParaRPr>
          </a:p>
          <a:p>
            <a:pPr algn="just"/>
            <a:r>
              <a:rPr lang="ru-RU" sz="3200" b="1" i="1" dirty="0">
                <a:solidFill>
                  <a:srgbClr val="008000"/>
                </a:solidFill>
              </a:rPr>
              <a:t>1. </a:t>
            </a:r>
            <a:r>
              <a:rPr lang="ru-RU" sz="3200" b="1" i="1" dirty="0" smtClean="0">
                <a:solidFill>
                  <a:srgbClr val="008000"/>
                </a:solidFill>
              </a:rPr>
              <a:t>Метод потенцирования.</a:t>
            </a:r>
          </a:p>
          <a:p>
            <a:pPr algn="just"/>
            <a:r>
              <a:rPr lang="ru-RU" sz="3200" b="1" i="1" dirty="0" smtClean="0">
                <a:solidFill>
                  <a:srgbClr val="008000"/>
                </a:solidFill>
              </a:rPr>
              <a:t>2. Функционально-графический метод.</a:t>
            </a:r>
          </a:p>
          <a:p>
            <a:pPr algn="just"/>
            <a:r>
              <a:rPr lang="ru-RU" sz="3200" b="1" i="1" dirty="0" smtClean="0">
                <a:solidFill>
                  <a:srgbClr val="008000"/>
                </a:solidFill>
              </a:rPr>
              <a:t>3. Метод разложения на множители.</a:t>
            </a:r>
          </a:p>
          <a:p>
            <a:pPr algn="just"/>
            <a:r>
              <a:rPr lang="ru-RU" sz="3200" b="1" i="1" dirty="0" smtClean="0">
                <a:solidFill>
                  <a:srgbClr val="008000"/>
                </a:solidFill>
              </a:rPr>
              <a:t>4. Метод замены переменной.</a:t>
            </a:r>
          </a:p>
          <a:p>
            <a:pPr algn="just"/>
            <a:r>
              <a:rPr lang="ru-RU" sz="3200" b="1" i="1" dirty="0" smtClean="0">
                <a:solidFill>
                  <a:srgbClr val="008000"/>
                </a:solidFill>
              </a:rPr>
              <a:t>5. Метод логарифмирования.</a:t>
            </a:r>
          </a:p>
          <a:p>
            <a:pPr algn="just"/>
            <a:endParaRPr lang="ru-RU" sz="3200" b="1" i="1" dirty="0">
              <a:solidFill>
                <a:srgbClr val="008000"/>
              </a:solidFill>
            </a:endParaRPr>
          </a:p>
          <a:p>
            <a:pPr marL="45720" indent="0" algn="just">
              <a:buNone/>
            </a:pPr>
            <a:endParaRPr lang="ru-RU" sz="3200" b="1" i="1" dirty="0" smtClean="0">
              <a:solidFill>
                <a:srgbClr val="008000"/>
              </a:solidFill>
            </a:endParaRPr>
          </a:p>
          <a:p>
            <a:pPr algn="just"/>
            <a:endParaRPr lang="ru-RU" sz="3200" b="1" i="1" dirty="0">
              <a:solidFill>
                <a:srgbClr val="008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100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640960" cy="504056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C00CC"/>
                </a:solidFill>
              </a:rPr>
              <a:t>Особенности решения логарифмических уравнений</a:t>
            </a:r>
          </a:p>
          <a:p>
            <a:pPr algn="just"/>
            <a:r>
              <a:rPr lang="ru-RU" sz="2400" dirty="0" smtClean="0">
                <a:solidFill>
                  <a:srgbClr val="008000"/>
                </a:solidFill>
              </a:rPr>
              <a:t>Применять простейшие свойства логарифмов.</a:t>
            </a:r>
          </a:p>
          <a:p>
            <a:pPr algn="just"/>
            <a:r>
              <a:rPr lang="ru-RU" sz="2400" dirty="0" smtClean="0">
                <a:solidFill>
                  <a:srgbClr val="008000"/>
                </a:solidFill>
              </a:rPr>
              <a:t>Распределять слагаемые, содержащие неизвестные, при применении простейших свойств логарифмов, таким образом, чтобы не возникали логарифмы отношений.</a:t>
            </a:r>
          </a:p>
          <a:p>
            <a:pPr algn="just"/>
            <a:r>
              <a:rPr lang="ru-RU" sz="2400" dirty="0" smtClean="0">
                <a:solidFill>
                  <a:srgbClr val="008000"/>
                </a:solidFill>
              </a:rPr>
              <a:t>Применять цепочки логарифмов: цепочка раскрывается на основании определения логарифма.</a:t>
            </a:r>
          </a:p>
          <a:p>
            <a:pPr algn="just"/>
            <a:r>
              <a:rPr lang="ru-RU" sz="2400" dirty="0" smtClean="0">
                <a:solidFill>
                  <a:srgbClr val="008000"/>
                </a:solidFill>
              </a:rPr>
              <a:t>Применение свойств логарифмической функции.</a:t>
            </a:r>
            <a:endParaRPr lang="ru-RU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111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404664"/>
                <a:ext cx="8712968" cy="6048672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№</a:t>
                </a:r>
                <a:r>
                  <a:rPr lang="en-US" sz="2400" dirty="0" smtClean="0"/>
                  <a:t> 1</a:t>
                </a:r>
                <a:r>
                  <a:rPr lang="ru-RU" sz="2400" dirty="0" smtClean="0"/>
                  <a:t>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e>
                            </m:d>
                          </m:e>
                        </m:d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e>
                        </m:func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𝟐𝟓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func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Преобразуем данное уравнение, воспользовавшись свойствами логарифма. Данное уравнение равносильно системе: </a:t>
                </a:r>
                <a:endParaRPr lang="ru-RU" sz="2400" i="1" dirty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𝑙𝑜𝑔</m:t>
                                    </m:r>
                                  </m:e>
                                  <m:sub>
                                    <m:r>
                                      <a:rPr lang="ru-RU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US" sz="240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−3</m:t>
                                        </m:r>
                                      </m:e>
                                    </m:d>
                                    <m:d>
                                      <m:dPr>
                                        <m:ctrlPr>
                                          <a:rPr lang="en-US" sz="240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−5</m:t>
                                        </m:r>
                                      </m:e>
                                    </m:d>
                                    <m: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f>
                                      <m:fPr>
                                        <m:ctrlPr>
                                          <a:rPr lang="en-US" sz="240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−5</m:t>
                                        </m:r>
                                      </m:num>
                                      <m:den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−3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𝑙𝑜𝑔</m:t>
                                        </m:r>
                                      </m:e>
                                      <m:sub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  <m:t>+25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 ,</m:t>
                                    </m:r>
                                  </m:e>
                                </m:func>
                              </m:e>
                            </m:func>
                          </m:e>
                          <m:e>
                            <m:d>
                              <m:d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−5</m:t>
                                </m:r>
                              </m:e>
                            </m:d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&gt;0</m:t>
                            </m:r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                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                                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+25≠0;              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                     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i="0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fName>
                              <m:e>
                                <m:sSup>
                                  <m:sSupPr>
                                    <m:ctrlPr>
                                      <a:rPr lang="en-US" sz="240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40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−5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sz="2400" b="0" i="1" dirty="0" smtClean="0">
                                                <a:solidFill>
                                                  <a:srgbClr val="3333CC"/>
                                                </a:solidFill>
                                                <a:latin typeface="Cambria Math"/>
                                              </a:rPr>
                                              <m:t>+25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func>
                              </m:e>
                            </m:func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−∞;3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5;+∞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                </m:t>
                            </m:r>
                          </m:e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−25.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                    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                    </m:t>
                            </m:r>
                          </m:e>
                        </m:eqArr>
                      </m:e>
                    </m:d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404664"/>
                <a:ext cx="8712968" cy="604867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2216" r="-10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0603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620688"/>
                <a:ext cx="8856984" cy="6048672"/>
              </a:xfrm>
            </p:spPr>
            <p:txBody>
              <a:bodyPr/>
              <a:lstStyle/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Решим первое уравнение системы: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+25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0" dirty="0" smtClean="0">
                        <a:solidFill>
                          <a:srgbClr val="3333CC"/>
                        </a:solidFill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+25</m:t>
                            </m:r>
                          </m:e>
                        </m:d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0" dirty="0" smtClean="0">
                        <a:solidFill>
                          <a:srgbClr val="3333CC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−5−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−25</m:t>
                        </m:r>
                      </m:e>
                    </m:d>
                    <m:d>
                      <m:d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−5+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+25</m:t>
                        </m:r>
                      </m:e>
                    </m:d>
                    <m:r>
                      <a:rPr lang="en-US" sz="2400" b="0" i="0" dirty="0" smtClean="0">
                        <a:solidFill>
                          <a:srgbClr val="3333CC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−30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+20</m:t>
                        </m:r>
                      </m:e>
                    </m:d>
                    <m:r>
                      <a:rPr lang="en-US" sz="2400" b="0" i="0" dirty="0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2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+20=0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=−10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.</a:t>
                </a:r>
                <a:endParaRPr lang="ru-RU" sz="2400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Учитывая, что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−∞;3</m:t>
                        </m:r>
                      </m:e>
                    </m:d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∪</m:t>
                    </m:r>
                    <m:d>
                      <m:dPr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5;+∞</m:t>
                        </m:r>
                      </m:e>
                    </m:d>
                  </m:oMath>
                </a14:m>
                <a:r>
                  <a:rPr lang="ru-RU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и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≠−25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,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получаем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=−10</m:t>
                    </m: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r>
                      <a:rPr lang="ru-RU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−10</m:t>
                    </m:r>
                  </m:oMath>
                </a14:m>
                <a:r>
                  <a:rPr lang="ru-RU" sz="2400" i="1" dirty="0">
                    <a:solidFill>
                      <a:srgbClr val="3333CC"/>
                    </a:solidFill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620688"/>
                <a:ext cx="8856984" cy="604867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64" t="-22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370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548680"/>
                <a:ext cx="8856984" cy="5832648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№ 2.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𝟔𝟐𝟓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𝒙</m:t>
                                        </m:r>
                                      </m:e>
                                      <m:sup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n-US" sz="2400" b="1" i="1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e>
                    </m:func>
                  </m:oMath>
                </a14:m>
                <a:r>
                  <a:rPr lang="en-US" sz="2400" b="1" i="1" dirty="0"/>
                  <a:t> </a:t>
                </a:r>
                <a:r>
                  <a:rPr lang="ru-RU" sz="2400" dirty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ru-RU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,5</m:t>
                                </m:r>
                              </m:sub>
                            </m:sSub>
                          </m:fName>
                          <m:e>
                            <m:func>
                              <m:func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𝑙𝑜𝑔</m:t>
                                    </m:r>
                                  </m:e>
                                  <m:sub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625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400" b="0" i="1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n-US" sz="2400" b="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=1</m:t>
                        </m:r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Воспользуемся определением логарифма, получаем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0,5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625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</m:func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625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=0,25</m:t>
                        </m:r>
                      </m:e>
                    </m:func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−1=5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−6=0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=−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3</m:t>
                    </m:r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 ,   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2</m:t>
                    </m:r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Выполним проверку, подставляя найденные значения переменной в квадратный трёхчлен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, получаем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−1=5</m:t>
                    </m:r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+2−1=5</m:t>
                    </m:r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&gt;0,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следовательно, значения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=−3;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являются корнями данного уравнения.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−3;2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ru-RU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548680"/>
                <a:ext cx="8856984" cy="583264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64" t="-1985" r="-85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0953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332656"/>
                <a:ext cx="8856984" cy="6336704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№ 3.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𝟒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d>
                        <m:r>
                          <a:rPr lang="en-US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𝒙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latin typeface="Cambria Math"/>
                                        <a:ea typeface="Cambria Math"/>
                                      </a:rPr>
                                      <m:t>𝟑</m:t>
                                    </m:r>
                                  </m:e>
                                </m:d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𝟏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Находим область определения уравнения: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−4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+3&gt;0,</m:t>
                            </m:r>
                          </m:e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−1&gt;0,               </m:t>
                            </m:r>
                          </m:e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−3&gt;0;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0,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&gt;1,                            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&gt;3;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−∞;1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3;+∞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&gt;3;     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&gt;3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Преобразовываем данное уравнение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ru-RU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ru-RU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ru-RU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</m:e>
                        </m:d>
                        <m:r>
                          <a:rPr lang="en-US" sz="2400" b="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func>
                              <m:func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𝑙𝑜𝑔</m:t>
                                    </m:r>
                                  </m:e>
                                  <m:sub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−3</m:t>
                                    </m:r>
                                  </m:e>
                                </m:d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=1</m:t>
                                </m:r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</m:e>
                        </m:func>
                      </m:e>
                    </m:func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=1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𝑙𝑜𝑔</m:t>
                                    </m:r>
                                  </m:e>
                                  <m:sub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−3</m:t>
                                    </m:r>
                                  </m:e>
                                </m:d>
                              </m:e>
                            </m:func>
                          </m:e>
                        </m:d>
                      </m:e>
                    </m:func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−3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−1=0</m:t>
                        </m:r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endParaRPr lang="en-US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332656"/>
                <a:ext cx="8856984" cy="633670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64" t="-2117" r="-6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4885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548680"/>
                <a:ext cx="8712968" cy="612068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1−</m:t>
                            </m:r>
                            <m:func>
                              <m:funcPr>
                                <m:ctrlPr>
                                  <a:rPr lang="en-US" sz="2400" i="1" dirty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𝑙𝑜𝑔</m:t>
                                    </m:r>
                                  </m:e>
                                  <m:sub>
                                    <m: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400" i="1" dirty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−3</m:t>
                                    </m:r>
                                  </m:e>
                                </m:d>
                              </m:e>
                            </m:func>
                          </m:e>
                        </m:d>
                      </m:e>
                    </m:func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2400" i="1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n-US" sz="2400" i="1" dirty="0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</m:func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𝑙</m:t>
                                      </m:r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𝑜𝑔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−3</m:t>
                                      </m:r>
                                    </m:e>
                                  </m:d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=0, 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sz="240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𝑙𝑜𝑔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−1=0;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sz="240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 sz="2400" i="0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l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400" i="0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og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−3</m:t>
                                      </m:r>
                                    </m:e>
                                  </m:d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=1,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sz="240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i="0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40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=1;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−3=2,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−1=2;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>
                    <a:solidFill>
                      <a:srgbClr val="3333CC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=5,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=3.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400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Учитывая область определения уравнения, получаем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=5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ru-RU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548680"/>
                <a:ext cx="8712968" cy="612068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3386" r="-25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80668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143000" y="731520"/>
                <a:ext cx="7533456" cy="5073744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rgbClr val="008000"/>
                    </a:solidFill>
                  </a:rPr>
                  <a:t>Логарифмом положительного числа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ru-RU" dirty="0" smtClean="0">
                    <a:solidFill>
                      <a:srgbClr val="008000"/>
                    </a:solidFill>
                  </a:rPr>
                  <a:t>по положительному и не равному </a:t>
                </a:r>
                <a14:m>
                  <m:oMath xmlns:m="http://schemas.openxmlformats.org/officeDocument/2006/math"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solidFill>
                      <a:srgbClr val="008000"/>
                    </a:solidFill>
                  </a:rPr>
                  <a:t>основанию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36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dirty="0" smtClean="0"/>
                  <a:t> </a:t>
                </a:r>
                <a:r>
                  <a:rPr lang="ru-RU" dirty="0" smtClean="0">
                    <a:solidFill>
                      <a:srgbClr val="008000"/>
                    </a:solidFill>
                  </a:rPr>
                  <a:t>называется показатель степени, при возведении в который числа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solidFill>
                      <a:srgbClr val="008000"/>
                    </a:solidFill>
                  </a:rPr>
                  <a:t>получается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>
                    <a:solidFill>
                      <a:srgbClr val="008000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func>
                            <m:funcPr>
                              <m:ctrlPr>
                                <a:rPr lang="en-US" sz="46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46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46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n-US" sz="46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sz="4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func>
                        </m:sup>
                      </m:sSup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&gt;0, 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≠1</m:t>
                      </m:r>
                    </m:oMath>
                  </m:oMathPara>
                </a14:m>
                <a:endParaRPr lang="en-US" sz="4600" b="0" dirty="0" smtClean="0">
                  <a:solidFill>
                    <a:srgbClr val="FF0000"/>
                  </a:solidFill>
                  <a:ea typeface="Cambria Math"/>
                </a:endParaRPr>
              </a:p>
              <a:p>
                <a:pPr marL="0" indent="0" algn="ctr">
                  <a:buNone/>
                </a:pPr>
                <a:r>
                  <a:rPr lang="ru-RU" dirty="0" smtClean="0">
                    <a:solidFill>
                      <a:srgbClr val="008000"/>
                    </a:solidFill>
                  </a:rPr>
                  <a:t>или</a:t>
                </a:r>
                <a:endParaRPr lang="en-US" dirty="0" smtClean="0">
                  <a:solidFill>
                    <a:srgbClr val="008000"/>
                  </a:solidFill>
                </a:endParaRPr>
              </a:p>
              <a:p>
                <a:pPr marL="0" indent="0" algn="ctr">
                  <a:buNone/>
                </a:pPr>
                <a:r>
                  <a:rPr lang="ru-RU" sz="46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4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4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𝑏</m:t>
                        </m:r>
                      </m:sup>
                    </m:sSup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</a:rPr>
                      <m:t>, </m:t>
                    </m:r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&gt;0,</m:t>
                    </m:r>
                  </m:oMath>
                </a14:m>
                <a:endParaRPr lang="en-US" sz="4600" b="0" i="1" dirty="0" smtClean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46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en-US" sz="4600" b="0" i="1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,</a:t>
                </a:r>
              </a:p>
              <a:p>
                <a:pPr marL="0" indent="0" algn="ctr">
                  <a:buNone/>
                </a:pPr>
                <a:r>
                  <a:rPr lang="ru-RU" dirty="0" smtClean="0">
                    <a:solidFill>
                      <a:srgbClr val="008000"/>
                    </a:solidFill>
                    <a:latin typeface="Cambria Math"/>
                    <a:ea typeface="Cambria Math"/>
                  </a:rPr>
                  <a:t>тогда</a:t>
                </a:r>
                <a:endParaRPr lang="en-US" b="0" dirty="0" smtClean="0">
                  <a:solidFill>
                    <a:srgbClr val="00800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sz="4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4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4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𝑙𝑜𝑔</m:t>
                              </m:r>
                            </m:e>
                            <m:sub>
                              <m:r>
                                <a:rPr lang="en-US" sz="46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US" sz="4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ru-RU" sz="4600" dirty="0">
                  <a:solidFill>
                    <a:srgbClr val="008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143000" y="731520"/>
                <a:ext cx="7533456" cy="507374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810" r="-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5890617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404664"/>
                <a:ext cx="8712968" cy="6264696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№ 4. </a:t>
                </a:r>
                <a:r>
                  <a:rPr lang="ru-RU" sz="2400" dirty="0"/>
                  <a:t>Решите уравнение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𝟗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num>
                      <m:den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  <m:r>
                          <a:rPr lang="en-US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den>
                    </m:f>
                    <m:r>
                      <a:rPr lang="en-US" sz="2400" b="1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𝟐𝟕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sz="2400" dirty="0"/>
                  <a:t>.</a:t>
                </a:r>
                <a:endParaRPr lang="en-US" sz="2400" dirty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Область определения уравнения: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Преобразуем данное уравнение: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−3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ru-RU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9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27</m:t>
                            </m:r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−3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sSubSup>
                                  <m:sSubSup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sub/>
                                  <m:sup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  <m:sub/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sup>
                            </m:sSubSup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27</m:t>
                            </m:r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ru-RU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−1,5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=−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27</m:t>
                            </m:r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1,5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27</m:t>
                            </m:r>
                            <m:sSup>
                              <m:sSup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endParaRPr lang="ru-RU" sz="2400" i="1" dirty="0" smtClean="0">
                  <a:solidFill>
                    <a:srgbClr val="3333CC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,5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27+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1,5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den>
                    </m:f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=3+2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Решаем методом замены переменной.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Пусть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, тогда уравнение принимает вид: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endParaRPr lang="en-US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404664"/>
                <a:ext cx="8712968" cy="626469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8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7024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476672"/>
                <a:ext cx="8640960" cy="576064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1,5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2400" i="1" dirty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en-US" sz="2400" i="1" dirty="0">
                        <a:solidFill>
                          <a:srgbClr val="3333CC"/>
                        </a:solidFill>
                        <a:latin typeface="Cambria Math"/>
                      </a:rPr>
                      <m:t>=3+2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Учитывая, что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1−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i="1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0,  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, получаем уравнение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1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,5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3+2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3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3+2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  <m:d>
                      <m:d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3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=6−2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−4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+5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𝑎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−6=0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=−2,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.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Обратная замена: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sz="240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40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𝑙</m:t>
                                      </m:r>
                                      <m:r>
                                        <a:rPr lang="en-US" sz="240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𝑜𝑔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=−2,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sz="240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240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𝑙𝑜𝑔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=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func>
                              <m:r>
                                <a:rPr lang="en-US" sz="2400" b="0" i="1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; 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2400" b="0" i="1" dirty="0" smtClean="0">
                                          <a:solidFill>
                                            <a:srgbClr val="3333CC"/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;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m:rPr>
                                  <m:brk m:alnAt="7"/>
                                </m:rP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=</m:t>
                              </m:r>
                              <m:rad>
                                <m:radPr>
                                  <m:ctrl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>
                                  <m:r>
                                    <m:rPr>
                                      <m:brk m:alnAt="7"/>
                                    </m:rP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g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3333CC"/>
                                      </a:solidFill>
                                      <a:latin typeface="Cambria Math"/>
                                    </a:rPr>
                                    <m:t>27</m:t>
                                  </m:r>
                                </m:e>
                              </m:rad>
                              <m:r>
                                <a:rPr lang="en-US" sz="2400" b="0" i="1" dirty="0" smtClean="0">
                                  <a:solidFill>
                                    <a:srgbClr val="3333CC"/>
                                  </a:solidFill>
                                  <a:latin typeface="Cambria Math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,  </m:t>
                    </m:r>
                    <m:rad>
                      <m:rad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27</m:t>
                        </m:r>
                      </m:e>
                    </m:rad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 .</m:t>
                    </m:r>
                  </m:oMath>
                </a14:m>
                <a:endParaRPr lang="ru-RU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23528" y="476672"/>
                <a:ext cx="8640960" cy="576064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61572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332656"/>
                <a:ext cx="9036496" cy="64087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2400" dirty="0" smtClean="0"/>
                  <a:t>№ 5. </a:t>
                </a:r>
                <a:r>
                  <a:rPr lang="ru-RU" sz="2400" dirty="0"/>
                  <a:t>Решите </a:t>
                </a:r>
                <a:r>
                  <a:rPr lang="ru-RU" sz="2400" dirty="0" smtClean="0"/>
                  <a:t>уравнение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sSup>
                          <m:sSup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en-US" sz="2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/>
                            <a:ea typeface="Cambria Math"/>
                          </a:rPr>
                          <m:t>𝟔</m:t>
                        </m:r>
                      </m:e>
                      <m:sup>
                        <m:r>
                          <a:rPr lang="en-US" sz="2400" b="1" i="1" smtClean="0">
                            <a:latin typeface="Cambria Math"/>
                            <a:ea typeface="Cambria Math"/>
                          </a:rPr>
                          <m:t>𝒙</m:t>
                        </m:r>
                      </m:sup>
                    </m:sSup>
                    <m:r>
                      <a:rPr lang="en-US" sz="24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smtClean="0">
                        <a:latin typeface="Cambria Math"/>
                        <a:ea typeface="Cambria Math"/>
                      </a:rPr>
                      <m:t>𝟏𝟖𝟎</m:t>
                    </m:r>
                  </m:oMath>
                </a14:m>
                <a:r>
                  <a:rPr lang="ru-RU" sz="2400" dirty="0" smtClean="0"/>
                  <a:t>.</a:t>
                </a:r>
                <a:endParaRPr lang="en-US" sz="2400" dirty="0" smtClean="0"/>
              </a:p>
              <a:p>
                <a:r>
                  <a:rPr lang="ru-RU" sz="2400" i="1" dirty="0">
                    <a:solidFill>
                      <a:srgbClr val="3333CC"/>
                    </a:solidFill>
                  </a:rPr>
                  <a:t>Решение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Можно угадать корень данного уравнения: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Проверяем: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5</m:t>
                        </m:r>
                      </m:e>
                      <m:sup>
                        <m:sSup>
                          <m:sSupPr>
                            <m:ctrlPr>
                              <a:rPr lang="ru-RU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ru-RU" sz="240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i="1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6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=180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  <a:ea typeface="Cambria Math"/>
                      </a:rPr>
                      <m:t>∙36=180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180=180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Верное равенство, следовательно,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является корнем данного уравнения.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А теперь:</a:t>
                </a:r>
                <a:endParaRPr lang="en-US" sz="2400" i="1" dirty="0" smtClean="0">
                  <a:solidFill>
                    <a:srgbClr val="3333CC"/>
                  </a:solidFill>
                </a:endParaRPr>
              </a:p>
              <a:p>
                <a:r>
                  <a:rPr lang="ru-RU" sz="2400" b="1" dirty="0" smtClean="0">
                    <a:solidFill>
                      <a:srgbClr val="FF3399"/>
                    </a:solidFill>
                  </a:rPr>
                  <a:t>СЛОЖНО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3399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ru-RU" sz="2400" b="1" dirty="0" smtClean="0">
                    <a:solidFill>
                      <a:srgbClr val="FF3399"/>
                    </a:solidFill>
                  </a:rPr>
                  <a:t> ЛОГАРИФМИРУЙ!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Прологарифмируем обе части уравнения по основанию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 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Получаем равносильное уравнение: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n-US" sz="240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 sz="2400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en-US" sz="240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6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sup>
                            </m:sSup>
                          </m:e>
                        </m:d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180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−3</m:t>
                        </m:r>
                      </m:e>
                    </m:d>
                    <m:func>
                      <m:func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5+</m:t>
                        </m:r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6=</m:t>
                            </m:r>
                            <m:func>
                              <m:func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b="0" i="0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36+</m:t>
                                </m:r>
                                <m:func>
                                  <m:funcPr>
                                    <m:ctrlP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2400" b="0" i="1" dirty="0" smtClean="0">
                                            <a:solidFill>
                                              <a:srgbClr val="3333CC"/>
                                            </a:solidFill>
                                            <a:latin typeface="Cambria Math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2400" b="0" i="1" dirty="0" smtClean="0">
                                        <a:solidFill>
                                          <a:srgbClr val="3333CC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e>
                                </m:func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endParaRPr lang="en-US" sz="2400" i="1" dirty="0">
                  <a:solidFill>
                    <a:srgbClr val="3333CC"/>
                  </a:solidFill>
                </a:endParaRPr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−3+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6=2</m:t>
                        </m:r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6+1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⇔"/>
                        <m:pos m:val="top"/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groupChrPr>
                      <m:e/>
                    </m:groupCh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r>
                      <a:rPr lang="en-US" sz="2400" b="0" i="1" dirty="0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func>
                      <m:funcPr>
                        <m:ctrlP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en-US" sz="2400" b="0" i="1" dirty="0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6−4−2</m:t>
                        </m:r>
                        <m:func>
                          <m:funcPr>
                            <m:ctrlP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b="0" i="1" dirty="0" smtClean="0">
                                    <a:solidFill>
                                      <a:srgbClr val="3333CC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0" i="1" dirty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6=0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/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en-US" sz="2400" i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7504" y="332656"/>
                <a:ext cx="9036496" cy="640871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012" t="-1808" r="-1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68556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476672"/>
                <a:ext cx="8568952" cy="5976664"/>
              </a:xfrm>
            </p:spPr>
            <p:txBody>
              <a:bodyPr>
                <a:normAutofit/>
              </a:bodyPr>
              <a:lstStyle/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Получили квадратное уравнение, у которого известен один корень.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По теореме Виета находим сумму корней:</a:t>
                </a:r>
              </a:p>
              <a:p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2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=−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6</m:t>
                        </m:r>
                      </m:e>
                    </m:func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, следовательно, находим второй корень: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=−2−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6</m:t>
                        </m:r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ru-RU" sz="2400" i="1" dirty="0" smtClean="0">
                    <a:solidFill>
                      <a:srgbClr val="3333CC"/>
                    </a:solidFill>
                  </a:rPr>
                  <a:t>Ответ.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−2−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2400" b="0" i="1" smtClean="0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fName>
                      <m:e>
                        <m:r>
                          <a:rPr lang="ru-RU" sz="2400" b="0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6</m:t>
                        </m:r>
                      </m:e>
                    </m:func>
                    <m:r>
                      <a:rPr lang="en-US" sz="2400" b="0" i="1" smtClean="0">
                        <a:solidFill>
                          <a:srgbClr val="3333CC"/>
                        </a:solidFill>
                        <a:latin typeface="Cambria Math"/>
                      </a:rPr>
                      <m:t>;2</m:t>
                    </m:r>
                  </m:oMath>
                </a14:m>
                <a:r>
                  <a:rPr lang="ru-RU" sz="2400" i="1" dirty="0" smtClean="0">
                    <a:solidFill>
                      <a:srgbClr val="3333CC"/>
                    </a:solidFill>
                  </a:rPr>
                  <a:t>.</a:t>
                </a:r>
                <a:endParaRPr lang="ru-RU" sz="2400" i="1" dirty="0">
                  <a:solidFill>
                    <a:srgbClr val="3333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23528" y="476672"/>
                <a:ext cx="8568952" cy="597666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96" t="-2243" r="-14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5129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548680"/>
                <a:ext cx="8712968" cy="5472608"/>
              </a:xfrm>
            </p:spPr>
            <p:txBody>
              <a:bodyPr>
                <a:normAutofit fontScale="25000" lnSpcReduction="20000"/>
              </a:bodyPr>
              <a:lstStyle/>
              <a:p>
                <a:pPr algn="ctr"/>
                <a:r>
                  <a:rPr lang="ru-RU" sz="8000" i="1" dirty="0" smtClean="0">
                    <a:solidFill>
                      <a:srgbClr val="D09E00"/>
                    </a:solidFill>
                  </a:rPr>
                  <a:t>СВОЙСТВА ЛОГАРИФМОВ</a:t>
                </a:r>
                <a:endParaRPr lang="en-US" sz="8000" i="1" dirty="0" smtClean="0">
                  <a:solidFill>
                    <a:srgbClr val="D09E00"/>
                  </a:solidFill>
                </a:endParaRPr>
              </a:p>
              <a:p>
                <a:pPr algn="ctr"/>
                <a:endParaRPr lang="ru-RU" sz="8000" i="1" dirty="0" smtClean="0">
                  <a:solidFill>
                    <a:srgbClr val="D09E00"/>
                  </a:solidFill>
                </a:endParaRPr>
              </a:p>
              <a:p>
                <a:pPr algn="just"/>
                <a:r>
                  <a:rPr lang="ru-RU" sz="9600" i="1" dirty="0" smtClean="0">
                    <a:solidFill>
                      <a:srgbClr val="CC0066"/>
                    </a:solidFill>
                  </a:rPr>
                  <a:t>1) Если </a:t>
                </a:r>
                <a14:m>
                  <m:oMath xmlns:m="http://schemas.openxmlformats.org/officeDocument/2006/math"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</a:rPr>
                      <m:t>𝒂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</a:rPr>
                      <m:t>𝒙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9600" b="1" i="1" dirty="0" smtClean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то</a:t>
                </a:r>
                <a:endParaRPr lang="en-US" sz="9600" b="1" i="1" dirty="0" smtClean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r>
                  <a:rPr lang="ru-RU" sz="9600" b="1" i="1" dirty="0" smtClean="0">
                    <a:solidFill>
                      <a:srgbClr val="CC0066"/>
                    </a:solidFill>
                  </a:rPr>
                  <a:t>	</a:t>
                </a:r>
                <a:r>
                  <a:rPr lang="en-US" sz="96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9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𝒚</m:t>
                            </m:r>
                          </m:e>
                        </m:d>
                      </m:e>
                    </m:func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9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9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9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9600" b="1" i="1" dirty="0" smtClean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.</a:t>
                </a:r>
              </a:p>
              <a:p>
                <a:pPr lvl="1" algn="just"/>
                <a:r>
                  <a:rPr lang="ru-RU" sz="9600" i="1" dirty="0">
                    <a:solidFill>
                      <a:srgbClr val="CC0066"/>
                    </a:solidFill>
                  </a:rPr>
                  <a:t>Если </a:t>
                </a:r>
                <a14:m>
                  <m:oMath xmlns:m="http://schemas.openxmlformats.org/officeDocument/2006/math"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𝒙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en-US" sz="9600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9600" b="1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>
                    <a:solidFill>
                      <a:srgbClr val="CC0066"/>
                    </a:solidFill>
                  </a:rPr>
                  <a:t>то</a:t>
                </a:r>
                <a:endParaRPr lang="en-US" sz="9600" b="1" i="1" dirty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r>
                  <a:rPr lang="ru-RU" sz="9600" b="1" i="1" dirty="0">
                    <a:solidFill>
                      <a:srgbClr val="CC0066"/>
                    </a:solidFill>
                  </a:rPr>
                  <a:t>	</a:t>
                </a:r>
                <a:r>
                  <a:rPr lang="en-US" sz="9600" b="1" i="1" dirty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𝒚</m:t>
                            </m:r>
                          </m:e>
                        </m:d>
                      </m:e>
                    </m:func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9600" b="1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.</a:t>
                </a:r>
                <a:endParaRPr lang="en-US" sz="9600" b="1" i="1" dirty="0" smtClean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endParaRPr lang="ru-RU" sz="9600" b="1" i="1" dirty="0" smtClean="0">
                  <a:solidFill>
                    <a:srgbClr val="CC0066"/>
                  </a:solidFill>
                </a:endParaRPr>
              </a:p>
              <a:p>
                <a:pPr algn="just"/>
                <a:r>
                  <a:rPr lang="ru-RU" sz="9600" i="1" dirty="0">
                    <a:solidFill>
                      <a:srgbClr val="CC0066"/>
                    </a:solidFill>
                  </a:rPr>
                  <a:t>2</a:t>
                </a:r>
                <a:r>
                  <a:rPr lang="en-US" sz="9600" i="1" dirty="0" smtClean="0">
                    <a:solidFill>
                      <a:srgbClr val="CC0066"/>
                    </a:solidFill>
                  </a:rPr>
                  <a:t>)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 </a:t>
                </a:r>
                <a:r>
                  <a:rPr lang="ru-RU" sz="9600" i="1" dirty="0">
                    <a:solidFill>
                      <a:srgbClr val="CC0066"/>
                    </a:solidFill>
                  </a:rPr>
                  <a:t>Если </a:t>
                </a:r>
                <a14:m>
                  <m:oMath xmlns:m="http://schemas.openxmlformats.org/officeDocument/2006/math"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𝒙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9600" b="1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>
                    <a:solidFill>
                      <a:srgbClr val="CC0066"/>
                    </a:solidFill>
                  </a:rPr>
                  <a:t>то</a:t>
                </a:r>
                <a:endParaRPr lang="en-US" sz="9600" b="1" i="1" dirty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r>
                  <a:rPr lang="ru-RU" sz="9600" b="1" dirty="0" smtClean="0">
                    <a:solidFill>
                      <a:srgbClr val="0000CC"/>
                    </a:solidFill>
                  </a:rPr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num>
                          <m:den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den>
                        </m:f>
                      </m:e>
                    </m:func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9600" b="1" i="1" dirty="0" smtClean="0">
                    <a:solidFill>
                      <a:srgbClr val="CC0066"/>
                    </a:solidFill>
                  </a:rPr>
                  <a:t> .</a:t>
                </a:r>
              </a:p>
              <a:p>
                <a:pPr marL="502920" lvl="2" algn="just"/>
                <a:r>
                  <a:rPr lang="ru-RU" sz="9600" i="1" dirty="0">
                    <a:solidFill>
                      <a:srgbClr val="CC0066"/>
                    </a:solidFill>
                  </a:rPr>
                  <a:t>Если </a:t>
                </a:r>
                <a14:m>
                  <m:oMath xmlns:m="http://schemas.openxmlformats.org/officeDocument/2006/math"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𝒙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9600" b="1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то</a:t>
                </a:r>
              </a:p>
              <a:p>
                <a:pPr marL="1069848" lvl="4" algn="just"/>
                <a14:m>
                  <m:oMath xmlns:m="http://schemas.openxmlformats.org/officeDocument/2006/math"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num>
                          <m:den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den>
                        </m:f>
                      </m:e>
                    </m:func>
                    <m:r>
                      <a:rPr lang="en-US" sz="96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9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9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9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9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9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ru-RU" sz="9600" b="1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9600" b="1" i="1" dirty="0" smtClean="0">
                    <a:solidFill>
                      <a:srgbClr val="CC0066"/>
                    </a:solidFill>
                  </a:rPr>
                  <a:t>.</a:t>
                </a:r>
                <a:endParaRPr lang="ru-RU" sz="9600" b="1" i="1" dirty="0">
                  <a:solidFill>
                    <a:srgbClr val="CC0066"/>
                  </a:solidFill>
                </a:endParaRPr>
              </a:p>
              <a:p>
                <a:pPr marL="502920" lvl="2" algn="just"/>
                <a:endParaRPr lang="en-US" sz="7400" b="1" i="1" dirty="0">
                  <a:solidFill>
                    <a:srgbClr val="CC0066"/>
                  </a:solidFill>
                </a:endParaRPr>
              </a:p>
              <a:p>
                <a:pPr algn="just"/>
                <a:endParaRPr lang="en-US" sz="2800" b="1" i="1" dirty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endParaRPr lang="en-US" sz="2800" b="1" i="1" dirty="0" smtClean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endParaRPr lang="ru-RU" sz="2800" b="1" i="1" dirty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endParaRPr lang="ru-RU" sz="2800" b="1" i="1" dirty="0" smtClean="0">
                  <a:solidFill>
                    <a:srgbClr val="CC0066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23528" y="548680"/>
                <a:ext cx="8712968" cy="547260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80" t="-3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74843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5" cy="6552728"/>
          </a:xfrm>
        </p:spPr>
        <p:txBody>
          <a:bodyPr/>
          <a:lstStyle/>
          <a:p>
            <a:pPr algn="just"/>
            <a:endParaRPr lang="ru-RU" sz="2800" dirty="0">
              <a:solidFill>
                <a:srgbClr val="CC0066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16632"/>
                <a:ext cx="8856984" cy="6264696"/>
              </a:xfrm>
            </p:spPr>
            <p:txBody>
              <a:bodyPr>
                <a:normAutofit fontScale="92500"/>
              </a:bodyPr>
              <a:lstStyle/>
              <a:p>
                <a:pPr marL="45720" indent="0" algn="just">
                  <a:buNone/>
                </a:pPr>
                <a:endParaRPr lang="en-US" sz="2800" b="1" i="1" dirty="0" smtClean="0">
                  <a:solidFill>
                    <a:srgbClr val="CC0066"/>
                  </a:solidFill>
                </a:endParaRPr>
              </a:p>
              <a:p>
                <a:pPr marL="365760" lvl="1" indent="0" algn="ctr">
                  <a:buNone/>
                </a:pPr>
                <a:r>
                  <a:rPr lang="ru-RU" sz="3800" b="1" dirty="0">
                    <a:solidFill>
                      <a:srgbClr val="00CC00"/>
                    </a:solidFill>
                  </a:rPr>
                  <a:t>Во всех равенствах</a:t>
                </a:r>
              </a:p>
              <a:p>
                <a:pPr marL="365760" lvl="1" indent="0" algn="ctr">
                  <a:buNone/>
                </a:pPr>
                <a:r>
                  <a:rPr lang="ru-RU" sz="3800" b="1" dirty="0">
                    <a:solidFill>
                      <a:srgbClr val="00C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</a:rPr>
                      <m:t>𝒂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𝒃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𝒂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𝒃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𝒙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𝒚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3800" b="1" i="1">
                        <a:solidFill>
                          <a:srgbClr val="00CC00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ru-RU" sz="3800" b="1" dirty="0">
                    <a:solidFill>
                      <a:srgbClr val="00CC00"/>
                    </a:solidFill>
                  </a:rPr>
                  <a:t> .</a:t>
                </a:r>
                <a:endParaRPr lang="en-US" sz="3800" b="1" dirty="0">
                  <a:solidFill>
                    <a:srgbClr val="00CC00"/>
                  </a:solidFill>
                </a:endParaRPr>
              </a:p>
              <a:p>
                <a:pPr marL="365760" lvl="1" indent="0" algn="just">
                  <a:buNone/>
                </a:pPr>
                <a:r>
                  <a:rPr lang="ru-RU" sz="2800" i="1" dirty="0" smtClean="0">
                    <a:solidFill>
                      <a:srgbClr val="CC0066"/>
                    </a:solidFill>
                  </a:rPr>
                  <a:t>3</a:t>
                </a:r>
                <a:r>
                  <a:rPr lang="en-US" sz="2800" i="1" dirty="0" smtClean="0">
                    <a:solidFill>
                      <a:srgbClr val="CC0066"/>
                    </a:solidFill>
                  </a:rPr>
                  <a:t>)</a:t>
                </a:r>
                <a:r>
                  <a:rPr lang="en-US" sz="2600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sup>
                            </m:sSup>
                          </m:e>
                        </m:d>
                        <m: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𝒄</m:t>
                        </m:r>
                        <m:func>
                          <m:func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600" i="1" dirty="0">
                    <a:solidFill>
                      <a:srgbClr val="CC0066"/>
                    </a:solidFill>
                  </a:rPr>
                  <a:t> ;</a:t>
                </a:r>
              </a:p>
              <a:p>
                <a:pPr marL="365760" lvl="1" indent="0" algn="just">
                  <a:buNone/>
                </a:pPr>
                <a:r>
                  <a:rPr lang="ru-RU" sz="2800" i="1" dirty="0" smtClean="0">
                    <a:solidFill>
                      <a:srgbClr val="CC0066"/>
                    </a:solidFill>
                  </a:rPr>
                  <a:t>4</a:t>
                </a:r>
                <a:r>
                  <a:rPr lang="en-US" sz="2800" i="1" dirty="0" smtClean="0">
                    <a:solidFill>
                      <a:srgbClr val="CC0066"/>
                    </a:solidFill>
                  </a:rPr>
                  <a:t>)</a:t>
                </a:r>
                <a:r>
                  <a:rPr lang="en-US" sz="2600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  <m:sub/>
                              <m:sup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𝒅</m:t>
                                </m:r>
                              </m:sup>
                            </m:sSubSup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6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sup>
                            </m:sSup>
                          </m:e>
                        </m:d>
                        <m: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𝒄</m:t>
                            </m:r>
                          </m:num>
                          <m:den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𝒅</m:t>
                            </m:r>
                          </m:den>
                        </m:f>
                      </m:e>
                    </m:func>
                    <m:func>
                      <m:funcPr>
                        <m:ctrlP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800" b="1" i="1" dirty="0">
                    <a:solidFill>
                      <a:srgbClr val="0000CC"/>
                    </a:solidFill>
                  </a:rPr>
                  <a:t> </a:t>
                </a:r>
                <a:r>
                  <a:rPr lang="en-US" sz="2600" i="1" dirty="0" smtClean="0">
                    <a:solidFill>
                      <a:srgbClr val="CC0066"/>
                    </a:solidFill>
                  </a:rPr>
                  <a:t>;</a:t>
                </a:r>
                <a:endParaRPr lang="en-US" sz="2600" i="1" dirty="0">
                  <a:solidFill>
                    <a:srgbClr val="CC0066"/>
                  </a:solidFill>
                </a:endParaRPr>
              </a:p>
              <a:p>
                <a:pPr marL="365760" lvl="1" indent="0" algn="just">
                  <a:buNone/>
                </a:pPr>
                <a:r>
                  <a:rPr lang="ru-RU" sz="2600" i="1" dirty="0">
                    <a:solidFill>
                      <a:srgbClr val="CC0066"/>
                    </a:solidFill>
                  </a:rPr>
                  <a:t>5</a:t>
                </a:r>
                <a:r>
                  <a:rPr lang="ru-RU" sz="2600" i="1" dirty="0" smtClean="0">
                    <a:solidFill>
                      <a:srgbClr val="CC0066"/>
                    </a:solidFill>
                  </a:rPr>
                  <a:t>)</a:t>
                </a:r>
                <a:r>
                  <a:rPr lang="ru-RU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func>
                          </m:num>
                          <m:den>
                            <m:func>
                              <m:func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</m:func>
                          </m:den>
                        </m:f>
                      </m:e>
                    </m:func>
                  </m:oMath>
                </a14:m>
                <a:r>
                  <a:rPr lang="en-US" i="1" dirty="0" smtClean="0">
                    <a:solidFill>
                      <a:srgbClr val="CC0066"/>
                    </a:solidFill>
                  </a:rPr>
                  <a:t> </a:t>
                </a:r>
                <a:r>
                  <a:rPr lang="en-US" sz="2600" i="1" dirty="0" smtClean="0">
                    <a:solidFill>
                      <a:srgbClr val="CC0066"/>
                    </a:solidFill>
                  </a:rPr>
                  <a:t>;</a:t>
                </a:r>
              </a:p>
              <a:p>
                <a:pPr marL="365760" lvl="1" indent="0" algn="just">
                  <a:buNone/>
                </a:pPr>
                <a:r>
                  <a:rPr lang="ru-RU" sz="2600" i="1" dirty="0" smtClean="0">
                    <a:solidFill>
                      <a:srgbClr val="CC0066"/>
                    </a:solidFill>
                  </a:rPr>
                  <a:t>6)</a:t>
                </a:r>
                <a:r>
                  <a:rPr lang="ru-RU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𝒚</m:t>
                            </m:r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func>
                              <m:func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𝒙</m:t>
                                </m:r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func>
                                  <m:funcPr>
                                    <m:ctrlP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600" b="1" i="1" smtClean="0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600" b="1" i="1" smtClean="0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en-US" sz="2600" b="1" i="1" smtClean="0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𝒂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𝒚</m:t>
                                    </m:r>
                                  </m:e>
                                </m:func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sz="2600" i="1" dirty="0" smtClean="0">
                    <a:solidFill>
                      <a:srgbClr val="CC0066"/>
                    </a:solidFill>
                  </a:rPr>
                  <a:t> ;</a:t>
                </a:r>
              </a:p>
              <a:p>
                <a:pPr marL="365760" lvl="1" indent="0" algn="just">
                  <a:buNone/>
                </a:pPr>
                <a:r>
                  <a:rPr lang="ru-RU" sz="2600" i="1" dirty="0">
                    <a:solidFill>
                      <a:srgbClr val="CC0066"/>
                    </a:solidFill>
                  </a:rPr>
                  <a:t>7</a:t>
                </a:r>
                <a:r>
                  <a:rPr lang="en-US" sz="2600" b="1" i="1" dirty="0" smtClean="0">
                    <a:solidFill>
                      <a:srgbClr val="CC0066"/>
                    </a:solidFill>
                  </a:rPr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ad>
                              <m:rad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𝒏</m:t>
                                </m:r>
                              </m:deg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</m:rad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𝒏</m:t>
                        </m:r>
                        <m:func>
                          <m:func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600" b="1" i="1" dirty="0" smtClean="0">
                    <a:solidFill>
                      <a:srgbClr val="CC0066"/>
                    </a:solidFill>
                  </a:rPr>
                  <a:t> ;</a:t>
                </a:r>
              </a:p>
              <a:p>
                <a:pPr marL="365760" lvl="1" indent="0" algn="just">
                  <a:buNone/>
                </a:pPr>
                <a:r>
                  <a:rPr lang="ru-RU" sz="2600" i="1" dirty="0">
                    <a:solidFill>
                      <a:srgbClr val="CC0066"/>
                    </a:solidFill>
                  </a:rPr>
                  <a:t>8</a:t>
                </a:r>
                <a:r>
                  <a:rPr lang="en-US" sz="2600" i="1" dirty="0" smtClean="0">
                    <a:solidFill>
                      <a:srgbClr val="CC0066"/>
                    </a:solidFill>
                  </a:rPr>
                  <a:t>)</a:t>
                </a:r>
                <a:r>
                  <a:rPr lang="en-US" sz="26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ad>
                          <m:rad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𝒏</m:t>
                            </m:r>
                          </m:deg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rad>
                      </m:e>
                    </m:func>
                    <m:r>
                      <a:rPr lang="en-US" sz="2600" b="1" i="1" smtClean="0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𝒏</m:t>
                                </m:r>
                              </m:den>
                            </m:f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600" b="1" i="1" dirty="0" smtClean="0">
                    <a:solidFill>
                      <a:srgbClr val="CC0066"/>
                    </a:solidFill>
                  </a:rPr>
                  <a:t> ;</a:t>
                </a:r>
              </a:p>
              <a:p>
                <a:pPr marL="365760" lvl="1" indent="0" algn="just">
                  <a:buNone/>
                </a:pPr>
                <a:r>
                  <a:rPr lang="en-US" sz="2600" i="1" dirty="0" smtClean="0">
                    <a:solidFill>
                      <a:srgbClr val="CC0066"/>
                    </a:solidFill>
                  </a:rPr>
                  <a:t>9)</a:t>
                </a:r>
                <a:r>
                  <a:rPr lang="en-US" sz="26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en-US" sz="26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</m:func>
                          </m:den>
                        </m:f>
                      </m:e>
                    </m:func>
                  </m:oMath>
                </a14:m>
                <a:r>
                  <a:rPr lang="en-US" sz="2600" b="1" i="1" dirty="0" smtClean="0">
                    <a:solidFill>
                      <a:srgbClr val="0000CC"/>
                    </a:solidFill>
                  </a:rPr>
                  <a:t> 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en-US" sz="2600" b="1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6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  <a:ea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sz="26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600" b="1" i="1" dirty="0" smtClean="0">
                    <a:solidFill>
                      <a:srgbClr val="CC0066"/>
                    </a:solidFill>
                  </a:rPr>
                  <a:t> ;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16632"/>
                <a:ext cx="8856984" cy="626469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659154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95536" y="404664"/>
                <a:ext cx="8568952" cy="6120680"/>
              </a:xfrm>
            </p:spPr>
            <p:txBody>
              <a:bodyPr/>
              <a:lstStyle/>
              <a:p>
                <a:pPr marL="45720" indent="0" algn="just">
                  <a:buNone/>
                </a:pPr>
                <a:r>
                  <a:rPr lang="en-US" sz="2400" i="1" dirty="0" smtClean="0">
                    <a:solidFill>
                      <a:srgbClr val="CC0066"/>
                    </a:solidFill>
                  </a:rPr>
                  <a:t>10)</a:t>
                </a:r>
                <a:r>
                  <a:rPr lang="en-US" sz="24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</m:func>
                      </m:sup>
                    </m:sSup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𝒄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sz="2400" b="1" i="1" dirty="0">
                    <a:solidFill>
                      <a:srgbClr val="0000CC"/>
                    </a:solidFill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sSup>
                          <m:sSup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2400" b="1" i="1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</a:rPr>
                                          <m:t>𝒍𝒐𝒈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solidFill>
                                              <a:srgbClr val="0000CC"/>
                                            </a:solidFill>
                                            <a:latin typeface="Cambria Math"/>
                                          </a:rPr>
                                          <m:t>𝒂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2400" b="1" i="1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sup>
                    </m:sSup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sz="2400" b="1" i="1" dirty="0">
                    <a:solidFill>
                      <a:srgbClr val="0000CC"/>
                    </a:solidFill>
                  </a:rPr>
                  <a:t> </a:t>
                </a:r>
                <a:r>
                  <a:rPr lang="en-US" sz="2400" b="1" i="1" dirty="0">
                    <a:solidFill>
                      <a:srgbClr val="CC0066"/>
                    </a:solidFill>
                  </a:rPr>
                  <a:t>;</a:t>
                </a:r>
              </a:p>
              <a:p>
                <a:pPr marL="45720" indent="0" algn="just">
                  <a:buNone/>
                </a:pPr>
                <a:r>
                  <a:rPr lang="en-US" sz="2400" i="1" dirty="0" smtClean="0">
                    <a:solidFill>
                      <a:srgbClr val="CC0066"/>
                    </a:solidFill>
                  </a:rPr>
                  <a:t>11)</a:t>
                </a:r>
                <a:r>
                  <a:rPr lang="en-US" sz="24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func>
                      </m:den>
                    </m:f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𝒚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sz="2400" b="1" i="1" dirty="0">
                    <a:solidFill>
                      <a:srgbClr val="0000CC"/>
                    </a:solidFill>
                  </a:rPr>
                  <a:t> ,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0000CC"/>
                        </a:solidFill>
                        <a:latin typeface="Cambria Math"/>
                      </a:rPr>
                      <m:t>  </m:t>
                    </m:r>
                    <m:r>
                      <a:rPr lang="ru-RU" sz="2400" b="1" i="1" dirty="0">
                        <a:solidFill>
                          <a:srgbClr val="0000CC"/>
                        </a:solidFill>
                        <a:latin typeface="Cambria Math"/>
                      </a:rPr>
                      <m:t> </m:t>
                    </m:r>
                    <m:r>
                      <a:rPr lang="en-US" sz="2400" b="1" i="1" dirty="0">
                        <a:solidFill>
                          <a:srgbClr val="0000CC"/>
                        </a:solidFill>
                        <a:latin typeface="Cambria Math"/>
                      </a:rPr>
                      <m:t>𝒚</m:t>
                    </m:r>
                    <m:r>
                      <a:rPr lang="en-US" sz="2400" b="1" i="1" dirty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400" b="1" i="1" dirty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r>
                  <a:rPr lang="en-US" sz="2400" b="1" i="1" dirty="0">
                    <a:solidFill>
                      <a:srgbClr val="0000CC"/>
                    </a:solidFill>
                  </a:rPr>
                  <a:t> </a:t>
                </a:r>
                <a:r>
                  <a:rPr lang="en-US" sz="2400" b="1" i="1" dirty="0">
                    <a:solidFill>
                      <a:srgbClr val="CC0066"/>
                    </a:solidFill>
                  </a:rPr>
                  <a:t>;</a:t>
                </a:r>
              </a:p>
              <a:p>
                <a:pPr marL="45720" indent="0" algn="just">
                  <a:buNone/>
                </a:pPr>
                <a:r>
                  <a:rPr lang="en-US" sz="2400" i="1" dirty="0" smtClean="0">
                    <a:solidFill>
                      <a:srgbClr val="CC0066"/>
                    </a:solidFill>
                  </a:rPr>
                  <a:t>12)</a:t>
                </a:r>
                <a:r>
                  <a:rPr lang="en-US" sz="2400" b="1" i="1" dirty="0" smtClean="0">
                    <a:solidFill>
                      <a:srgbClr val="CC0066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𝒙𝒚</m:t>
                            </m:r>
                          </m:e>
                        </m:d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𝒙</m:t>
                                    </m:r>
                                  </m:num>
                                  <m:den>
                                    <m:r>
                                      <a:rPr lang="en-US" sz="2400" b="1" i="1" smtClean="0">
                                        <a:solidFill>
                                          <a:srgbClr val="0000CC"/>
                                        </a:solidFill>
                                        <a:latin typeface="Cambria Math"/>
                                      </a:rPr>
                                      <m:t>𝒚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e>
                    </m:func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sz="2400" b="1" i="1" dirty="0">
                    <a:solidFill>
                      <a:srgbClr val="0000CC"/>
                    </a:solidFill>
                  </a:rPr>
                  <a:t> , </a:t>
                </a:r>
                <a:r>
                  <a:rPr lang="ru-RU" sz="2400" i="1" dirty="0">
                    <a:solidFill>
                      <a:srgbClr val="CC0066"/>
                    </a:solidFill>
                  </a:rPr>
                  <a:t>если</a:t>
                </a:r>
                <a:r>
                  <a:rPr lang="ru-RU" sz="2400" b="1" i="1" dirty="0">
                    <a:solidFill>
                      <a:srgbClr val="0000C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</a:rPr>
                      <m:t>𝒙𝒚</m:t>
                    </m:r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2400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en-US" sz="2400" b="1" i="1" dirty="0" smtClean="0">
                    <a:solidFill>
                      <a:srgbClr val="CC0066"/>
                    </a:solidFill>
                  </a:rPr>
                  <a:t> ;</a:t>
                </a:r>
              </a:p>
              <a:p>
                <a:pPr marL="45720" indent="0" algn="just">
                  <a:buNone/>
                </a:pPr>
                <a:r>
                  <a:rPr lang="en-US" sz="2400" i="1" dirty="0" smtClean="0">
                    <a:solidFill>
                      <a:srgbClr val="CC0066"/>
                    </a:solidFill>
                  </a:rPr>
                  <a:t>13)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e>
                        </m:d>
                        <m:r>
                          <a:rPr lang="en-US" sz="24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𝒌</m:t>
                        </m:r>
                        <m:func>
                          <m:funcPr>
                            <m:ctrlPr>
                              <a:rPr lang="en-US" sz="2400" b="1" i="1" smtClean="0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i="1" dirty="0" smtClean="0">
                    <a:solidFill>
                      <a:srgbClr val="CC0066"/>
                    </a:solidFill>
                  </a:rPr>
                  <a:t> ,</a:t>
                </a:r>
                <a:r>
                  <a:rPr lang="ru-RU" sz="2400" i="1" dirty="0">
                    <a:solidFill>
                      <a:srgbClr val="CC0066"/>
                    </a:solidFill>
                  </a:rPr>
                  <a:t> </a:t>
                </a:r>
                <a:r>
                  <a:rPr lang="ru-RU" sz="2400" i="1" dirty="0" smtClean="0">
                    <a:solidFill>
                      <a:srgbClr val="CC0066"/>
                    </a:solidFill>
                  </a:rPr>
                  <a:t>если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CC"/>
                        </a:solidFill>
                        <a:latin typeface="Cambria Math"/>
                      </a:rPr>
                      <m:t>𝒌</m:t>
                    </m:r>
                  </m:oMath>
                </a14:m>
                <a:r>
                  <a:rPr lang="en-US" sz="2400" i="1" dirty="0" smtClean="0">
                    <a:solidFill>
                      <a:srgbClr val="CC0066"/>
                    </a:solidFill>
                  </a:rPr>
                  <a:t> –</a:t>
                </a:r>
                <a:r>
                  <a:rPr lang="ru-RU" sz="2400" i="1" dirty="0" smtClean="0">
                    <a:solidFill>
                      <a:srgbClr val="CC0066"/>
                    </a:solidFill>
                  </a:rPr>
                  <a:t>чётное число,</a:t>
                </a:r>
              </a:p>
              <a:p>
                <a:pPr marL="45720" indent="0" algn="just">
                  <a:buNone/>
                </a:pPr>
                <a:r>
                  <a:rPr lang="ru-RU" sz="2400" i="1" dirty="0">
                    <a:solidFill>
                      <a:srgbClr val="CC0066"/>
                    </a:solidFill>
                  </a:rPr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  <m:t>𝒂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𝒌</m:t>
                                </m:r>
                              </m:sup>
                            </m:sSup>
                          </m:e>
                        </m:d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1" i="1">
                            <a:solidFill>
                              <a:srgbClr val="0000CC"/>
                            </a:solidFill>
                            <a:latin typeface="Cambria Math"/>
                          </a:rPr>
                          <m:t>𝒌</m:t>
                        </m:r>
                        <m:func>
                          <m:funcPr>
                            <m:ctrlPr>
                              <a:rPr lang="en-US" sz="2400" b="1" i="1">
                                <a:solidFill>
                                  <a:srgbClr val="0000CC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sub>
                            </m:sSub>
                          </m:fName>
                          <m:e>
                            <m:d>
                              <m:dPr>
                                <m:ctrlP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solidFill>
                                      <a:srgbClr val="0000CC"/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r>
                  <a:rPr lang="en-US" sz="2400" i="1" dirty="0">
                    <a:solidFill>
                      <a:srgbClr val="CC0066"/>
                    </a:solidFill>
                  </a:rPr>
                  <a:t> ,</a:t>
                </a:r>
                <a:r>
                  <a:rPr lang="ru-RU" sz="2400" i="1" dirty="0">
                    <a:solidFill>
                      <a:srgbClr val="CC0066"/>
                    </a:solidFill>
                  </a:rPr>
                  <a:t> если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CC"/>
                        </a:solidFill>
                        <a:latin typeface="Cambria Math"/>
                      </a:rPr>
                      <m:t>𝒌</m:t>
                    </m:r>
                  </m:oMath>
                </a14:m>
                <a:r>
                  <a:rPr lang="en-US" sz="2400" i="1" dirty="0">
                    <a:solidFill>
                      <a:srgbClr val="CC0066"/>
                    </a:solidFill>
                  </a:rPr>
                  <a:t> </a:t>
                </a:r>
                <a:r>
                  <a:rPr lang="en-US" sz="2400" i="1" dirty="0" smtClean="0">
                    <a:solidFill>
                      <a:srgbClr val="CC0066"/>
                    </a:solidFill>
                  </a:rPr>
                  <a:t>–</a:t>
                </a:r>
                <a:r>
                  <a:rPr lang="ru-RU" sz="2400" i="1" dirty="0" smtClean="0">
                    <a:solidFill>
                      <a:srgbClr val="CC0066"/>
                    </a:solidFill>
                  </a:rPr>
                  <a:t>нечётное число.</a:t>
                </a:r>
                <a:endParaRPr lang="ru-RU" sz="2400" i="1" dirty="0">
                  <a:solidFill>
                    <a:srgbClr val="CC0066"/>
                  </a:solidFill>
                </a:endParaRPr>
              </a:p>
              <a:p>
                <a:pPr marL="45720" indent="0" algn="just">
                  <a:buNone/>
                </a:pPr>
                <a:endParaRPr lang="ru-RU" sz="2400" i="1" dirty="0">
                  <a:solidFill>
                    <a:srgbClr val="CC0066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95536" y="404664"/>
                <a:ext cx="8568952" cy="612068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5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6347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620688"/>
                <a:ext cx="8640960" cy="496855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200" i="1" dirty="0" smtClean="0">
                    <a:solidFill>
                      <a:srgbClr val="FF3399"/>
                    </a:solidFill>
                  </a:rPr>
                  <a:t>Десятичный логарифм и натуральный логарифм</a:t>
                </a:r>
              </a:p>
              <a:p>
                <a:pPr algn="ctr"/>
                <a:r>
                  <a:rPr lang="ru-RU" sz="2800" i="1" dirty="0" smtClean="0">
                    <a:solidFill>
                      <a:srgbClr val="00B050"/>
                    </a:solidFill>
                  </a:rPr>
                  <a:t>Десятичным логарифмом называется логарифм, если его основание равно </a:t>
                </a:r>
                <a:r>
                  <a:rPr lang="ru-RU" sz="2800" i="1" dirty="0" smtClean="0">
                    <a:solidFill>
                      <a:srgbClr val="006600"/>
                    </a:solidFill>
                  </a:rPr>
                  <a:t>10</a:t>
                </a:r>
                <a:r>
                  <a:rPr lang="ru-RU" sz="2800" i="1" dirty="0" smtClean="0">
                    <a:solidFill>
                      <a:srgbClr val="00B050"/>
                    </a:solidFill>
                  </a:rPr>
                  <a:t>.</a:t>
                </a:r>
              </a:p>
              <a:p>
                <a:pPr algn="ctr"/>
                <a:r>
                  <a:rPr lang="ru-RU" sz="2800" i="1" dirty="0" smtClean="0">
                    <a:solidFill>
                      <a:srgbClr val="00B050"/>
                    </a:solidFill>
                  </a:rPr>
                  <a:t>Обозначение десятичного логарифма: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𝒍𝒈</m:t>
                        </m:r>
                      </m:fName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800" b="1" i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b="1" i="1" dirty="0" smtClean="0">
                    <a:solidFill>
                      <a:srgbClr val="00B050"/>
                    </a:solidFill>
                  </a:rPr>
                  <a:t>.</a:t>
                </a:r>
              </a:p>
              <a:p>
                <a:pPr algn="ctr"/>
                <a:endParaRPr lang="ru-RU" sz="2800" b="1" i="1" dirty="0" smtClean="0">
                  <a:solidFill>
                    <a:srgbClr val="00B050"/>
                  </a:solidFill>
                </a:endParaRPr>
              </a:p>
              <a:p>
                <a:pPr algn="ctr"/>
                <a:r>
                  <a:rPr lang="ru-RU" sz="2800" i="1" dirty="0" smtClean="0">
                    <a:solidFill>
                      <a:srgbClr val="00B050"/>
                    </a:solidFill>
                  </a:rPr>
                  <a:t>Натуральным логарифмом называется логарифм, если его основание равно числу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</a:rPr>
                      <m:t>𝒆</m:t>
                    </m:r>
                  </m:oMath>
                </a14:m>
                <a:r>
                  <a:rPr lang="en-US" sz="2800" i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i="1" dirty="0" smtClean="0">
                    <a:solidFill>
                      <a:srgbClr val="00B050"/>
                    </a:solidFill>
                  </a:rPr>
                  <a:t>.</a:t>
                </a:r>
              </a:p>
              <a:p>
                <a:pPr algn="ctr"/>
                <a:r>
                  <a:rPr lang="ru-RU" sz="2800" i="1" dirty="0" smtClean="0">
                    <a:solidFill>
                      <a:srgbClr val="00B050"/>
                    </a:solidFill>
                  </a:rPr>
                  <a:t>Обозначение натурального логарифма: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𝒍𝒏</m:t>
                        </m:r>
                      </m:fName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800" i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i="1" dirty="0" smtClean="0">
                    <a:solidFill>
                      <a:srgbClr val="00B050"/>
                    </a:solidFill>
                  </a:rPr>
                  <a:t>.</a:t>
                </a:r>
              </a:p>
              <a:p>
                <a:pPr algn="ctr"/>
                <a:endParaRPr lang="ru-RU" sz="2800" i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620688"/>
                <a:ext cx="8640960" cy="49685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3926" r="-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032254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404664"/>
                <a:ext cx="8784976" cy="604867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3200" dirty="0" smtClean="0"/>
                  <a:t>Примеры с логарифмами</a:t>
                </a:r>
              </a:p>
              <a:p>
                <a:pPr algn="just"/>
                <a:r>
                  <a:rPr lang="ru-RU" sz="2400" dirty="0" smtClean="0"/>
                  <a:t>Найдите значение выражения:</a:t>
                </a:r>
              </a:p>
              <a:p>
                <a:pPr algn="just"/>
                <a:r>
                  <a:rPr lang="ru-RU" sz="2400" dirty="0" smtClean="0"/>
                  <a:t>№ 1.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𝟏𝟔</m:t>
                            </m:r>
                          </m:e>
                        </m:func>
                      </m:e>
                    </m:d>
                    <m:r>
                      <a:rPr lang="ru-RU" sz="2400" b="1" i="1" dirty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400" b="1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4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dirty="0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dirty="0" smtClean="0">
                                    <a:latin typeface="Cambria Math"/>
                                    <a:ea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dirty="0" smtClean="0">
                                <a:latin typeface="Cambria Math"/>
                                <a:ea typeface="Cambria Math"/>
                              </a:rPr>
                              <m:t>𝟑𝟔</m:t>
                            </m:r>
                          </m:e>
                        </m:func>
                      </m:e>
                    </m:d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2. 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𝟕</m:t>
                    </m:r>
                    <m:r>
                      <a:rPr lang="ru-RU" sz="2400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𝟒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3.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𝟑𝟔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4.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5.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𝟎</m:t>
                        </m:r>
                        <m:r>
                          <a:rPr lang="ru-RU" sz="2400" b="1" i="1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𝟒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6.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𝟏𝟎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7.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𝟐𝟓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8.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𝟒𝟗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𝟏𝟑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9.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𝟗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 ;</a:t>
                </a:r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404664"/>
                <a:ext cx="8784976" cy="604867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1" t="-3223" b="-13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61291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88640"/>
                <a:ext cx="8712968" cy="6552728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ru-RU" sz="2400" dirty="0" smtClean="0"/>
                  <a:t>№ 10.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𝟗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𝟓𝟎</m:t>
                                </m:r>
                              </m:e>
                            </m:func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𝟗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>
                                      <a:rPr lang="ru-RU" sz="24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e>
                            </m:func>
                          </m:sup>
                        </m:sSup>
                      </m:den>
                    </m:f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11.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𝟏𝟐</m:t>
                            </m:r>
                          </m:e>
                        </m:func>
                      </m:e>
                    </m:d>
                    <m:d>
                      <m:d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2400" b="1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𝟔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𝟏𝟐</m:t>
                            </m:r>
                          </m:e>
                        </m:func>
                      </m:e>
                    </m:d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12. 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𝟔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ad>
                          <m:rad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</m:deg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e>
                        </m:rad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13.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𝟏𝟖</m:t>
                            </m:r>
                          </m:e>
                        </m:func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𝟓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e>
                        </m:func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𝟎</m:t>
                        </m:r>
                        <m:r>
                          <a:rPr lang="ru-RU" sz="2400" b="1" i="1" smtClean="0">
                            <a:latin typeface="Cambria Math"/>
                          </a:rPr>
                          <m:t>,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15.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</a:rPr>
                              <m:t>𝟖</m:t>
                            </m:r>
                          </m:sub>
                        </m:sSub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b="1" i="1" dirty="0" smtClean="0"/>
                  <a:t> </a:t>
                </a:r>
                <a:r>
                  <a:rPr lang="ru-RU" sz="2400" dirty="0" smtClean="0"/>
                  <a:t>;</a:t>
                </a:r>
              </a:p>
              <a:p>
                <a:pPr algn="just"/>
                <a:r>
                  <a:rPr lang="ru-RU" sz="2400" dirty="0" smtClean="0"/>
                  <a:t>№ 16.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𝟐𝟓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𝟒𝟗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17.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sz="2400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/>
                                      </a:rPr>
                                      <m:t>𝒍𝒐𝒈</m:t>
                                    </m:r>
                                  </m:e>
                                  <m:sub>
                                    <m:rad>
                                      <m:radPr>
                                        <m:degHide m:val="on"/>
                                        <m:ctrlPr>
                                          <a:rPr lang="en-US" sz="2400" b="1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400" b="1" i="1" smtClean="0">
                                            <a:latin typeface="Cambria Math"/>
                                          </a:rPr>
                                          <m:t>𝟕</m:t>
                                        </m:r>
                                      </m:e>
                                    </m:rad>
                                  </m:sub>
                                </m:sSub>
                              </m:fName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𝟒𝟗</m:t>
                                </m:r>
                              </m:e>
                            </m:func>
                          </m:e>
                        </m:d>
                      </m:e>
                      <m:sub/>
                      <m:sup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;</a:t>
                </a:r>
              </a:p>
              <a:p>
                <a:pPr algn="just"/>
                <a:r>
                  <a:rPr lang="ru-RU" sz="2400" dirty="0" smtClean="0"/>
                  <a:t>№ 18.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19.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𝟖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𝟑</m:t>
                            </m:r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20.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𝟔𝟒</m:t>
                        </m:r>
                      </m:e>
                      <m:sup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𝟖</m:t>
                                </m:r>
                              </m:sub>
                            </m:sSub>
                          </m:fName>
                          <m:e>
                            <m:rad>
                              <m:radPr>
                                <m:degHide m:val="on"/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𝟑</m:t>
                                </m:r>
                              </m:e>
                            </m:rad>
                          </m:e>
                        </m:func>
                      </m:sup>
                    </m:sSup>
                  </m:oMath>
                </a14:m>
                <a:r>
                  <a:rPr lang="ru-RU" sz="2400" dirty="0" smtClean="0"/>
                  <a:t> ;</a:t>
                </a:r>
              </a:p>
              <a:p>
                <a:pPr algn="just"/>
                <a:r>
                  <a:rPr lang="ru-RU" sz="2400" dirty="0" smtClean="0"/>
                  <a:t>№ 21.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func>
                          <m:funcPr>
                            <m:ctrlPr>
                              <a:rPr lang="en-US" sz="24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latin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latin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 smtClean="0">
                                <a:latin typeface="Cambria Math"/>
                              </a:rPr>
                              <m:t>𝟐𝟓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dirty="0" smtClean="0"/>
                  <a:t> ;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88640"/>
                <a:ext cx="8712968" cy="655272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979" t="-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7650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</TotalTime>
  <Words>260</Words>
  <Application>Microsoft Office PowerPoint</Application>
  <PresentationFormat>Экран (4:3)</PresentationFormat>
  <Paragraphs>107</Paragraphs>
  <Slides>33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Справедливость</vt:lpstr>
      <vt:lpstr>Тема  Решение логарифмических уравнений и неравенств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Решение логарифмических уравнений и неравенств</dc:title>
  <dc:creator>Админ</dc:creator>
  <cp:lastModifiedBy>Админ</cp:lastModifiedBy>
  <cp:revision>2</cp:revision>
  <dcterms:created xsi:type="dcterms:W3CDTF">2023-12-14T12:55:37Z</dcterms:created>
  <dcterms:modified xsi:type="dcterms:W3CDTF">2023-12-14T13:02:34Z</dcterms:modified>
</cp:coreProperties>
</file>