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7" r:id="rId3"/>
    <p:sldId id="258" r:id="rId4"/>
    <p:sldId id="257" r:id="rId5"/>
    <p:sldId id="259" r:id="rId6"/>
    <p:sldId id="312" r:id="rId7"/>
    <p:sldId id="266" r:id="rId8"/>
    <p:sldId id="270" r:id="rId9"/>
    <p:sldId id="268" r:id="rId10"/>
    <p:sldId id="269" r:id="rId11"/>
    <p:sldId id="262" r:id="rId12"/>
    <p:sldId id="261" r:id="rId13"/>
    <p:sldId id="264" r:id="rId14"/>
    <p:sldId id="263" r:id="rId15"/>
    <p:sldId id="267" r:id="rId16"/>
    <p:sldId id="265" r:id="rId17"/>
    <p:sldId id="260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2" r:id="rId37"/>
    <p:sldId id="290" r:id="rId38"/>
    <p:sldId id="291" r:id="rId39"/>
    <p:sldId id="294" r:id="rId40"/>
    <p:sldId id="295" r:id="rId41"/>
    <p:sldId id="293" r:id="rId42"/>
    <p:sldId id="296" r:id="rId43"/>
    <p:sldId id="297" r:id="rId44"/>
    <p:sldId id="300" r:id="rId45"/>
    <p:sldId id="299" r:id="rId46"/>
    <p:sldId id="301" r:id="rId47"/>
    <p:sldId id="302" r:id="rId48"/>
    <p:sldId id="298" r:id="rId49"/>
    <p:sldId id="303" r:id="rId50"/>
    <p:sldId id="304" r:id="rId51"/>
    <p:sldId id="318" r:id="rId52"/>
    <p:sldId id="305" r:id="rId53"/>
    <p:sldId id="314" r:id="rId54"/>
    <p:sldId id="315" r:id="rId55"/>
    <p:sldId id="316" r:id="rId5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64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91630"/>
            <a:ext cx="7772400" cy="20728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Занимательно </a:t>
            </a:r>
            <a:br>
              <a:rPr lang="ru-RU" sz="4800" dirty="0" smtClean="0">
                <a:solidFill>
                  <a:schemeClr val="bg1"/>
                </a:solidFill>
              </a:rPr>
            </a:br>
            <a:r>
              <a:rPr lang="ru-RU" sz="4800" dirty="0" smtClean="0">
                <a:solidFill>
                  <a:schemeClr val="bg1"/>
                </a:solidFill>
              </a:rPr>
              <a:t>о педагогике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99542"/>
            <a:ext cx="9144000" cy="954410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solidFill>
                  <a:schemeClr val="bg1">
                    <a:lumMod val="85000"/>
                  </a:schemeClr>
                </a:solidFill>
              </a:rPr>
              <a:t>квиз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93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6530" y="0"/>
            <a:ext cx="5487470" cy="8572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Ф. </a:t>
            </a:r>
            <a:r>
              <a:rPr lang="ru-RU" dirty="0" err="1" smtClean="0">
                <a:solidFill>
                  <a:schemeClr val="bg1"/>
                </a:solidFill>
              </a:rPr>
              <a:t>Фрёбель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915566"/>
            <a:ext cx="5256583" cy="422793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Немецкий педагог, теоретик дошкольного воспитания, создатель понятия «детский сад», дал целостную, методически детально разработанную, оснащённую практическими пособиями систему общественного дошкольного воспитания.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книг </a:t>
            </a:r>
            <a:r>
              <a:rPr lang="ru-RU" dirty="0">
                <a:solidFill>
                  <a:schemeClr val="bg1"/>
                </a:solidFill>
              </a:rPr>
              <a:t>«Детский сад</a:t>
            </a:r>
            <a:r>
              <a:rPr lang="ru-RU" dirty="0" smtClean="0">
                <a:solidFill>
                  <a:schemeClr val="bg1"/>
                </a:solidFill>
              </a:rPr>
              <a:t>», «</a:t>
            </a:r>
            <a:r>
              <a:rPr lang="ru-RU" dirty="0">
                <a:solidFill>
                  <a:schemeClr val="bg1"/>
                </a:solidFill>
              </a:rPr>
              <a:t>О воспитании </a:t>
            </a:r>
            <a:r>
              <a:rPr lang="ru-RU" dirty="0" smtClean="0">
                <a:solidFill>
                  <a:schemeClr val="bg1"/>
                </a:solidFill>
              </a:rPr>
              <a:t>человека».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3070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27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5582" y="0"/>
            <a:ext cx="5008418" cy="85725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И.Г. Песталоцци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1059582"/>
            <a:ext cx="4824536" cy="408391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Педагог-гуманист конца XVIII — начала XIX века, разработал теорию </a:t>
            </a:r>
            <a:r>
              <a:rPr lang="ru-RU" dirty="0" err="1">
                <a:solidFill>
                  <a:schemeClr val="bg1"/>
                </a:solidFill>
              </a:rPr>
              <a:t>природосообразного</a:t>
            </a:r>
            <a:r>
              <a:rPr lang="ru-RU" dirty="0">
                <a:solidFill>
                  <a:schemeClr val="bg1"/>
                </a:solidFill>
              </a:rPr>
              <a:t> воспитания и обучения, утверждал необходимость параллельного и гармоничного развития всех задатков человеческой личности — интеллектуальных, физических, нравственных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Автор книг </a:t>
            </a:r>
            <a:r>
              <a:rPr lang="ru-RU" dirty="0">
                <a:solidFill>
                  <a:schemeClr val="bg1"/>
                </a:solidFill>
              </a:rPr>
              <a:t>«</a:t>
            </a:r>
            <a:r>
              <a:rPr lang="ru-RU" dirty="0" err="1">
                <a:solidFill>
                  <a:schemeClr val="bg1"/>
                </a:solidFill>
              </a:rPr>
              <a:t>Лингард</a:t>
            </a:r>
            <a:r>
              <a:rPr lang="ru-RU" dirty="0">
                <a:solidFill>
                  <a:schemeClr val="bg1"/>
                </a:solidFill>
              </a:rPr>
              <a:t> и Гертруда»,  </a:t>
            </a: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Как Гертруда учит своих детей</a:t>
            </a:r>
            <a:r>
              <a:rPr lang="ru-RU" dirty="0" smtClean="0">
                <a:solidFill>
                  <a:schemeClr val="bg1"/>
                </a:solidFill>
              </a:rPr>
              <a:t>».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" y="0"/>
            <a:ext cx="403478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276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5582" y="0"/>
            <a:ext cx="5008418" cy="85725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К.Д. Ушинский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1059582"/>
            <a:ext cx="4824536" cy="408391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Писатель, основоположник дошкольной педагогики в России, инспектор классов Смольного института благородных девиц, редактор «</a:t>
            </a:r>
            <a:r>
              <a:rPr lang="ru-RU" dirty="0" smtClean="0">
                <a:solidFill>
                  <a:schemeClr val="bg1"/>
                </a:solidFill>
              </a:rPr>
              <a:t>Журнала Министерства </a:t>
            </a:r>
            <a:r>
              <a:rPr lang="ru-RU" dirty="0">
                <a:solidFill>
                  <a:schemeClr val="bg1"/>
                </a:solidFill>
              </a:rPr>
              <a:t>народного просвещения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учебной книги </a:t>
            </a:r>
            <a:r>
              <a:rPr lang="ru-RU" dirty="0">
                <a:solidFill>
                  <a:schemeClr val="bg1"/>
                </a:solidFill>
              </a:rPr>
              <a:t>«Родное слово», </a:t>
            </a:r>
            <a:r>
              <a:rPr lang="ru-RU" dirty="0" smtClean="0">
                <a:solidFill>
                  <a:schemeClr val="bg1"/>
                </a:solidFill>
              </a:rPr>
              <a:t>научного труда </a:t>
            </a:r>
            <a:r>
              <a:rPr lang="ru-RU" dirty="0">
                <a:solidFill>
                  <a:schemeClr val="bg1"/>
                </a:solidFill>
              </a:rPr>
              <a:t>«Человек как предмет воспитания, </a:t>
            </a:r>
            <a:r>
              <a:rPr lang="ru-RU" dirty="0" smtClean="0">
                <a:solidFill>
                  <a:schemeClr val="bg1"/>
                </a:solidFill>
              </a:rPr>
              <a:t>опыт </a:t>
            </a:r>
            <a:r>
              <a:rPr lang="ru-RU" dirty="0">
                <a:solidFill>
                  <a:schemeClr val="bg1"/>
                </a:solidFill>
              </a:rPr>
              <a:t>педагогической антропологии</a:t>
            </a:r>
            <a:r>
              <a:rPr lang="ru-RU" dirty="0" smtClean="0">
                <a:solidFill>
                  <a:schemeClr val="bg1"/>
                </a:solidFill>
              </a:rPr>
              <a:t>».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4" r="23333"/>
          <a:stretch/>
        </p:blipFill>
        <p:spPr>
          <a:xfrm>
            <a:off x="0" y="0"/>
            <a:ext cx="413558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5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2608" y="0"/>
            <a:ext cx="5421392" cy="8572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Л.Н. Толстой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059582"/>
            <a:ext cx="4752527" cy="408391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Один из наиболее известных русских писателей и мыслителей, основатель яснополянской школы, издатель педагогического журнала «Ясная Поляна», восстал против всякой регламентации и дисциплины в школе, заменив их заинтересованностью </a:t>
            </a:r>
            <a:r>
              <a:rPr lang="ru-RU" dirty="0" smtClean="0">
                <a:solidFill>
                  <a:schemeClr val="bg1"/>
                </a:solidFill>
              </a:rPr>
              <a:t>ученика.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</a:t>
            </a:r>
            <a:r>
              <a:rPr lang="ru-RU" dirty="0">
                <a:solidFill>
                  <a:schemeClr val="bg1"/>
                </a:solidFill>
              </a:rPr>
              <a:t>«</a:t>
            </a:r>
            <a:r>
              <a:rPr lang="ru-RU" dirty="0" smtClean="0">
                <a:solidFill>
                  <a:schemeClr val="bg1"/>
                </a:solidFill>
              </a:rPr>
              <a:t>Азбуки» и серии </a:t>
            </a:r>
            <a:r>
              <a:rPr lang="ru-RU" dirty="0">
                <a:solidFill>
                  <a:schemeClr val="bg1"/>
                </a:solidFill>
              </a:rPr>
              <a:t>из четырёх «Русских книг для </a:t>
            </a:r>
            <a:r>
              <a:rPr lang="ru-RU" dirty="0" smtClean="0">
                <a:solidFill>
                  <a:schemeClr val="bg1"/>
                </a:solidFill>
              </a:rPr>
              <a:t>чтения».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6" t="6507" r="3143" b="2482"/>
          <a:stretch/>
        </p:blipFill>
        <p:spPr>
          <a:xfrm>
            <a:off x="7272" y="0"/>
            <a:ext cx="41830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00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2608" y="0"/>
            <a:ext cx="5421392" cy="85725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М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r>
              <a:rPr lang="ru-RU" dirty="0" err="1" smtClean="0">
                <a:solidFill>
                  <a:schemeClr val="bg1"/>
                </a:solidFill>
              </a:rPr>
              <a:t>Монтессори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1059582"/>
            <a:ext cx="5184576" cy="4083918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Итальянский врач и педагог, наиболее известна своей уникальной педагогической системой, основанной на идее свободного воспитания, которая носит её </a:t>
            </a:r>
            <a:r>
              <a:rPr lang="ru-RU" dirty="0" smtClean="0">
                <a:solidFill>
                  <a:schemeClr val="bg1"/>
                </a:solidFill>
              </a:rPr>
              <a:t>имя.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Автор </a:t>
            </a:r>
            <a:r>
              <a:rPr lang="ru-RU" dirty="0">
                <a:solidFill>
                  <a:schemeClr val="bg1"/>
                </a:solidFill>
              </a:rPr>
              <a:t>книг «Продвинутый метод </a:t>
            </a:r>
            <a:r>
              <a:rPr lang="ru-RU" dirty="0" err="1">
                <a:solidFill>
                  <a:schemeClr val="bg1"/>
                </a:solidFill>
              </a:rPr>
              <a:t>Монтессори</a:t>
            </a:r>
            <a:r>
              <a:rPr lang="ru-RU" dirty="0">
                <a:solidFill>
                  <a:schemeClr val="bg1"/>
                </a:solidFill>
              </a:rPr>
              <a:t>», </a:t>
            </a: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Образование для нового мира» и «Воспитание человеческого потенциала»</a:t>
            </a: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2260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373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6530" y="0"/>
            <a:ext cx="5487470" cy="8572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А.С. Макаренко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203598"/>
            <a:ext cx="5256583" cy="393990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Советский педагог и писатель, предложил и успешно опробовал в Колонии им. М. Горького </a:t>
            </a:r>
            <a:r>
              <a:rPr lang="ru-RU" dirty="0" err="1">
                <a:solidFill>
                  <a:schemeClr val="bg1"/>
                </a:solidFill>
              </a:rPr>
              <a:t>воспитательно</a:t>
            </a:r>
            <a:r>
              <a:rPr lang="ru-RU" dirty="0">
                <a:solidFill>
                  <a:schemeClr val="bg1"/>
                </a:solidFill>
              </a:rPr>
              <a:t>-педагогическую систему, получившую впоследствии его </a:t>
            </a:r>
            <a:r>
              <a:rPr lang="ru-RU" dirty="0" smtClean="0">
                <a:solidFill>
                  <a:schemeClr val="bg1"/>
                </a:solidFill>
              </a:rPr>
              <a:t>имя.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произведения </a:t>
            </a:r>
            <a:r>
              <a:rPr lang="ru-RU" dirty="0">
                <a:solidFill>
                  <a:schemeClr val="bg1"/>
                </a:solidFill>
              </a:rPr>
              <a:t>«Педагогическая поэма</a:t>
            </a:r>
            <a:r>
              <a:rPr lang="ru-RU" dirty="0" smtClean="0">
                <a:solidFill>
                  <a:schemeClr val="bg1"/>
                </a:solidFill>
              </a:rPr>
              <a:t>».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" r="3042"/>
          <a:stretch/>
        </p:blipFill>
        <p:spPr>
          <a:xfrm>
            <a:off x="-23014" y="0"/>
            <a:ext cx="37211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094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5834" y="0"/>
            <a:ext cx="5678166" cy="8572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В.А. Сухомлинский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059582"/>
            <a:ext cx="5472607" cy="408391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Советский педагог-новатор, детский писатель, создатель педагогической системы, основанной на признании личности ребёнка высшей ценностью, на которую должны быть ориентированы процессы воспитания и образования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книг </a:t>
            </a:r>
            <a:r>
              <a:rPr lang="ru-RU" dirty="0">
                <a:solidFill>
                  <a:schemeClr val="bg1"/>
                </a:solidFill>
              </a:rPr>
              <a:t>«Этюды о коммунистическом воспитании</a:t>
            </a:r>
            <a:r>
              <a:rPr lang="ru-RU" dirty="0" smtClean="0">
                <a:solidFill>
                  <a:schemeClr val="bg1"/>
                </a:solidFill>
              </a:rPr>
              <a:t>», «</a:t>
            </a:r>
            <a:r>
              <a:rPr lang="ru-RU" dirty="0">
                <a:solidFill>
                  <a:schemeClr val="bg1"/>
                </a:solidFill>
              </a:rPr>
              <a:t>Сердце отдаю детям», </a:t>
            </a: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100 советов учителю»</a:t>
            </a: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658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7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083918"/>
            <a:ext cx="8496944" cy="85725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«Географы»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308" y="172763"/>
            <a:ext cx="5191578" cy="35511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179512" y="172763"/>
            <a:ext cx="3744416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Перемена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49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sndAc>
          <p:stSnd>
            <p:snd r:embed="rId2" name="00101.wav"/>
          </p:stSnd>
        </p:sndAc>
      </p:transition>
    </mc:Choice>
    <mc:Fallback xmlns="">
      <p:transition spd="slow">
        <p:sndAc>
          <p:stSnd>
            <p:snd r:embed="rId5" name="0010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4114800" cy="85725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Урок </a:t>
            </a:r>
            <a:r>
              <a:rPr lang="ru-RU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99742"/>
            <a:ext cx="4896544" cy="20948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Контрольная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49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sndAc>
          <p:stSnd>
            <p:snd r:embed="rId2" name="00101.wav"/>
          </p:stSnd>
        </p:sndAc>
      </p:transition>
    </mc:Choice>
    <mc:Fallback xmlns="">
      <p:transition spd="slow">
        <p:sndAc>
          <p:stSnd>
            <p:snd r:embed="rId4" name="0010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1.	Как в Древней Греции называли рабов, </a:t>
            </a:r>
            <a:r>
              <a:rPr lang="ru-RU" dirty="0" smtClean="0">
                <a:solidFill>
                  <a:schemeClr val="bg1"/>
                </a:solidFill>
              </a:rPr>
              <a:t>	сопровождавших </a:t>
            </a:r>
            <a:r>
              <a:rPr lang="ru-RU" dirty="0">
                <a:solidFill>
                  <a:schemeClr val="bg1"/>
                </a:solidFill>
              </a:rPr>
              <a:t>детей знатных и </a:t>
            </a:r>
            <a:r>
              <a:rPr lang="ru-RU" dirty="0" smtClean="0">
                <a:solidFill>
                  <a:schemeClr val="bg1"/>
                </a:solidFill>
              </a:rPr>
              <a:t>	состоятельных </a:t>
            </a:r>
            <a:r>
              <a:rPr lang="ru-RU" dirty="0">
                <a:solidFill>
                  <a:schemeClr val="bg1"/>
                </a:solidFill>
              </a:rPr>
              <a:t>горожан в школу?</a:t>
            </a: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Воспитатель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Наставник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Педагог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>
            <a:off x="831641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79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155926"/>
            <a:ext cx="8496944" cy="85725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«Языковеды»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79512" y="172763"/>
            <a:ext cx="8784976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До звонка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75856" y="1275606"/>
            <a:ext cx="56886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«Призвание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учителя есть призвание высокое и благородное. Не тот учитель, кто получает воспитание и образование учителя, а тот, у кого есть внутренняя уверенность в том, что он есть, должен быть и не может быть иным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...»</a:t>
            </a:r>
          </a:p>
          <a:p>
            <a:pPr algn="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Л.Н. Толстой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41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0445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2</a:t>
            </a:r>
            <a:r>
              <a:rPr lang="ru-RU" dirty="0">
                <a:solidFill>
                  <a:schemeClr val="bg1"/>
                </a:solidFill>
              </a:rPr>
              <a:t>.	Кто является министром </a:t>
            </a:r>
            <a:r>
              <a:rPr lang="ru-RU" dirty="0" smtClean="0">
                <a:solidFill>
                  <a:schemeClr val="bg1"/>
                </a:solidFill>
              </a:rPr>
              <a:t>просвещения 	современной </a:t>
            </a:r>
            <a:r>
              <a:rPr lang="ru-RU" dirty="0">
                <a:solidFill>
                  <a:schemeClr val="bg1"/>
                </a:solidFill>
              </a:rPr>
              <a:t>России?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А.А</a:t>
            </a:r>
            <a:r>
              <a:rPr lang="ru-RU" dirty="0">
                <a:solidFill>
                  <a:schemeClr val="bg1"/>
                </a:solidFill>
              </a:rPr>
              <a:t>. Фурсенко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С.С</a:t>
            </a:r>
            <a:r>
              <a:rPr lang="ru-RU" dirty="0">
                <a:solidFill>
                  <a:schemeClr val="bg1"/>
                </a:solidFill>
              </a:rPr>
              <a:t>. Кравцов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Е.В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smtClean="0">
                <a:solidFill>
                  <a:schemeClr val="bg1"/>
                </a:solidFill>
              </a:rPr>
              <a:t>Ткаченко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www.nvgazeta.ru/upload/resize_cache/iblock/b80/345_9999_0/b8038b3239d77aa2aeb6c242382399c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1707654"/>
            <a:ext cx="3286125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316416" y="4306494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7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3.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Как </a:t>
            </a:r>
            <a:r>
              <a:rPr lang="ru-RU" dirty="0">
                <a:solidFill>
                  <a:schemeClr val="bg1"/>
                </a:solidFill>
              </a:rPr>
              <a:t>называется собственная оценка </a:t>
            </a:r>
            <a:r>
              <a:rPr lang="ru-RU" dirty="0" smtClean="0">
                <a:solidFill>
                  <a:schemeClr val="bg1"/>
                </a:solidFill>
              </a:rPr>
              <a:t>	действий </a:t>
            </a:r>
            <a:r>
              <a:rPr lang="ru-RU" dirty="0">
                <a:solidFill>
                  <a:schemeClr val="bg1"/>
                </a:solidFill>
              </a:rPr>
              <a:t>и поступков?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Рефлексия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Эгоцентризм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Депрессия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298207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69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4.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Ведущий </a:t>
            </a:r>
            <a:r>
              <a:rPr lang="ru-RU" dirty="0">
                <a:solidFill>
                  <a:schemeClr val="bg1"/>
                </a:solidFill>
              </a:rPr>
              <a:t>вид деятельности ребёнка </a:t>
            </a:r>
            <a:r>
              <a:rPr lang="ru-RU" dirty="0" smtClean="0">
                <a:solidFill>
                  <a:schemeClr val="bg1"/>
                </a:solidFill>
              </a:rPr>
              <a:t>	дошкольного </a:t>
            </a:r>
            <a:r>
              <a:rPr lang="ru-RU" dirty="0">
                <a:solidFill>
                  <a:schemeClr val="bg1"/>
                </a:solidFill>
              </a:rPr>
              <a:t>возраста?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Конструирование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Общение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Игра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641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98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5.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Первые </a:t>
            </a:r>
            <a:r>
              <a:rPr lang="ru-RU" dirty="0">
                <a:solidFill>
                  <a:schemeClr val="bg1"/>
                </a:solidFill>
              </a:rPr>
              <a:t>университеты в Западной </a:t>
            </a:r>
            <a:r>
              <a:rPr lang="ru-RU" dirty="0" smtClean="0">
                <a:solidFill>
                  <a:schemeClr val="bg1"/>
                </a:solidFill>
              </a:rPr>
              <a:t>	Европе </a:t>
            </a:r>
            <a:r>
              <a:rPr lang="ru-RU" dirty="0">
                <a:solidFill>
                  <a:schemeClr val="bg1"/>
                </a:solidFill>
              </a:rPr>
              <a:t>появились…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X веке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в XIII веке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в XVII веке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96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6.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Особый </a:t>
            </a:r>
            <a:r>
              <a:rPr lang="ru-RU" dirty="0">
                <a:solidFill>
                  <a:schemeClr val="bg1"/>
                </a:solidFill>
              </a:rPr>
              <a:t>вид занятий, который даёт </a:t>
            </a:r>
            <a:r>
              <a:rPr lang="ru-RU" dirty="0" smtClean="0">
                <a:solidFill>
                  <a:schemeClr val="bg1"/>
                </a:solidFill>
              </a:rPr>
              <a:t>	возможность </a:t>
            </a:r>
            <a:r>
              <a:rPr lang="ru-RU" dirty="0">
                <a:solidFill>
                  <a:schemeClr val="bg1"/>
                </a:solidFill>
              </a:rPr>
              <a:t>знакомить детей в </a:t>
            </a:r>
            <a:r>
              <a:rPr lang="ru-RU" dirty="0" smtClean="0">
                <a:solidFill>
                  <a:schemeClr val="bg1"/>
                </a:solidFill>
              </a:rPr>
              <a:t>	естественной </a:t>
            </a:r>
            <a:r>
              <a:rPr lang="ru-RU" dirty="0">
                <a:solidFill>
                  <a:schemeClr val="bg1"/>
                </a:solidFill>
              </a:rPr>
              <a:t>обстановке с природными, </a:t>
            </a:r>
            <a:r>
              <a:rPr lang="ru-RU" dirty="0" smtClean="0">
                <a:solidFill>
                  <a:schemeClr val="bg1"/>
                </a:solidFill>
              </a:rPr>
              <a:t>	культурными </a:t>
            </a:r>
            <a:r>
              <a:rPr lang="ru-RU" dirty="0">
                <a:solidFill>
                  <a:schemeClr val="bg1"/>
                </a:solidFill>
              </a:rPr>
              <a:t>объектами?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Эксперимент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Проект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Экскурсия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8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7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Картину </a:t>
            </a:r>
            <a:r>
              <a:rPr lang="ru-RU" dirty="0">
                <a:solidFill>
                  <a:schemeClr val="bg1"/>
                </a:solidFill>
              </a:rPr>
              <a:t>«Учитель рисования» (1857) </a:t>
            </a:r>
            <a:r>
              <a:rPr lang="ru-RU" dirty="0" smtClean="0">
                <a:solidFill>
                  <a:schemeClr val="bg1"/>
                </a:solidFill>
              </a:rPr>
              <a:t>	написал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В. Перов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И</a:t>
            </a:r>
            <a:r>
              <a:rPr lang="ru-RU" dirty="0">
                <a:solidFill>
                  <a:schemeClr val="bg1"/>
                </a:solidFill>
              </a:rPr>
              <a:t>. Репин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И</a:t>
            </a:r>
            <a:r>
              <a:rPr lang="ru-RU" dirty="0">
                <a:solidFill>
                  <a:schemeClr val="bg1"/>
                </a:solidFill>
              </a:rPr>
              <a:t>. Крамской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347614"/>
            <a:ext cx="2110617" cy="2905631"/>
          </a:xfrm>
          <a:prstGeom prst="rect">
            <a:avLst/>
          </a:prstGeom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00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8.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Кто </a:t>
            </a:r>
            <a:r>
              <a:rPr lang="ru-RU" dirty="0">
                <a:solidFill>
                  <a:schemeClr val="bg1"/>
                </a:solidFill>
              </a:rPr>
              <a:t>автор фразы «Сейте разумное, </a:t>
            </a:r>
            <a:r>
              <a:rPr lang="ru-RU" dirty="0" smtClean="0">
                <a:solidFill>
                  <a:schemeClr val="bg1"/>
                </a:solidFill>
              </a:rPr>
              <a:t>	доброе</a:t>
            </a:r>
            <a:r>
              <a:rPr lang="ru-RU" dirty="0">
                <a:solidFill>
                  <a:schemeClr val="bg1"/>
                </a:solidFill>
              </a:rPr>
              <a:t>, вечное</a:t>
            </a:r>
            <a:r>
              <a:rPr lang="ru-RU" dirty="0" smtClean="0">
                <a:solidFill>
                  <a:schemeClr val="bg1"/>
                </a:solidFill>
              </a:rPr>
              <a:t>…»?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В</a:t>
            </a:r>
            <a:r>
              <a:rPr lang="ru-RU" dirty="0">
                <a:solidFill>
                  <a:schemeClr val="bg1"/>
                </a:solidFill>
              </a:rPr>
              <a:t>. Белинский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Н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smtClean="0">
                <a:solidFill>
                  <a:schemeClr val="bg1"/>
                </a:solidFill>
              </a:rPr>
              <a:t>Некрасов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М</a:t>
            </a:r>
            <a:r>
              <a:rPr lang="ru-RU" dirty="0">
                <a:solidFill>
                  <a:schemeClr val="bg1"/>
                </a:solidFill>
              </a:rPr>
              <a:t>. Горький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s://avatars.mds.yandex.net/i?id=1a3eef671a4aa18626122d92a10b7c1cc769fa56-1103567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52817"/>
            <a:ext cx="1706008" cy="221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4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9.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Учитель </a:t>
            </a:r>
            <a:r>
              <a:rPr lang="ru-RU" dirty="0">
                <a:solidFill>
                  <a:schemeClr val="bg1"/>
                </a:solidFill>
              </a:rPr>
              <a:t>истории Илья Семёнович Мельников – персонаж фильма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«</a:t>
            </a:r>
            <a:r>
              <a:rPr lang="ru-RU" dirty="0">
                <a:solidFill>
                  <a:schemeClr val="bg1"/>
                </a:solidFill>
              </a:rPr>
              <a:t>Дело было в </a:t>
            </a:r>
            <a:r>
              <a:rPr lang="ru-RU" dirty="0" err="1">
                <a:solidFill>
                  <a:schemeClr val="bg1"/>
                </a:solidFill>
              </a:rPr>
              <a:t>Пенькове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«</a:t>
            </a:r>
            <a:r>
              <a:rPr lang="ru-RU" dirty="0">
                <a:solidFill>
                  <a:schemeClr val="bg1"/>
                </a:solidFill>
              </a:rPr>
              <a:t>Большая перемена»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«</a:t>
            </a:r>
            <a:r>
              <a:rPr lang="ru-RU" dirty="0">
                <a:solidFill>
                  <a:schemeClr val="bg1"/>
                </a:solidFill>
              </a:rPr>
              <a:t>Доживём до понедельника»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https://avatars.mds.yandex.net/i?id=c13717f5709fe18cfb0e44feeaef441ce2f6c984-817854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19137"/>
            <a:ext cx="2256185" cy="20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02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10.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каком году в России был утверждён </a:t>
            </a:r>
            <a:r>
              <a:rPr lang="ru-RU" dirty="0" smtClean="0">
                <a:solidFill>
                  <a:schemeClr val="bg1"/>
                </a:solidFill>
              </a:rPr>
              <a:t>	знак </a:t>
            </a:r>
            <a:r>
              <a:rPr lang="ru-RU" dirty="0">
                <a:solidFill>
                  <a:schemeClr val="bg1"/>
                </a:solidFill>
              </a:rPr>
              <a:t>отличия «За наставничество»?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1993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1999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2018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https://avatars.mds.yandex.net/i?id=44d3a130c32ad68a0fb0f7bd45ee0ca58de909c0-8496972-images-thumbs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91630"/>
            <a:ext cx="16573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91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4114800" cy="85725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Урок </a:t>
            </a:r>
            <a:r>
              <a:rPr lang="ru-RU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99742"/>
            <a:ext cx="4896544" cy="20948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Контрольная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31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4114800" cy="85725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Урок 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7693"/>
            <a:ext cx="8229600" cy="2526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Посвящение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02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sndAc>
          <p:stSnd>
            <p:snd r:embed="rId2" name="00101.wav"/>
          </p:stSnd>
        </p:sndAc>
      </p:transition>
    </mc:Choice>
    <mc:Fallback xmlns="">
      <p:transition spd="slow">
        <p:sndAc>
          <p:stSnd>
            <p:snd r:embed="rId4" name="0010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1.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Как </a:t>
            </a:r>
            <a:r>
              <a:rPr lang="ru-RU" dirty="0">
                <a:solidFill>
                  <a:schemeClr val="bg1"/>
                </a:solidFill>
              </a:rPr>
              <a:t>называют педагога дошкольного </a:t>
            </a:r>
            <a:r>
              <a:rPr lang="ru-RU" dirty="0" smtClean="0">
                <a:solidFill>
                  <a:schemeClr val="bg1"/>
                </a:solidFill>
              </a:rPr>
              <a:t>	образовательного </a:t>
            </a:r>
            <a:r>
              <a:rPr lang="ru-RU" dirty="0">
                <a:solidFill>
                  <a:schemeClr val="bg1"/>
                </a:solidFill>
              </a:rPr>
              <a:t>учреждения?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Воспитатель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Учитель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Преподаватель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70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320480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0"/>
              </a:spcBef>
              <a:buAutoNum type="arabicPeriod" startAt="2"/>
            </a:pPr>
            <a:r>
              <a:rPr lang="ru-RU" dirty="0" smtClean="0">
                <a:solidFill>
                  <a:schemeClr val="bg1"/>
                </a:solidFill>
              </a:rPr>
              <a:t>Как </a:t>
            </a:r>
            <a:r>
              <a:rPr lang="ru-RU" dirty="0">
                <a:solidFill>
                  <a:schemeClr val="bg1"/>
                </a:solidFill>
              </a:rPr>
              <a:t>называется метод воспитания, </a:t>
            </a:r>
            <a:r>
              <a:rPr lang="ru-RU" dirty="0" smtClean="0">
                <a:solidFill>
                  <a:schemeClr val="bg1"/>
                </a:solidFill>
              </a:rPr>
              <a:t>связанный </a:t>
            </a:r>
            <a:r>
              <a:rPr lang="ru-RU" dirty="0">
                <a:solidFill>
                  <a:schemeClr val="bg1"/>
                </a:solidFill>
              </a:rPr>
              <a:t>с осуждением и </a:t>
            </a:r>
            <a:r>
              <a:rPr lang="ru-RU" dirty="0" smtClean="0">
                <a:solidFill>
                  <a:schemeClr val="bg1"/>
                </a:solidFill>
              </a:rPr>
              <a:t>	торможением </a:t>
            </a:r>
            <a:r>
              <a:rPr lang="ru-RU" dirty="0">
                <a:solidFill>
                  <a:schemeClr val="bg1"/>
                </a:solidFill>
              </a:rPr>
              <a:t>антиобщественных </a:t>
            </a:r>
            <a:r>
              <a:rPr lang="ru-RU" dirty="0" smtClean="0">
                <a:solidFill>
                  <a:schemeClr val="bg1"/>
                </a:solidFill>
              </a:rPr>
              <a:t>	поступков?</a:t>
            </a:r>
          </a:p>
          <a:p>
            <a:pPr marL="514350" indent="-514350">
              <a:spcBef>
                <a:spcPts val="0"/>
              </a:spcBef>
              <a:buAutoNum type="arabicPeriod" startAt="2"/>
            </a:pP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Поощрение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Наказание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Соревнование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76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68051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3.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Картина Н. Богданова-Бельского «Устный счёт. В народной школе С.А. Рачинского». На доске написан пример, который ученикам нужно решить в уме: (10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+11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+12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+13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+14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)/365. Какой должен получиться ответ?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1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2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365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146" name="Picture 2" descr="https://avatars.mds.yandex.net/i?id=811bf73d232c555afec4d4218f60a99222e87749-897257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31790"/>
            <a:ext cx="273448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74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11510"/>
            <a:ext cx="8229600" cy="439248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4.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Одним </a:t>
            </a:r>
            <a:r>
              <a:rPr lang="ru-RU" dirty="0">
                <a:solidFill>
                  <a:schemeClr val="bg1"/>
                </a:solidFill>
              </a:rPr>
              <a:t>из инициаторов создания </a:t>
            </a:r>
            <a:r>
              <a:rPr lang="ru-RU" dirty="0" smtClean="0">
                <a:solidFill>
                  <a:schemeClr val="bg1"/>
                </a:solidFill>
              </a:rPr>
              <a:t>	Московского </a:t>
            </a:r>
            <a:r>
              <a:rPr lang="ru-RU" dirty="0">
                <a:solidFill>
                  <a:schemeClr val="bg1"/>
                </a:solidFill>
              </a:rPr>
              <a:t>университета, </a:t>
            </a:r>
            <a:r>
              <a:rPr lang="ru-RU" dirty="0" smtClean="0">
                <a:solidFill>
                  <a:schemeClr val="bg1"/>
                </a:solidFill>
              </a:rPr>
              <a:t>	руководителем </a:t>
            </a:r>
            <a:r>
              <a:rPr lang="ru-RU" dirty="0">
                <a:solidFill>
                  <a:schemeClr val="bg1"/>
                </a:solidFill>
              </a:rPr>
              <a:t>университетских </a:t>
            </a:r>
            <a:r>
              <a:rPr lang="ru-RU" dirty="0" smtClean="0">
                <a:solidFill>
                  <a:schemeClr val="bg1"/>
                </a:solidFill>
              </a:rPr>
              <a:t>	гимназий </a:t>
            </a:r>
            <a:r>
              <a:rPr lang="ru-RU" dirty="0">
                <a:solidFill>
                  <a:schemeClr val="bg1"/>
                </a:solidFill>
              </a:rPr>
              <a:t>был …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А.В</a:t>
            </a:r>
            <a:r>
              <a:rPr lang="ru-RU" dirty="0">
                <a:solidFill>
                  <a:schemeClr val="bg1"/>
                </a:solidFill>
              </a:rPr>
              <a:t>. Луначарский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М.В. Ломоносов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С.С. Уваров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46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5526"/>
            <a:ext cx="8229600" cy="403244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5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	Э</a:t>
            </a:r>
            <a:r>
              <a:rPr lang="ru-RU" dirty="0" smtClean="0">
                <a:solidFill>
                  <a:schemeClr val="bg1"/>
                </a:solidFill>
              </a:rPr>
              <a:t>та </a:t>
            </a:r>
            <a:r>
              <a:rPr lang="ru-RU" dirty="0">
                <a:solidFill>
                  <a:schemeClr val="bg1"/>
                </a:solidFill>
              </a:rPr>
              <a:t>газета была основана при активном </a:t>
            </a:r>
            <a:r>
              <a:rPr lang="ru-RU" dirty="0" smtClean="0">
                <a:solidFill>
                  <a:schemeClr val="bg1"/>
                </a:solidFill>
              </a:rPr>
              <a:t>	участии </a:t>
            </a:r>
            <a:r>
              <a:rPr lang="ru-RU" dirty="0">
                <a:solidFill>
                  <a:schemeClr val="bg1"/>
                </a:solidFill>
              </a:rPr>
              <a:t>Надежды Крупской. Её первый </a:t>
            </a:r>
            <a:r>
              <a:rPr lang="ru-RU" dirty="0" smtClean="0">
                <a:solidFill>
                  <a:schemeClr val="bg1"/>
                </a:solidFill>
              </a:rPr>
              <a:t>	номер </a:t>
            </a:r>
            <a:r>
              <a:rPr lang="ru-RU" dirty="0">
                <a:solidFill>
                  <a:schemeClr val="bg1"/>
                </a:solidFill>
              </a:rPr>
              <a:t>увидел свет 3 октября 1924 года.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Учительская газета»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«Педсовет»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«Пионерская правда»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24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5526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6.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Какую </a:t>
            </a:r>
            <a:r>
              <a:rPr lang="ru-RU" dirty="0">
                <a:solidFill>
                  <a:schemeClr val="bg1"/>
                </a:solidFill>
              </a:rPr>
              <a:t>награду получает победитель </a:t>
            </a:r>
            <a:r>
              <a:rPr lang="ru-RU" dirty="0" smtClean="0">
                <a:solidFill>
                  <a:schemeClr val="bg1"/>
                </a:solidFill>
              </a:rPr>
              <a:t>	конкурса </a:t>
            </a:r>
            <a:r>
              <a:rPr lang="ru-RU" dirty="0">
                <a:solidFill>
                  <a:schemeClr val="bg1"/>
                </a:solidFill>
              </a:rPr>
              <a:t>«Учитель года России»?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Хрустальный пеликан»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«Хрустальная сова»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«Хрустальное сердце»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75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5526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7.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Учительские </a:t>
            </a:r>
            <a:r>
              <a:rPr lang="ru-RU" dirty="0">
                <a:solidFill>
                  <a:schemeClr val="bg1"/>
                </a:solidFill>
              </a:rPr>
              <a:t>семинарии в России начали </a:t>
            </a:r>
            <a:r>
              <a:rPr lang="ru-RU" dirty="0" smtClean="0">
                <a:solidFill>
                  <a:schemeClr val="bg1"/>
                </a:solidFill>
              </a:rPr>
              <a:t>	открываться</a:t>
            </a:r>
            <a:r>
              <a:rPr lang="ru-RU" dirty="0">
                <a:solidFill>
                  <a:schemeClr val="bg1"/>
                </a:solidFill>
              </a:rPr>
              <a:t>…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60-е гг. XIX века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в середине XVIII века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в 30-е гг. ХХ века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98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60851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8.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каком произведении учительница Лидия Михайловна в послевоенные годы пыталась спасти от голода мальчика, приглашая его на дополнительные уроки, после которых намеренно проигрывала ему в «</a:t>
            </a:r>
            <a:r>
              <a:rPr lang="ru-RU" dirty="0" err="1">
                <a:solidFill>
                  <a:schemeClr val="bg1"/>
                </a:solidFill>
              </a:rPr>
              <a:t>пристенок</a:t>
            </a:r>
            <a:r>
              <a:rPr lang="ru-RU" dirty="0">
                <a:solidFill>
                  <a:schemeClr val="bg1"/>
                </a:solidFill>
              </a:rPr>
              <a:t>» деньги?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«Недоросль» Д.И. Фонвизина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«Капитанская дочка» А.С. Пушкина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«Уроки французского» В.Г. Распутина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6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5486"/>
            <a:ext cx="8229600" cy="475252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9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«Весна </a:t>
            </a:r>
            <a:r>
              <a:rPr lang="ru-RU" dirty="0">
                <a:solidFill>
                  <a:schemeClr val="bg1"/>
                </a:solidFill>
              </a:rPr>
              <a:t>на Заречной улице» - советский </a:t>
            </a:r>
            <a:r>
              <a:rPr lang="ru-RU" dirty="0" smtClean="0">
                <a:solidFill>
                  <a:schemeClr val="bg1"/>
                </a:solidFill>
              </a:rPr>
              <a:t>художественный </a:t>
            </a:r>
            <a:r>
              <a:rPr lang="ru-RU" dirty="0">
                <a:solidFill>
                  <a:schemeClr val="bg1"/>
                </a:solidFill>
              </a:rPr>
              <a:t>фильм, </a:t>
            </a:r>
            <a:r>
              <a:rPr lang="ru-RU" dirty="0" smtClean="0">
                <a:solidFill>
                  <a:schemeClr val="bg1"/>
                </a:solidFill>
              </a:rPr>
              <a:t>рассказывающий </a:t>
            </a:r>
            <a:r>
              <a:rPr lang="ru-RU" dirty="0">
                <a:solidFill>
                  <a:schemeClr val="bg1"/>
                </a:solidFill>
              </a:rPr>
              <a:t>историю любви </a:t>
            </a:r>
            <a:r>
              <a:rPr lang="ru-RU" dirty="0" smtClean="0">
                <a:solidFill>
                  <a:schemeClr val="bg1"/>
                </a:solidFill>
              </a:rPr>
              <a:t>учительницы </a:t>
            </a:r>
            <a:r>
              <a:rPr lang="ru-RU" dirty="0">
                <a:solidFill>
                  <a:schemeClr val="bg1"/>
                </a:solidFill>
              </a:rPr>
              <a:t>Татьяны Левченко и </a:t>
            </a:r>
            <a:r>
              <a:rPr lang="ru-RU" dirty="0" smtClean="0">
                <a:solidFill>
                  <a:schemeClr val="bg1"/>
                </a:solidFill>
              </a:rPr>
              <a:t>сталевара-передовика </a:t>
            </a:r>
            <a:r>
              <a:rPr lang="ru-RU" dirty="0">
                <a:solidFill>
                  <a:schemeClr val="bg1"/>
                </a:solidFill>
              </a:rPr>
              <a:t>Александра Савченко. Какой предмет преподавала в вечерней школе Татьяна Сергеевна?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математику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русский язык и </a:t>
            </a:r>
            <a:r>
              <a:rPr lang="ru-RU" dirty="0" smtClean="0">
                <a:solidFill>
                  <a:schemeClr val="bg1"/>
                </a:solidFill>
              </a:rPr>
              <a:t>литературу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физику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47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5526"/>
            <a:ext cx="8229600" cy="403244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10.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Система </a:t>
            </a:r>
            <a:r>
              <a:rPr lang="ru-RU" dirty="0">
                <a:solidFill>
                  <a:schemeClr val="bg1"/>
                </a:solidFill>
              </a:rPr>
              <a:t>взглядов, утверждающих </a:t>
            </a:r>
            <a:r>
              <a:rPr lang="ru-RU" dirty="0" smtClean="0">
                <a:solidFill>
                  <a:schemeClr val="bg1"/>
                </a:solidFill>
              </a:rPr>
              <a:t>	высшее </a:t>
            </a:r>
            <a:r>
              <a:rPr lang="ru-RU" dirty="0">
                <a:solidFill>
                  <a:schemeClr val="bg1"/>
                </a:solidFill>
              </a:rPr>
              <a:t>общественное призвание </a:t>
            </a:r>
            <a:r>
              <a:rPr lang="ru-RU" dirty="0" smtClean="0">
                <a:solidFill>
                  <a:schemeClr val="bg1"/>
                </a:solidFill>
              </a:rPr>
              <a:t>	человека</a:t>
            </a:r>
            <a:r>
              <a:rPr lang="ru-RU" dirty="0">
                <a:solidFill>
                  <a:schemeClr val="bg1"/>
                </a:solidFill>
              </a:rPr>
              <a:t>, его ценность как личности?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гуманизм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индивидуализм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материализм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49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155926"/>
            <a:ext cx="8496944" cy="85725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«Литературоведы»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72763"/>
            <a:ext cx="5083745" cy="36951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179512" y="172763"/>
            <a:ext cx="352839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Перемена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5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sndAc>
          <p:stSnd>
            <p:snd r:embed="rId2" name="00101.wav"/>
          </p:stSnd>
        </p:sndAc>
      </p:transition>
    </mc:Choice>
    <mc:Fallback xmlns="">
      <p:transition spd="slow">
        <p:sndAc>
          <p:stSnd>
            <p:snd r:embed="rId7" name="0010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4114800" cy="85725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Урок </a:t>
            </a:r>
            <a:r>
              <a:rPr lang="ru-RU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99742"/>
            <a:ext cx="4896544" cy="20948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Контрольная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04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5526"/>
            <a:ext cx="8229600" cy="4032448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1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Какой </a:t>
            </a:r>
            <a:r>
              <a:rPr lang="ru-RU" dirty="0">
                <a:solidFill>
                  <a:schemeClr val="bg1"/>
                </a:solidFill>
              </a:rPr>
              <a:t>памятник является первым в нашей стране памятником учителю?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Памятник первой учительнице» в Саратове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«Памятник «Гимн учителю» в Новосибирске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Памятник «Молодая учительница» в Дмитрове</a:t>
            </a: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44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5526"/>
            <a:ext cx="8229600" cy="403244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.	Условия </a:t>
            </a:r>
            <a:r>
              <a:rPr lang="ru-RU" dirty="0">
                <a:solidFill>
                  <a:schemeClr val="bg1"/>
                </a:solidFill>
              </a:rPr>
              <a:t>физического воспитания, </a:t>
            </a:r>
            <a:r>
              <a:rPr lang="ru-RU" dirty="0" smtClean="0">
                <a:solidFill>
                  <a:schemeClr val="bg1"/>
                </a:solidFill>
              </a:rPr>
              <a:t>	научно </a:t>
            </a:r>
            <a:r>
              <a:rPr lang="ru-RU" dirty="0">
                <a:solidFill>
                  <a:schemeClr val="bg1"/>
                </a:solidFill>
              </a:rPr>
              <a:t>обоснованный распорядок </a:t>
            </a:r>
            <a:r>
              <a:rPr lang="ru-RU" dirty="0" smtClean="0">
                <a:solidFill>
                  <a:schemeClr val="bg1"/>
                </a:solidFill>
              </a:rPr>
              <a:t>	жизни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Режим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Дисциплина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Развитие</a:t>
            </a: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58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5526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3.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Всемирный </a:t>
            </a:r>
            <a:r>
              <a:rPr lang="ru-RU" dirty="0">
                <a:solidFill>
                  <a:schemeClr val="bg1"/>
                </a:solidFill>
              </a:rPr>
              <a:t>день учителя?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27 </a:t>
            </a:r>
            <a:r>
              <a:rPr lang="ru-RU" dirty="0">
                <a:solidFill>
                  <a:schemeClr val="bg1"/>
                </a:solidFill>
              </a:rPr>
              <a:t>сентября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5 октября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4 ноября</a:t>
            </a: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668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5526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5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Академия </a:t>
            </a:r>
            <a:r>
              <a:rPr lang="ru-RU" dirty="0">
                <a:solidFill>
                  <a:schemeClr val="bg1"/>
                </a:solidFill>
              </a:rPr>
              <a:t>педагогических наук РСФСР </a:t>
            </a:r>
            <a:r>
              <a:rPr lang="ru-RU" dirty="0" smtClean="0">
                <a:solidFill>
                  <a:schemeClr val="bg1"/>
                </a:solidFill>
              </a:rPr>
              <a:t>	была </a:t>
            </a:r>
            <a:r>
              <a:rPr lang="ru-RU" dirty="0">
                <a:solidFill>
                  <a:schemeClr val="bg1"/>
                </a:solidFill>
              </a:rPr>
              <a:t>создана в…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			1936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			1998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			1943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482" name="Picture 2" descr="https://avatars.mds.yandex.net/i?id=13a4590e7315cb2eb8344d35323e871dee9d4d15-799356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532" y="2211710"/>
            <a:ext cx="359265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027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5526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4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Какой </a:t>
            </a:r>
            <a:r>
              <a:rPr lang="ru-RU" dirty="0">
                <a:solidFill>
                  <a:schemeClr val="bg1"/>
                </a:solidFill>
              </a:rPr>
              <a:t>русский поэт был наставником </a:t>
            </a:r>
            <a:r>
              <a:rPr lang="ru-RU" dirty="0" smtClean="0">
                <a:solidFill>
                  <a:schemeClr val="bg1"/>
                </a:solidFill>
              </a:rPr>
              <a:t>	будущего </a:t>
            </a:r>
            <a:r>
              <a:rPr lang="ru-RU" dirty="0">
                <a:solidFill>
                  <a:schemeClr val="bg1"/>
                </a:solidFill>
              </a:rPr>
              <a:t>императора Александра II?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			В.А</a:t>
            </a:r>
            <a:r>
              <a:rPr lang="ru-RU" dirty="0">
                <a:solidFill>
                  <a:schemeClr val="bg1"/>
                </a:solidFill>
              </a:rPr>
              <a:t>. Жуковский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	А.С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smtClean="0">
                <a:solidFill>
                  <a:schemeClr val="bg1"/>
                </a:solidFill>
              </a:rPr>
              <a:t>Грибоедов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				Г.Р</a:t>
            </a:r>
            <a:r>
              <a:rPr lang="ru-RU" dirty="0">
                <a:solidFill>
                  <a:schemeClr val="bg1"/>
                </a:solidFill>
              </a:rPr>
              <a:t>. Державин</a:t>
            </a:r>
          </a:p>
        </p:txBody>
      </p:sp>
      <p:pic>
        <p:nvPicPr>
          <p:cNvPr id="9218" name="Picture 2" descr="https://avatars.mds.yandex.net/i?id=41ddc4071275f15d816756cec5e7056c87dddcbe-1012475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39482"/>
            <a:ext cx="1867669" cy="240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14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6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Часть </a:t>
            </a:r>
            <a:r>
              <a:rPr lang="ru-RU" dirty="0">
                <a:solidFill>
                  <a:schemeClr val="bg1"/>
                </a:solidFill>
              </a:rPr>
              <a:t>педагогики, излагающая </a:t>
            </a:r>
            <a:r>
              <a:rPr lang="ru-RU" dirty="0" smtClean="0">
                <a:solidFill>
                  <a:schemeClr val="bg1"/>
                </a:solidFill>
              </a:rPr>
              <a:t>	теоретические </a:t>
            </a:r>
            <a:r>
              <a:rPr lang="ru-RU" dirty="0">
                <a:solidFill>
                  <a:schemeClr val="bg1"/>
                </a:solidFill>
              </a:rPr>
              <a:t>основы обучения?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Школоведение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Теория воспитания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Дидактика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67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7.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Образование</a:t>
            </a:r>
            <a:r>
              <a:rPr lang="ru-RU" dirty="0">
                <a:solidFill>
                  <a:schemeClr val="bg1"/>
                </a:solidFill>
              </a:rPr>
              <a:t>, которое знакомит </a:t>
            </a:r>
            <a:r>
              <a:rPr lang="ru-RU" dirty="0" smtClean="0">
                <a:solidFill>
                  <a:schemeClr val="bg1"/>
                </a:solidFill>
              </a:rPr>
              <a:t>	подрастающее </a:t>
            </a:r>
            <a:r>
              <a:rPr lang="ru-RU" dirty="0">
                <a:solidFill>
                  <a:schemeClr val="bg1"/>
                </a:solidFill>
              </a:rPr>
              <a:t>поколение с основными </a:t>
            </a:r>
            <a:r>
              <a:rPr lang="ru-RU" dirty="0" smtClean="0">
                <a:solidFill>
                  <a:schemeClr val="bg1"/>
                </a:solidFill>
              </a:rPr>
              <a:t>	принципами </a:t>
            </a:r>
            <a:r>
              <a:rPr lang="ru-RU" dirty="0">
                <a:solidFill>
                  <a:schemeClr val="bg1"/>
                </a:solidFill>
              </a:rPr>
              <a:t>процессов производства, </a:t>
            </a:r>
            <a:r>
              <a:rPr lang="ru-RU" dirty="0" smtClean="0">
                <a:solidFill>
                  <a:schemeClr val="bg1"/>
                </a:solidFill>
              </a:rPr>
              <a:t>	называется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гуманитарным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экономическим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политехническим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29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60851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8.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Русская </a:t>
            </a:r>
            <a:r>
              <a:rPr lang="ru-RU" dirty="0">
                <a:solidFill>
                  <a:schemeClr val="bg1"/>
                </a:solidFill>
              </a:rPr>
              <a:t>книга XVI века, в которой </a:t>
            </a:r>
            <a:r>
              <a:rPr lang="ru-RU" dirty="0" smtClean="0">
                <a:solidFill>
                  <a:schemeClr val="bg1"/>
                </a:solidFill>
              </a:rPr>
              <a:t>	выражен </a:t>
            </a:r>
            <a:r>
              <a:rPr lang="ru-RU" dirty="0">
                <a:solidFill>
                  <a:schemeClr val="bg1"/>
                </a:solidFill>
              </a:rPr>
              <a:t>идеал средневекового </a:t>
            </a:r>
            <a:r>
              <a:rPr lang="ru-RU" dirty="0" smtClean="0">
                <a:solidFill>
                  <a:schemeClr val="bg1"/>
                </a:solidFill>
              </a:rPr>
              <a:t>	воспитания </a:t>
            </a:r>
            <a:r>
              <a:rPr lang="ru-RU" dirty="0">
                <a:solidFill>
                  <a:schemeClr val="bg1"/>
                </a:solidFill>
              </a:rPr>
              <a:t>и семейного быта на Руси?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Домострой»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«Поучение Владимира Мономаха детям»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«Гражданство обычаев детских» Е. </a:t>
            </a:r>
            <a:r>
              <a:rPr lang="ru-RU" dirty="0" err="1">
                <a:solidFill>
                  <a:schemeClr val="bg1"/>
                </a:solidFill>
              </a:rPr>
              <a:t>Славинецкого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158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5486"/>
            <a:ext cx="8229600" cy="475252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9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каком произведении Виктор </a:t>
            </a:r>
            <a:r>
              <a:rPr lang="ru-RU" dirty="0" err="1">
                <a:solidFill>
                  <a:schemeClr val="bg1"/>
                </a:solidFill>
              </a:rPr>
              <a:t>Служкин</a:t>
            </a:r>
            <a:r>
              <a:rPr lang="ru-RU" dirty="0">
                <a:solidFill>
                  <a:schemeClr val="bg1"/>
                </a:solidFill>
              </a:rPr>
              <a:t>, устроившись учителем в школе, сталкивается с отсутствием заинтересованности подростков в его предмете и решает в воспитательных целях отвести их в поход?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Географ глобус пропил» А.В. Иванова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«Детство» Л.Н. Толстого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«Тринадцатый подвиг Геракла» Ф. Искандера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316416" y="4324718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35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4114800" cy="85725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Урок </a:t>
            </a:r>
            <a:r>
              <a:rPr lang="ru-RU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067694"/>
            <a:ext cx="4618856" cy="25269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Педагоги </a:t>
            </a:r>
          </a:p>
          <a:p>
            <a:pPr marL="0" indent="0" algn="ctr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мира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6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sndAc>
          <p:stSnd>
            <p:snd r:embed="rId2" name="00101.wav"/>
          </p:stSnd>
        </p:sndAc>
      </p:transition>
    </mc:Choice>
    <mc:Fallback xmlns="">
      <p:transition spd="slow">
        <p:sndAc>
          <p:stSnd>
            <p:snd r:embed="rId5" name="0010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5486"/>
            <a:ext cx="8229600" cy="475252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10.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Единство </a:t>
            </a:r>
            <a:r>
              <a:rPr lang="ru-RU" dirty="0">
                <a:solidFill>
                  <a:schemeClr val="bg1"/>
                </a:solidFill>
              </a:rPr>
              <a:t>биологического (природного, генетического) и социального (культурного, общественного) в процессе развития ребёнка – это…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процесс </a:t>
            </a:r>
            <a:r>
              <a:rPr lang="ru-RU" dirty="0">
                <a:solidFill>
                  <a:schemeClr val="bg1"/>
                </a:solidFill>
              </a:rPr>
              <a:t>адаптации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педагогический процесс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самореализация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15006" y="4299942"/>
            <a:ext cx="683568" cy="627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81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4114800" cy="85725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Урок </a:t>
            </a:r>
            <a:r>
              <a:rPr lang="ru-RU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99742"/>
            <a:ext cx="4896544" cy="20948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Контрольная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58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083918"/>
            <a:ext cx="8496944" cy="85725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«Фольклористы»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79512" y="172763"/>
            <a:ext cx="871296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После уроков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35896" y="1419622"/>
            <a:ext cx="52565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«Учитель </a:t>
            </a:r>
            <a:r>
              <a:rPr lang="ru-RU" sz="2800" dirty="0"/>
              <a:t>должен быть артист, художник, горячо влюблённый в своё </a:t>
            </a:r>
            <a:r>
              <a:rPr lang="ru-RU" sz="2800" dirty="0" smtClean="0"/>
              <a:t>дело»</a:t>
            </a:r>
          </a:p>
          <a:p>
            <a:pPr algn="r"/>
            <a:r>
              <a:rPr lang="ru-RU" sz="2800" dirty="0" smtClean="0"/>
              <a:t>А.П. Чехов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43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sndAc>
          <p:stSnd>
            <p:snd r:embed="rId2" name="00101.wav"/>
          </p:stSnd>
        </p:sndAc>
      </p:transition>
    </mc:Choice>
    <mc:Fallback xmlns="">
      <p:transition spd="slow">
        <p:sndAc>
          <p:stSnd>
            <p:snd r:embed="rId4" name="0010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083918"/>
            <a:ext cx="8496944" cy="85725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«Фольклористы»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79512" y="172763"/>
            <a:ext cx="871296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После уроков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030296"/>
            <a:ext cx="7560840" cy="369331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и науки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и то не берут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меньше спать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грамоты хоть плачь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мать ученья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всё перетрут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тому не пропасть</a:t>
            </a:r>
          </a:p>
          <a:p>
            <a:endParaRPr lang="ru-RU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человек ученьем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 точить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плод его сладок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лучшее ученье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 учись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ученья</a:t>
            </a:r>
          </a:p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неученье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тьма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788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91630"/>
            <a:ext cx="7772400" cy="20728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Занимательно </a:t>
            </a:r>
            <a:br>
              <a:rPr lang="ru-RU" sz="4800" dirty="0" smtClean="0">
                <a:solidFill>
                  <a:schemeClr val="bg1"/>
                </a:solidFill>
              </a:rPr>
            </a:br>
            <a:r>
              <a:rPr lang="ru-RU" sz="4800" dirty="0" smtClean="0">
                <a:solidFill>
                  <a:schemeClr val="bg1"/>
                </a:solidFill>
              </a:rPr>
              <a:t>о педагогике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99542"/>
            <a:ext cx="9144000" cy="954410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solidFill>
                  <a:schemeClr val="bg1">
                    <a:lumMod val="85000"/>
                  </a:schemeClr>
                </a:solidFill>
              </a:rPr>
              <a:t>квиз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35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Отрывок из фильма «Розыгрыш»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" name="контрольная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1680" y="760433"/>
            <a:ext cx="5683922" cy="416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55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6530" y="0"/>
            <a:ext cx="5487470" cy="8572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Конфуций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1203598"/>
            <a:ext cx="5328591" cy="393990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Древний  философ Китая, выступал против дискриминации в  обучении и воспитании и создал первую в Китае частную школу, в которую  могли поступать все люди независимо от их социального положения, обучение и воспитание происходило в процессе непринужденных, свободных </a:t>
            </a:r>
            <a:r>
              <a:rPr lang="ru-RU" dirty="0" smtClean="0">
                <a:solidFill>
                  <a:schemeClr val="bg1"/>
                </a:solidFill>
              </a:rPr>
              <a:t>бесед.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</a:t>
            </a:r>
            <a:r>
              <a:rPr lang="ru-RU" dirty="0">
                <a:solidFill>
                  <a:schemeClr val="bg1"/>
                </a:solidFill>
              </a:rPr>
              <a:t>книг </a:t>
            </a:r>
            <a:r>
              <a:rPr lang="ru-RU" dirty="0" smtClean="0">
                <a:solidFill>
                  <a:schemeClr val="bg1"/>
                </a:solidFill>
              </a:rPr>
              <a:t>«Беседы </a:t>
            </a:r>
            <a:r>
              <a:rPr lang="ru-RU" dirty="0">
                <a:solidFill>
                  <a:schemeClr val="bg1"/>
                </a:solidFill>
              </a:rPr>
              <a:t>и </a:t>
            </a:r>
            <a:r>
              <a:rPr lang="ru-RU" dirty="0" smtClean="0">
                <a:solidFill>
                  <a:schemeClr val="bg1"/>
                </a:solidFill>
              </a:rPr>
              <a:t>суждения», 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«Книга </a:t>
            </a:r>
            <a:r>
              <a:rPr lang="ru-RU" dirty="0">
                <a:solidFill>
                  <a:schemeClr val="bg1"/>
                </a:solidFill>
              </a:rPr>
              <a:t>этикета, правил </a:t>
            </a:r>
            <a:r>
              <a:rPr lang="ru-RU" dirty="0" smtClean="0">
                <a:solidFill>
                  <a:schemeClr val="bg1"/>
                </a:solidFill>
              </a:rPr>
              <a:t>поведения».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3302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7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6530" y="0"/>
            <a:ext cx="5487470" cy="8572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Аристотель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915566"/>
            <a:ext cx="5472607" cy="422793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Философ и </a:t>
            </a:r>
            <a:r>
              <a:rPr lang="ru-RU" dirty="0">
                <a:solidFill>
                  <a:schemeClr val="bg1"/>
                </a:solidFill>
              </a:rPr>
              <a:t>эрудит классического периода в Древней Греции, воспитатель Александра Македонского, ввел возрастную периодизацию, рассматривал воспитание как средство укрепления </a:t>
            </a:r>
            <a:r>
              <a:rPr lang="ru-RU" dirty="0" smtClean="0">
                <a:solidFill>
                  <a:schemeClr val="bg1"/>
                </a:solidFill>
              </a:rPr>
              <a:t>государства.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</a:t>
            </a:r>
            <a:r>
              <a:rPr lang="ru-RU" dirty="0">
                <a:solidFill>
                  <a:schemeClr val="bg1"/>
                </a:solidFill>
              </a:rPr>
              <a:t>книг «Этика», </a:t>
            </a: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Политика</a:t>
            </a:r>
            <a:r>
              <a:rPr lang="ru-RU" dirty="0" smtClean="0">
                <a:solidFill>
                  <a:schemeClr val="bg1"/>
                </a:solidFill>
              </a:rPr>
              <a:t>», «</a:t>
            </a:r>
            <a:r>
              <a:rPr lang="ru-RU" dirty="0">
                <a:solidFill>
                  <a:schemeClr val="bg1"/>
                </a:solidFill>
              </a:rPr>
              <a:t>Афинская </a:t>
            </a:r>
            <a:r>
              <a:rPr lang="ru-RU" dirty="0" err="1">
                <a:solidFill>
                  <a:schemeClr val="bg1"/>
                </a:solidFill>
              </a:rPr>
              <a:t>полития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31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6530" y="0"/>
            <a:ext cx="5487470" cy="8572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Я.А. Коменский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915566"/>
            <a:ext cx="5256583" cy="422793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Чешский педагог-гуманист, писатель, религиозный и общественный деятель, епископ </a:t>
            </a:r>
            <a:r>
              <a:rPr lang="ru-RU" dirty="0" err="1">
                <a:solidFill>
                  <a:schemeClr val="bg1"/>
                </a:solidFill>
              </a:rPr>
              <a:t>Чешскобратской</a:t>
            </a:r>
            <a:r>
              <a:rPr lang="ru-RU" dirty="0">
                <a:solidFill>
                  <a:schemeClr val="bg1"/>
                </a:solidFill>
              </a:rPr>
              <a:t> церкви, основоположник педагогики как самостоятельной дисциплины, систематизатор и популяризатор классно-урочной системы.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книги «Великая дидактика».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5525"/>
            <a:ext cx="3168352" cy="422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688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179036</TotalTime>
  <Words>664</Words>
  <Application>Microsoft Office PowerPoint</Application>
  <PresentationFormat>Экран (16:9)</PresentationFormat>
  <Paragraphs>228</Paragraphs>
  <Slides>55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Занимательно  о педагогике</vt:lpstr>
      <vt:lpstr>«Языковеды»</vt:lpstr>
      <vt:lpstr>Урок 1</vt:lpstr>
      <vt:lpstr>«Литературоведы»</vt:lpstr>
      <vt:lpstr>Урок 2</vt:lpstr>
      <vt:lpstr>Отрывок из фильма «Розыгрыш»</vt:lpstr>
      <vt:lpstr>Конфуций</vt:lpstr>
      <vt:lpstr>Аристотель</vt:lpstr>
      <vt:lpstr>Я.А. Коменский</vt:lpstr>
      <vt:lpstr>Ф. Фрёбель</vt:lpstr>
      <vt:lpstr>И.Г. Песталоцци</vt:lpstr>
      <vt:lpstr>К.Д. Ушинский</vt:lpstr>
      <vt:lpstr>Л.Н. Толстой</vt:lpstr>
      <vt:lpstr>М. Монтессори</vt:lpstr>
      <vt:lpstr>А.С. Макаренко</vt:lpstr>
      <vt:lpstr>В.А. Сухомлинский</vt:lpstr>
      <vt:lpstr>«Географы»</vt:lpstr>
      <vt:lpstr>Урок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3</vt:lpstr>
      <vt:lpstr>«Фольклористы»</vt:lpstr>
      <vt:lpstr>«Фольклористы»</vt:lpstr>
      <vt:lpstr>Занимательно  о педагогике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Занимательно  о педагогике</dc:title>
  <dc:creator>Ольга</dc:creator>
  <cp:lastModifiedBy>Ольга</cp:lastModifiedBy>
  <cp:revision>51</cp:revision>
  <dcterms:created xsi:type="dcterms:W3CDTF">2023-10-30T15:10:41Z</dcterms:created>
  <dcterms:modified xsi:type="dcterms:W3CDTF">2023-12-14T13:12:31Z</dcterms:modified>
</cp:coreProperties>
</file>