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9" r:id="rId2"/>
    <p:sldId id="261" r:id="rId3"/>
    <p:sldId id="262" r:id="rId4"/>
    <p:sldId id="263" r:id="rId5"/>
    <p:sldId id="258" r:id="rId6"/>
    <p:sldId id="257" r:id="rId7"/>
    <p:sldId id="256" r:id="rId8"/>
    <p:sldId id="264" r:id="rId9"/>
    <p:sldId id="265" r:id="rId10"/>
    <p:sldId id="266" r:id="rId11"/>
    <p:sldId id="267" r:id="rId12"/>
    <p:sldId id="26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24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4267200"/>
          </a:xfrm>
        </p:spPr>
        <p:txBody>
          <a:bodyPr/>
          <a:lstStyle/>
          <a:p>
            <a:r>
              <a:rPr lang="ru-RU" dirty="0" smtClean="0"/>
              <a:t>Лорнет, пенсне, монокль, очки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5589240"/>
            <a:ext cx="5473924" cy="107518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Учитель начальных классов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Ануркина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smtClean="0">
                <a:solidFill>
                  <a:schemeClr val="tx1"/>
                </a:solidFill>
              </a:rPr>
              <a:t>Елена Сергеевна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54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0" t="28479" r="4664" b="3817"/>
          <a:stretch/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3396262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55" t="6519" r="6424" b="16479"/>
          <a:stretch/>
        </p:blipFill>
        <p:spPr>
          <a:xfrm>
            <a:off x="4600408" y="0"/>
            <a:ext cx="4554252" cy="458764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314202"/>
            <a:ext cx="4499992" cy="3568700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906" y="-171400"/>
            <a:ext cx="3635896" cy="4725144"/>
          </a:xfrm>
        </p:spPr>
      </p:pic>
    </p:spTree>
    <p:extLst>
      <p:ext uri="{BB962C8B-B14F-4D97-AF65-F5344CB8AC3E}">
        <p14:creationId xmlns:p14="http://schemas.microsoft.com/office/powerpoint/2010/main" val="9997284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751" y="17225"/>
            <a:ext cx="4526982" cy="3424219"/>
          </a:xfrm>
        </p:spPr>
      </p:pic>
      <p:pic>
        <p:nvPicPr>
          <p:cNvPr id="2050" name="Picture 2" descr="https://s5.postimg.cc/p28chyx3b/s-l11160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9" t="-419" r="309" b="36448"/>
          <a:stretch/>
        </p:blipFill>
        <p:spPr bwMode="auto">
          <a:xfrm>
            <a:off x="4469496" y="0"/>
            <a:ext cx="4689195" cy="3424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www.warbyparker.com/learn/wp-content/uploads/2021/12/516a8fbc09.jpe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59" t="10120" r="14431" b="13086"/>
          <a:stretch/>
        </p:blipFill>
        <p:spPr bwMode="auto">
          <a:xfrm>
            <a:off x="1979712" y="3441444"/>
            <a:ext cx="5112568" cy="3369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748" y="188640"/>
            <a:ext cx="1656184" cy="4996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Лорнет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646523" y="188640"/>
            <a:ext cx="1512168" cy="4828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Пенсне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436096" y="6320607"/>
            <a:ext cx="1512168" cy="4828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Монокль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303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908720"/>
            <a:ext cx="8712968" cy="5200600"/>
          </a:xfrm>
        </p:spPr>
        <p:txBody>
          <a:bodyPr/>
          <a:lstStyle/>
          <a:p>
            <a:pPr algn="l"/>
            <a:r>
              <a:rPr lang="ru-RU" sz="3200" dirty="0">
                <a:solidFill>
                  <a:schemeClr val="tx1"/>
                </a:solidFill>
              </a:rPr>
              <a:t>Очки — самый распространённый из оптических приборов, предназначенный для </a:t>
            </a:r>
            <a:r>
              <a:rPr lang="ru-RU" sz="3200" dirty="0" smtClean="0">
                <a:solidFill>
                  <a:schemeClr val="tx1"/>
                </a:solidFill>
              </a:rPr>
              <a:t>улучшения человеческого</a:t>
            </a:r>
            <a:r>
              <a:rPr lang="ru-RU" sz="3200" dirty="0">
                <a:solidFill>
                  <a:schemeClr val="tx1"/>
                </a:solidFill>
              </a:rPr>
              <a:t> зрения 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при</a:t>
            </a:r>
            <a:r>
              <a:rPr lang="ru-RU" sz="3200" dirty="0">
                <a:solidFill>
                  <a:schemeClr val="tx1"/>
                </a:solidFill>
              </a:rPr>
              <a:t> оптических несовершенствах глаза, либо для защиты глаз от различных вредных воздействий.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5459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" y="116633"/>
            <a:ext cx="9179463" cy="3888431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Первые очки для защиты глаз от солнечного света изготавливали жители Крайнего Севера, Азии и Америки. Их очки представляли собой кости животных или куски древесной коры с узкими прорезями для глаз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26" b="37765"/>
          <a:stretch/>
        </p:blipFill>
        <p:spPr>
          <a:xfrm>
            <a:off x="3518231" y="3253831"/>
            <a:ext cx="5616623" cy="360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422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568952" cy="2348880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ru-RU" sz="3200" dirty="0">
                <a:solidFill>
                  <a:schemeClr val="tx1"/>
                </a:solidFill>
                <a:effectLst/>
              </a:rPr>
              <a:t>Очки для чтения были изобретены, по-видимому, в Италии в XIII веке. Предполагаемый год изобретения — 1284.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47" b="34204"/>
          <a:stretch/>
        </p:blipFill>
        <p:spPr>
          <a:xfrm>
            <a:off x="2123728" y="2564904"/>
            <a:ext cx="6676791" cy="3991099"/>
          </a:xfrm>
        </p:spPr>
      </p:pic>
    </p:spTree>
    <p:extLst>
      <p:ext uri="{BB962C8B-B14F-4D97-AF65-F5344CB8AC3E}">
        <p14:creationId xmlns:p14="http://schemas.microsoft.com/office/powerpoint/2010/main" val="765277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Монокль </a:t>
            </a:r>
            <a:endParaRPr lang="ru-RU" dirty="0"/>
          </a:p>
        </p:txBody>
      </p:sp>
      <p:pic>
        <p:nvPicPr>
          <p:cNvPr id="5" name="Объект 4" descr="https://cache3.youla.io/files/images/780_780/5c/09/5c0956ab80e08e2ad31ebda2.jpg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4680520" cy="497376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4860032" y="1124744"/>
            <a:ext cx="4172272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(</a:t>
            </a:r>
            <a:r>
              <a:rPr lang="ru-RU" dirty="0">
                <a:solidFill>
                  <a:schemeClr val="tx1"/>
                </a:solidFill>
              </a:rPr>
              <a:t>от фр. </a:t>
            </a:r>
            <a:r>
              <a:rPr lang="fr-FR" i="1" dirty="0">
                <a:solidFill>
                  <a:schemeClr val="tx1"/>
                </a:solidFill>
              </a:rPr>
              <a:t>mоnосle</a:t>
            </a:r>
            <a:r>
              <a:rPr lang="ru-RU" dirty="0">
                <a:solidFill>
                  <a:schemeClr val="tx1"/>
                </a:solidFill>
              </a:rPr>
              <a:t> ← </a:t>
            </a:r>
            <a:r>
              <a:rPr lang="ru-RU" dirty="0" err="1" smtClean="0">
                <a:solidFill>
                  <a:schemeClr val="tx1"/>
                </a:solidFill>
              </a:rPr>
              <a:t>позднелат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r>
              <a:rPr lang="ru-RU" dirty="0">
                <a:solidFill>
                  <a:schemeClr val="tx1"/>
                </a:solidFill>
              </a:rPr>
              <a:t> </a:t>
            </a:r>
            <a:r>
              <a:rPr lang="la-Latn" i="1" dirty="0">
                <a:solidFill>
                  <a:schemeClr val="tx1"/>
                </a:solidFill>
              </a:rPr>
              <a:t>monoculus</a:t>
            </a:r>
            <a:r>
              <a:rPr lang="ru-RU" dirty="0">
                <a:solidFill>
                  <a:schemeClr val="tx1"/>
                </a:solidFill>
              </a:rPr>
              <a:t> ← </a:t>
            </a:r>
            <a:r>
              <a:rPr lang="ru-RU" dirty="0" smtClean="0">
                <a:solidFill>
                  <a:schemeClr val="tx1"/>
                </a:solidFill>
              </a:rPr>
              <a:t>др. греч </a:t>
            </a:r>
            <a:r>
              <a:rPr lang="ru-RU" dirty="0" err="1" smtClean="0">
                <a:solidFill>
                  <a:schemeClr val="tx1"/>
                </a:solidFill>
              </a:rPr>
              <a:t>μόνος</a:t>
            </a:r>
            <a:r>
              <a:rPr lang="ru-RU" dirty="0">
                <a:solidFill>
                  <a:schemeClr val="tx1"/>
                </a:solidFill>
              </a:rPr>
              <a:t> ‘один’ + лат. </a:t>
            </a:r>
            <a:r>
              <a:rPr lang="la-Latn" i="1" dirty="0">
                <a:solidFill>
                  <a:schemeClr val="tx1"/>
                </a:solidFill>
              </a:rPr>
              <a:t>oculus</a:t>
            </a:r>
            <a:r>
              <a:rPr lang="ru-RU" dirty="0">
                <a:solidFill>
                  <a:schemeClr val="tx1"/>
                </a:solidFill>
              </a:rPr>
              <a:t> </a:t>
            </a:r>
            <a:r>
              <a:rPr lang="ru-RU" i="1" dirty="0">
                <a:solidFill>
                  <a:schemeClr val="tx1"/>
                </a:solidFill>
              </a:rPr>
              <a:t>‘</a:t>
            </a:r>
            <a:r>
              <a:rPr lang="ru-RU" dirty="0">
                <a:solidFill>
                  <a:schemeClr val="tx1"/>
                </a:solidFill>
              </a:rPr>
              <a:t>глаз</a:t>
            </a:r>
            <a:r>
              <a:rPr lang="ru-RU" dirty="0" smtClean="0">
                <a:solidFill>
                  <a:schemeClr val="tx1"/>
                </a:solidFill>
              </a:rPr>
              <a:t>’)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Оптический </a:t>
            </a:r>
            <a:r>
              <a:rPr lang="ru-RU" dirty="0">
                <a:solidFill>
                  <a:schemeClr val="tx1"/>
                </a:solidFill>
              </a:rPr>
              <a:t>прибор для одного глаза, вставляемый </a:t>
            </a:r>
            <a:r>
              <a:rPr lang="ru-RU" dirty="0" err="1">
                <a:solidFill>
                  <a:schemeClr val="tx1"/>
                </a:solidFill>
              </a:rPr>
              <a:t>вглазную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впадину.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120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8470" y="-19205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Лорнет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4860032" y="1484784"/>
            <a:ext cx="392392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(от</a:t>
            </a:r>
            <a:r>
              <a:rPr lang="ru-RU" dirty="0">
                <a:solidFill>
                  <a:schemeClr val="tx1"/>
                </a:solidFill>
              </a:rPr>
              <a:t> франц. </a:t>
            </a:r>
            <a:r>
              <a:rPr lang="ru-RU" dirty="0" err="1">
                <a:solidFill>
                  <a:schemeClr val="tx1"/>
                </a:solidFill>
              </a:rPr>
              <a:t>lorgnette</a:t>
            </a:r>
            <a:r>
              <a:rPr lang="ru-RU" dirty="0">
                <a:solidFill>
                  <a:schemeClr val="tx1"/>
                </a:solidFill>
              </a:rPr>
              <a:t> «лорнет», далее </a:t>
            </a:r>
            <a:r>
              <a:rPr lang="ru-RU" dirty="0" smtClean="0">
                <a:solidFill>
                  <a:schemeClr val="tx1"/>
                </a:solidFill>
              </a:rPr>
              <a:t>«</a:t>
            </a:r>
            <a:r>
              <a:rPr lang="ru-RU" dirty="0">
                <a:solidFill>
                  <a:schemeClr val="tx1"/>
                </a:solidFill>
              </a:rPr>
              <a:t>смотреть сбоку, украдкой; </a:t>
            </a:r>
            <a:r>
              <a:rPr lang="ru-RU" u="sng" dirty="0" smtClean="0">
                <a:solidFill>
                  <a:schemeClr val="tx1"/>
                </a:solidFill>
              </a:rPr>
              <a:t>коситься</a:t>
            </a:r>
            <a:r>
              <a:rPr lang="ru-RU" dirty="0" smtClean="0">
                <a:solidFill>
                  <a:schemeClr val="tx1"/>
                </a:solidFill>
              </a:rPr>
              <a:t>») разновидность</a:t>
            </a:r>
            <a:r>
              <a:rPr lang="ru-RU" dirty="0">
                <a:solidFill>
                  <a:schemeClr val="tx1"/>
                </a:solidFill>
              </a:rPr>
              <a:t> </a:t>
            </a:r>
            <a:r>
              <a:rPr lang="ru-RU" dirty="0" smtClean="0">
                <a:solidFill>
                  <a:schemeClr val="tx1"/>
                </a:solidFill>
              </a:rPr>
              <a:t>очков,  где пара </a:t>
            </a:r>
            <a:r>
              <a:rPr lang="ru-RU" dirty="0">
                <a:solidFill>
                  <a:schemeClr val="tx1"/>
                </a:solidFill>
              </a:rPr>
              <a:t>линз </a:t>
            </a:r>
            <a:r>
              <a:rPr lang="ru-RU" dirty="0" smtClean="0">
                <a:solidFill>
                  <a:schemeClr val="tx1"/>
                </a:solidFill>
              </a:rPr>
              <a:t>удерживается </a:t>
            </a:r>
            <a:r>
              <a:rPr lang="ru-RU" dirty="0">
                <a:solidFill>
                  <a:schemeClr val="tx1"/>
                </a:solidFill>
              </a:rPr>
              <a:t>с помощью </a:t>
            </a:r>
            <a:r>
              <a:rPr lang="ru-RU" dirty="0" smtClean="0">
                <a:solidFill>
                  <a:schemeClr val="tx1"/>
                </a:solidFill>
              </a:rPr>
              <a:t>рукоятки.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s://cs5.livemaster.ru/storage/ef/c8/dcced97f761dcf635beee216f1l6--vintazh-lornet-antikvarnyj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56792"/>
            <a:ext cx="4536504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6610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Пенсне</a:t>
            </a:r>
            <a:endParaRPr lang="ru-RU" dirty="0"/>
          </a:p>
        </p:txBody>
      </p:sp>
      <p:pic>
        <p:nvPicPr>
          <p:cNvPr id="6" name="Объект 5" descr="https://i3.guns.ru/forums/icons/forum_pictures/023144/23144340_3013.jpg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33" y="1412776"/>
            <a:ext cx="5319248" cy="46805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5436096" y="1340768"/>
            <a:ext cx="3528392" cy="496855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(из</a:t>
            </a:r>
            <a:r>
              <a:rPr lang="ru-RU" dirty="0">
                <a:solidFill>
                  <a:schemeClr val="tx1"/>
                </a:solidFill>
              </a:rPr>
              <a:t> фр. </a:t>
            </a:r>
            <a:r>
              <a:rPr lang="fr-FR" i="1" dirty="0">
                <a:solidFill>
                  <a:schemeClr val="tx1"/>
                </a:solidFill>
              </a:rPr>
              <a:t>pince-nez</a:t>
            </a:r>
            <a:r>
              <a:rPr lang="ru-RU" dirty="0">
                <a:solidFill>
                  <a:schemeClr val="tx1"/>
                </a:solidFill>
              </a:rPr>
              <a:t> от </a:t>
            </a:r>
            <a:r>
              <a:rPr lang="fr-FR" i="1" dirty="0">
                <a:solidFill>
                  <a:schemeClr val="tx1"/>
                </a:solidFill>
              </a:rPr>
              <a:t>pincer</a:t>
            </a:r>
            <a:r>
              <a:rPr lang="ru-RU" dirty="0">
                <a:solidFill>
                  <a:schemeClr val="tx1"/>
                </a:solidFill>
              </a:rPr>
              <a:t> — защемить и </a:t>
            </a:r>
            <a:r>
              <a:rPr lang="fr-FR" i="1" dirty="0">
                <a:solidFill>
                  <a:schemeClr val="tx1"/>
                </a:solidFill>
              </a:rPr>
              <a:t>nez</a:t>
            </a:r>
            <a:r>
              <a:rPr lang="ru-RU" dirty="0">
                <a:solidFill>
                  <a:schemeClr val="tx1"/>
                </a:solidFill>
              </a:rPr>
              <a:t> — нос) — очки без заушных дужек, держащиеся на носу посредством зажимающей переносицу пружины.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00344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dirty="0" smtClean="0"/>
              <a:t>Очки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412776"/>
            <a:ext cx="6831062" cy="5246043"/>
          </a:xfrm>
        </p:spPr>
      </p:pic>
    </p:spTree>
    <p:extLst>
      <p:ext uri="{BB962C8B-B14F-4D97-AF65-F5344CB8AC3E}">
        <p14:creationId xmlns:p14="http://schemas.microsoft.com/office/powerpoint/2010/main" val="36636114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7" t="27404" r="5184" b="4034"/>
          <a:stretch/>
        </p:blipFill>
        <p:spPr>
          <a:xfrm>
            <a:off x="5162" y="-1"/>
            <a:ext cx="9138838" cy="6897151"/>
          </a:xfrm>
        </p:spPr>
      </p:pic>
    </p:spTree>
    <p:extLst>
      <p:ext uri="{BB962C8B-B14F-4D97-AF65-F5344CB8AC3E}">
        <p14:creationId xmlns:p14="http://schemas.microsoft.com/office/powerpoint/2010/main" val="24390827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438</TotalTime>
  <Words>73</Words>
  <Application>Microsoft Office PowerPoint</Application>
  <PresentationFormat>Экран (4:3)</PresentationFormat>
  <Paragraphs>17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Исполнительная</vt:lpstr>
      <vt:lpstr>Лорнет, пенсне, монокль, очки</vt:lpstr>
      <vt:lpstr>Очки — самый распространённый из оптических приборов, предназначенный для улучшения человеческого зрения   при оптических несовершенствах глаза, либо для защиты глаз от различных вредных воздействий. </vt:lpstr>
      <vt:lpstr>Презентация PowerPoint</vt:lpstr>
      <vt:lpstr>Очки для чтения были изобретены, по-видимому, в Италии в XIII веке. Предполагаемый год изобретения — 1284.</vt:lpstr>
      <vt:lpstr>Монокль </vt:lpstr>
      <vt:lpstr>Лорнет</vt:lpstr>
      <vt:lpstr>Пенсне</vt:lpstr>
      <vt:lpstr>Очки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Пенсне</dc:title>
  <dc:creator>Пользователь;Анастасия Ануркина</dc:creator>
  <cp:lastModifiedBy>Пользователь</cp:lastModifiedBy>
  <cp:revision>15</cp:revision>
  <dcterms:created xsi:type="dcterms:W3CDTF">2022-11-20T08:13:00Z</dcterms:created>
  <dcterms:modified xsi:type="dcterms:W3CDTF">2023-12-14T13:11:45Z</dcterms:modified>
</cp:coreProperties>
</file>