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57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2" Type="http://schemas.microsoft.com/office/2007/relationships/media" Target="file:///C:\Users\sofia\Downloads\Where%20are%20you%20from_(Part%201)%20Countries%20song%20with%20flags%20&amp;%20English%20education%20for%20beginners.mp4" TargetMode="External"/><Relationship Id="rId1" Type="http://schemas.openxmlformats.org/officeDocument/2006/relationships/video" Target="file:///C:\Users\sofia\Downloads\Where%20are%20you%20from_(Part%201)%20Countries%20song%20with%20flags%20&amp;%20English%20education%20for%20beginners.mp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Where are you from</a:t>
            </a:r>
            <a:r>
              <a:rPr lang="ru-RU" altLang="en-US" dirty="0"/>
              <a:t>?</a:t>
            </a:r>
            <a:endParaRPr lang="ru-RU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words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44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a rubber</a:t>
            </a:r>
            <a:endParaRPr lang="en-US" sz="44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44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a pencil case</a:t>
            </a:r>
            <a:endParaRPr lang="en-US" sz="44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44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an eraser</a:t>
            </a:r>
            <a:endParaRPr lang="en-US" sz="44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44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a sharpener</a:t>
            </a:r>
            <a:endParaRPr lang="en-US" sz="44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44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an atlas</a:t>
            </a:r>
            <a:endParaRPr lang="en-US" sz="44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44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a notepad</a:t>
            </a:r>
            <a:endParaRPr lang="en-US" sz="44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endParaRPr lang="en-US" sz="44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What have you got in your schoolbag</a:t>
            </a:r>
            <a:r>
              <a:rPr lang="ru-RU"/>
              <a:t>?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20000"/>
          </a:bodyPr>
          <a:p>
            <a:pPr marL="0" indent="0">
              <a:buNone/>
            </a:pPr>
            <a:r>
              <a:rPr lang="en-US" sz="8000" i="1">
                <a:solidFill>
                  <a:srgbClr val="FF0000"/>
                </a:solidFill>
              </a:rPr>
              <a:t>I have got.... </a:t>
            </a:r>
            <a:endParaRPr lang="en-US" sz="8000" i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0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an eraser</a:t>
            </a:r>
            <a:endParaRPr lang="en-US" sz="40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40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a pen</a:t>
            </a:r>
            <a:endParaRPr lang="en-US" sz="40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40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a pencil</a:t>
            </a:r>
            <a:endParaRPr lang="en-US" sz="40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40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a ruler</a:t>
            </a:r>
            <a:endParaRPr lang="en-US" sz="40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40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books</a:t>
            </a:r>
            <a:endParaRPr lang="en-US" sz="40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40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copybooks</a:t>
            </a:r>
            <a:endParaRPr lang="en-US" sz="40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z="6600" b="1"/>
              <a:t>text ex 4 p 37 student’s book</a:t>
            </a:r>
            <a:endParaRPr lang="en-US" sz="6600" b="1"/>
          </a:p>
        </p:txBody>
      </p:sp>
      <p:pic>
        <p:nvPicPr>
          <p:cNvPr id="4" name="Content Placeholder 3" descr="Screenshot_1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317615" y="1391920"/>
            <a:ext cx="4859655" cy="502539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z="8000" b="1">
                <a:solidFill>
                  <a:srgbClr val="FF0000"/>
                </a:solidFill>
              </a:rPr>
              <a:t>words</a:t>
            </a:r>
            <a:endParaRPr lang="en-US" sz="8000" b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4400"/>
              <a:t>a quiet teenager </a:t>
            </a:r>
            <a:r>
              <a:rPr lang="ru-RU" sz="4400"/>
              <a:t>тихий подросток</a:t>
            </a:r>
            <a:endParaRPr lang="en-US" sz="4400"/>
          </a:p>
          <a:p>
            <a:pPr marL="0" indent="0">
              <a:buNone/>
            </a:pPr>
            <a:r>
              <a:rPr lang="en-US" sz="4400"/>
              <a:t>next door</a:t>
            </a:r>
            <a:r>
              <a:rPr lang="ru-RU" altLang="en-US" sz="4400"/>
              <a:t> соседняя дверь</a:t>
            </a:r>
            <a:endParaRPr lang="en-US" sz="4400"/>
          </a:p>
          <a:p>
            <a:pPr marL="0" indent="0">
              <a:buNone/>
            </a:pPr>
            <a:r>
              <a:rPr lang="en-US" sz="4400"/>
              <a:t>strong</a:t>
            </a:r>
            <a:r>
              <a:rPr lang="ru-RU" altLang="en-US" sz="4400"/>
              <a:t> сильный</a:t>
            </a:r>
            <a:endParaRPr lang="en-US" sz="4400"/>
          </a:p>
          <a:p>
            <a:pPr marL="0" indent="0">
              <a:buNone/>
            </a:pPr>
            <a:r>
              <a:rPr lang="en-US" sz="4400"/>
              <a:t>fast</a:t>
            </a:r>
            <a:r>
              <a:rPr lang="ru-RU" altLang="en-US" sz="4400"/>
              <a:t> быстро</a:t>
            </a:r>
            <a:endParaRPr lang="en-US" sz="4400"/>
          </a:p>
          <a:p>
            <a:pPr marL="0" indent="0">
              <a:buNone/>
            </a:pPr>
            <a:r>
              <a:rPr lang="en-US" sz="4400"/>
              <a:t>bite</a:t>
            </a:r>
            <a:r>
              <a:rPr lang="ru-RU" altLang="en-US" sz="4400"/>
              <a:t> кусать</a:t>
            </a:r>
            <a:endParaRPr lang="en-US" sz="4400"/>
          </a:p>
          <a:p>
            <a:pPr marL="0" indent="0">
              <a:buNone/>
            </a:pPr>
            <a:r>
              <a:rPr lang="en-US" sz="4400"/>
              <a:t>science lab</a:t>
            </a:r>
            <a:r>
              <a:rPr lang="ru-RU" altLang="en-US" sz="4400"/>
              <a:t> научная лаборатория</a:t>
            </a:r>
            <a:endParaRPr lang="en-US" sz="4400"/>
          </a:p>
          <a:p>
            <a:pPr marL="0" indent="0">
              <a:buNone/>
            </a:pPr>
            <a:endParaRPr lang="en-US" sz="4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7200"/>
              <a:t>Watch this brilliant film...!</a:t>
            </a:r>
            <a:r>
              <a:rPr lang="ru-RU" altLang="en-US" sz="7200"/>
              <a:t> Посмотри блестящий фильм...!</a:t>
            </a:r>
            <a:endParaRPr lang="ru-RU" altLang="en-US" sz="72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/>
              <a:t>home work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11500"/>
              <a:t>ex 4 p 37 student’s book</a:t>
            </a:r>
            <a:endParaRPr lang="en-US" sz="11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      listen to the video </a:t>
            </a:r>
            <a:endParaRPr lang="en-US"/>
          </a:p>
        </p:txBody>
      </p:sp>
      <p:pic>
        <p:nvPicPr>
          <p:cNvPr id="4" name="Where are you from_(Part 1) Countries song with flags &amp; English education for beginners">
            <a:hlinkClick r:id="" action="ppaction://media"/>
          </p:cNvPr>
          <p:cNvPicPr/>
          <p:nvPr>
            <p:ph idx="1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make dialogues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7200"/>
              <a:t>ask questions to each other </a:t>
            </a:r>
            <a:endParaRPr lang="en-US" sz="7200"/>
          </a:p>
          <a:p>
            <a:pPr marL="0" indent="0">
              <a:buNone/>
            </a:pPr>
            <a:r>
              <a:rPr lang="en-US" sz="7200"/>
              <a:t>Where are you from</a:t>
            </a:r>
            <a:r>
              <a:rPr lang="ru-RU" sz="7200"/>
              <a:t>?</a:t>
            </a:r>
            <a:endParaRPr lang="ru-RU" sz="7200"/>
          </a:p>
          <a:p>
            <a:pPr marL="0" indent="0">
              <a:buNone/>
            </a:pPr>
            <a:r>
              <a:rPr lang="en-US" sz="7200"/>
              <a:t>I’m from ___________</a:t>
            </a:r>
            <a:endParaRPr lang="en-US" sz="7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z="6000" b="1">
                <a:solidFill>
                  <a:srgbClr val="FF0000"/>
                </a:solidFill>
              </a:rPr>
              <a:t>read and translate </a:t>
            </a:r>
            <a:endParaRPr lang="en-US" sz="6000" b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405" y="1808480"/>
            <a:ext cx="10780395" cy="4368800"/>
          </a:xfrm>
        </p:spPr>
        <p:txBody>
          <a:bodyPr>
            <a:noAutofit/>
          </a:bodyPr>
          <a:p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– Hello! 	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– Hi !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- What’s your name</a:t>
            </a:r>
            <a:r>
              <a:rPr lang="ru-RU" sz="3600">
                <a:latin typeface="Times New Roman" panose="02020603050405020304" charset="0"/>
                <a:cs typeface="Times New Roman" panose="02020603050405020304" charset="0"/>
              </a:rPr>
              <a:t>?</a:t>
            </a:r>
            <a:endParaRPr lang="ru-RU" sz="36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-My name is ______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-And what is your name</a:t>
            </a:r>
            <a:r>
              <a:rPr lang="ru-RU" sz="3600">
                <a:latin typeface="Times New Roman" panose="02020603050405020304" charset="0"/>
                <a:cs typeface="Times New Roman" panose="02020603050405020304" charset="0"/>
              </a:rPr>
              <a:t>?</a:t>
            </a:r>
            <a:endParaRPr lang="ru-RU" sz="36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sz="3600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My name’s ________</a:t>
            </a:r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– Nice to meet you… 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3600">
                <a:latin typeface="Times New Roman" panose="02020603050405020304" charset="0"/>
                <a:cs typeface="Times New Roman" panose="02020603050405020304" charset="0"/>
                <a:sym typeface="+mn-ea"/>
              </a:rPr>
              <a:t> – Nice  to meet you too…Where Are you from?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3600">
                <a:latin typeface="Times New Roman" panose="02020603050405020304" charset="0"/>
                <a:cs typeface="Times New Roman" panose="02020603050405020304" charset="0"/>
                <a:sym typeface="+mn-ea"/>
              </a:rPr>
              <a:t>– I’m from Ottawa. It is in Canada. 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3600">
                <a:latin typeface="Times New Roman" panose="02020603050405020304" charset="0"/>
                <a:cs typeface="Times New Roman" panose="02020603050405020304" charset="0"/>
                <a:sym typeface="+mn-ea"/>
              </a:rPr>
              <a:t>– And you?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3600">
                <a:latin typeface="Times New Roman" panose="02020603050405020304" charset="0"/>
                <a:cs typeface="Times New Roman" panose="02020603050405020304" charset="0"/>
                <a:sym typeface="+mn-ea"/>
              </a:rPr>
              <a:t>– I’m from Moscow. I’m Russian. 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3600">
                <a:latin typeface="Times New Roman" panose="02020603050405020304" charset="0"/>
                <a:cs typeface="Times New Roman" panose="02020603050405020304" charset="0"/>
                <a:sym typeface="+mn-ea"/>
              </a:rPr>
              <a:t> –. What about your country?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3600">
                <a:latin typeface="Times New Roman" panose="02020603050405020304" charset="0"/>
                <a:cs typeface="Times New Roman" panose="02020603050405020304" charset="0"/>
                <a:sym typeface="+mn-ea"/>
              </a:rPr>
              <a:t>– It’s great. But it’s too cold. Welcome to my country. 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3600">
                <a:latin typeface="Times New Roman" panose="02020603050405020304" charset="0"/>
                <a:cs typeface="Times New Roman" panose="02020603050405020304" charset="0"/>
                <a:sym typeface="+mn-ea"/>
              </a:rPr>
              <a:t>– Thank you.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Let’s revise the verb </a:t>
            </a:r>
            <a:r>
              <a:rPr lang="ru-RU"/>
              <a:t>«</a:t>
            </a:r>
            <a:r>
              <a:rPr lang="en-US"/>
              <a:t>have got</a:t>
            </a:r>
            <a:r>
              <a:rPr lang="ru-RU"/>
              <a:t>»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6600"/>
              <a:t>I have got </a:t>
            </a:r>
            <a:endParaRPr lang="en-US" sz="6600"/>
          </a:p>
          <a:p>
            <a:pPr marL="0" indent="0">
              <a:buNone/>
            </a:pPr>
            <a:r>
              <a:rPr lang="en-US" sz="6600"/>
              <a:t>You have got</a:t>
            </a:r>
            <a:endParaRPr lang="en-US" sz="6600"/>
          </a:p>
          <a:p>
            <a:pPr marL="0" indent="0">
              <a:buNone/>
            </a:pPr>
            <a:r>
              <a:rPr lang="en-US" sz="6600"/>
              <a:t>They have got</a:t>
            </a:r>
            <a:endParaRPr lang="en-US" sz="6600"/>
          </a:p>
          <a:p>
            <a:pPr marL="0" indent="0">
              <a:buNone/>
            </a:pPr>
            <a:r>
              <a:rPr lang="en-US" sz="6600"/>
              <a:t>We have got </a:t>
            </a:r>
            <a:endParaRPr lang="en-US" sz="6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8800"/>
              <a:t>He has got</a:t>
            </a:r>
            <a:endParaRPr lang="en-US" sz="8800"/>
          </a:p>
          <a:p>
            <a:pPr marL="0" indent="0">
              <a:buNone/>
            </a:pPr>
            <a:r>
              <a:rPr lang="en-US" sz="8800"/>
              <a:t>She has got</a:t>
            </a:r>
            <a:endParaRPr lang="en-US" sz="8800"/>
          </a:p>
          <a:p>
            <a:pPr marL="0" indent="0">
              <a:buNone/>
            </a:pPr>
            <a:r>
              <a:rPr lang="en-US" sz="8800"/>
              <a:t>It has got </a:t>
            </a:r>
            <a:endParaRPr lang="en-US" sz="8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/>
              <a:t>Do the exercise. Fill the gaps using </a:t>
            </a:r>
            <a:r>
              <a:rPr lang="en-US" b="1" i="1">
                <a:solidFill>
                  <a:srgbClr val="FF0000"/>
                </a:solidFill>
              </a:rPr>
              <a:t>have </a:t>
            </a:r>
            <a:r>
              <a:rPr lang="ru-RU" b="1" i="1">
                <a:solidFill>
                  <a:srgbClr val="FF0000"/>
                </a:solidFill>
              </a:rPr>
              <a:t>/</a:t>
            </a:r>
            <a:r>
              <a:rPr lang="en-US" b="1" i="1">
                <a:solidFill>
                  <a:srgbClr val="FF0000"/>
                </a:solidFill>
              </a:rPr>
              <a:t>has</a:t>
            </a:r>
            <a:endParaRPr lang="en-US" b="1" i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6000"/>
              <a:t>1. I _____got a cat.</a:t>
            </a:r>
            <a:endParaRPr lang="en-US" sz="6000"/>
          </a:p>
          <a:p>
            <a:pPr marL="0" indent="0">
              <a:buNone/>
            </a:pPr>
            <a:r>
              <a:rPr lang="en-US" sz="6000"/>
              <a:t>2. She___got a book.</a:t>
            </a:r>
            <a:endParaRPr lang="en-US" sz="6000"/>
          </a:p>
          <a:p>
            <a:pPr marL="0" indent="0">
              <a:buNone/>
            </a:pPr>
            <a:r>
              <a:rPr lang="en-US" sz="6000"/>
              <a:t>3. He ___got an eraser.</a:t>
            </a:r>
            <a:endParaRPr lang="en-US" sz="6000"/>
          </a:p>
          <a:p>
            <a:pPr marL="0" indent="0">
              <a:buNone/>
            </a:pPr>
            <a:r>
              <a:rPr lang="en-US" sz="6000"/>
              <a:t>4. It ___got a tail.</a:t>
            </a:r>
            <a:endParaRPr lang="en-US" sz="6000"/>
          </a:p>
          <a:p>
            <a:pPr marL="0" indent="0">
              <a:buNone/>
            </a:pPr>
            <a:r>
              <a:rPr lang="en-US" sz="6000"/>
              <a:t>5. They___got pencil cases.</a:t>
            </a:r>
            <a:endParaRPr lang="en-US" sz="6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Make up questions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5400">
                <a:sym typeface="+mn-ea"/>
              </a:rPr>
              <a:t>1. I </a:t>
            </a:r>
            <a:r>
              <a:rPr lang="en-US" sz="5400">
                <a:solidFill>
                  <a:srgbClr val="FF0000"/>
                </a:solidFill>
                <a:sym typeface="+mn-ea"/>
              </a:rPr>
              <a:t> have </a:t>
            </a:r>
            <a:r>
              <a:rPr lang="en-US" sz="5400">
                <a:sym typeface="+mn-ea"/>
              </a:rPr>
              <a:t>got a cat.</a:t>
            </a:r>
            <a:endParaRPr lang="en-US" sz="5400"/>
          </a:p>
          <a:p>
            <a:pPr marL="0" indent="0">
              <a:buNone/>
            </a:pPr>
            <a:r>
              <a:rPr lang="en-US" sz="5400">
                <a:sym typeface="+mn-ea"/>
              </a:rPr>
              <a:t>2. She </a:t>
            </a:r>
            <a:r>
              <a:rPr lang="en-US" sz="5400">
                <a:solidFill>
                  <a:srgbClr val="FF0000"/>
                </a:solidFill>
                <a:sym typeface="+mn-ea"/>
              </a:rPr>
              <a:t>has </a:t>
            </a:r>
            <a:r>
              <a:rPr lang="en-US" sz="5400">
                <a:sym typeface="+mn-ea"/>
              </a:rPr>
              <a:t>got a book.</a:t>
            </a:r>
            <a:endParaRPr lang="en-US" sz="5400"/>
          </a:p>
          <a:p>
            <a:pPr marL="0" indent="0">
              <a:buNone/>
            </a:pPr>
            <a:r>
              <a:rPr lang="en-US" sz="5400">
                <a:sym typeface="+mn-ea"/>
              </a:rPr>
              <a:t>3. He </a:t>
            </a:r>
            <a:r>
              <a:rPr lang="en-US" sz="5400">
                <a:solidFill>
                  <a:srgbClr val="FF0000"/>
                </a:solidFill>
                <a:sym typeface="+mn-ea"/>
              </a:rPr>
              <a:t>has</a:t>
            </a:r>
            <a:r>
              <a:rPr lang="en-US" sz="5400">
                <a:sym typeface="+mn-ea"/>
              </a:rPr>
              <a:t> got an earaser.</a:t>
            </a:r>
            <a:endParaRPr lang="en-US" sz="5400"/>
          </a:p>
          <a:p>
            <a:pPr marL="0" indent="0">
              <a:buNone/>
            </a:pPr>
            <a:r>
              <a:rPr lang="en-US" sz="5400">
                <a:sym typeface="+mn-ea"/>
              </a:rPr>
              <a:t>4. It </a:t>
            </a:r>
            <a:r>
              <a:rPr lang="en-US" sz="5400">
                <a:solidFill>
                  <a:srgbClr val="FF0000"/>
                </a:solidFill>
                <a:sym typeface="+mn-ea"/>
              </a:rPr>
              <a:t>has</a:t>
            </a:r>
            <a:r>
              <a:rPr lang="en-US" sz="5400">
                <a:sym typeface="+mn-ea"/>
              </a:rPr>
              <a:t> got a tail.</a:t>
            </a:r>
            <a:endParaRPr lang="en-US" sz="5400"/>
          </a:p>
          <a:p>
            <a:pPr marL="0" indent="0">
              <a:buNone/>
            </a:pPr>
            <a:r>
              <a:rPr lang="en-US" sz="5400">
                <a:sym typeface="+mn-ea"/>
              </a:rPr>
              <a:t>5. They </a:t>
            </a:r>
            <a:r>
              <a:rPr lang="en-US" sz="5400">
                <a:solidFill>
                  <a:srgbClr val="FF0000"/>
                </a:solidFill>
                <a:sym typeface="+mn-ea"/>
              </a:rPr>
              <a:t>have </a:t>
            </a:r>
            <a:r>
              <a:rPr lang="en-US" sz="5400">
                <a:sym typeface="+mn-ea"/>
              </a:rPr>
              <a:t>got pencil cases.</a:t>
            </a:r>
            <a:endParaRPr lang="en-US" sz="5400"/>
          </a:p>
          <a:p>
            <a:pPr marL="0" indent="0">
              <a:buNone/>
            </a:pPr>
            <a:endParaRPr lang="en-US" sz="5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1291</Words>
  <Application>WPS Presentation</Application>
  <PresentationFormat>Widescreen</PresentationFormat>
  <Paragraphs>96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Times New Roman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are you from?</dc:title>
  <dc:creator/>
  <cp:lastModifiedBy>sofia</cp:lastModifiedBy>
  <cp:revision>1</cp:revision>
  <dcterms:created xsi:type="dcterms:W3CDTF">2023-12-14T13:19:26Z</dcterms:created>
  <dcterms:modified xsi:type="dcterms:W3CDTF">2023-12-14T13:19:26Z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05C2E8A770D544D5BFE5730D2E4F237B</vt:lpwstr>
  </property>
  <property fmtid="{D5CDD505-2E9C-101B-9397-08002B2CF9AE}" pid="3" name="KSOProductBuildVer">
    <vt:lpwstr>1033-11.2.0.11225</vt:lpwstr>
  </property>
</Properties>
</file>