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63" r:id="rId3"/>
    <p:sldId id="258" r:id="rId4"/>
    <p:sldId id="262" r:id="rId5"/>
    <p:sldId id="257" r:id="rId6"/>
    <p:sldId id="260" r:id="rId7"/>
    <p:sldId id="261" r:id="rId8"/>
    <p:sldId id="264" r:id="rId9"/>
    <p:sldId id="259" r:id="rId10"/>
    <p:sldId id="266" r:id="rId11"/>
    <p:sldId id="265" r:id="rId12"/>
    <p:sldId id="283" r:id="rId13"/>
    <p:sldId id="282" r:id="rId14"/>
    <p:sldId id="279" r:id="rId15"/>
    <p:sldId id="281" r:id="rId16"/>
    <p:sldId id="280" r:id="rId17"/>
    <p:sldId id="284" r:id="rId18"/>
    <p:sldId id="276" r:id="rId19"/>
    <p:sldId id="275" r:id="rId20"/>
    <p:sldId id="269" r:id="rId21"/>
    <p:sldId id="270" r:id="rId22"/>
    <p:sldId id="285" r:id="rId23"/>
    <p:sldId id="286" r:id="rId24"/>
    <p:sldId id="273" r:id="rId25"/>
    <p:sldId id="271" r:id="rId26"/>
    <p:sldId id="274" r:id="rId27"/>
    <p:sldId id="278" r:id="rId28"/>
    <p:sldId id="272" r:id="rId29"/>
    <p:sldId id="28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663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E6EEAC-D100-4D18-BB9C-5804657D32C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F3183C-148B-44E9-B07F-209C0A152C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D0201-8838-4E9A-8A67-AB808BC5A704}" type="datetime1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4744-E29B-4CE6-A343-869A78D390F7}" type="datetime1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EFBF5-55B9-4CF5-B33A-795AEFC0E7B7}" type="datetime1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9476-D12A-4A57-9A70-7F80B349FEE8}" type="datetime1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86B82-0824-49D3-B342-1B042F74C9EA}" type="datetime1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532D4-8245-4D02-8DE4-E4D3D8CEB1CC}" type="datetime1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F1A5-3F8D-4267-868A-E6C893043790}" type="datetime1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6CD25-F9AF-451F-A24C-ECE4416793B8}" type="datetime1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F3475-B469-4263-8420-E9CDB3C91D0F}" type="datetime1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533FE-EC57-48F8-9A35-209BAFD5BE50}" type="datetime1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3F411-9FBF-4CDA-8364-CF6DAA6019B7}" type="datetime1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13D4F-E00C-4D3F-9D13-5E798DBDC92E}" type="datetime1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5fee5524b9c82f3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3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43608" y="1844824"/>
            <a:ext cx="73448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Урок </a:t>
            </a:r>
            <a:br>
              <a:rPr lang="ru-RU" sz="4000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</a:br>
            <a:r>
              <a:rPr lang="ru-RU" sz="4000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 родного русского языка</a:t>
            </a:r>
            <a:br>
              <a:rPr lang="ru-RU" sz="4000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</a:br>
            <a:r>
              <a:rPr lang="ru-RU" sz="4000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/>
            </a:r>
            <a:br>
              <a:rPr lang="ru-RU" sz="4000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</a:br>
            <a:r>
              <a:rPr lang="ru-RU" sz="4000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2 класс</a:t>
            </a:r>
            <a:endParaRPr lang="ru-RU" sz="4000" b="1" dirty="0"/>
          </a:p>
        </p:txBody>
      </p:sp>
      <p:pic>
        <p:nvPicPr>
          <p:cNvPr id="1027" name="Picture 3" descr="C:\Users\1\Desktop\1682078696_pictures-pibig-info-p-russkii-natsionalnii-kostyum-risunok-pinte-1 — копия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4407905"/>
            <a:ext cx="1296144" cy="2450095"/>
          </a:xfrm>
          <a:prstGeom prst="rect">
            <a:avLst/>
          </a:prstGeom>
          <a:noFill/>
        </p:spPr>
      </p:pic>
      <p:pic>
        <p:nvPicPr>
          <p:cNvPr id="1028" name="Picture 4" descr="C:\Users\1\Desktop\1682078696_pictures-pibig-info-p-russkii-natsionalnii-kostyum-risunok-pinte-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4238017"/>
            <a:ext cx="1080120" cy="2619983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7" name="5fee5524b9c82f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4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pic>
        <p:nvPicPr>
          <p:cNvPr id="23554" name="Picture 2" descr="Продать дорого старинные книги в Москв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620688"/>
            <a:ext cx="8748464" cy="5976325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pic>
        <p:nvPicPr>
          <p:cNvPr id="22532" name="Picture 4" descr="Открытая книга - векторные изображения, Открытая книга картинки |  Depositphoto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contrast="-10000"/>
          </a:blip>
          <a:srcRect b="30769"/>
          <a:stretch>
            <a:fillRect/>
          </a:stretch>
        </p:blipFill>
        <p:spPr bwMode="auto">
          <a:xfrm>
            <a:off x="755576" y="692696"/>
            <a:ext cx="7592844" cy="525658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35696" y="1916832"/>
            <a:ext cx="2520280" cy="237626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Gabriola" pitchFamily="82" charset="0"/>
              </a:rPr>
              <a:t>Что </a:t>
            </a:r>
            <a:br>
              <a:rPr lang="ru-RU" sz="4800" b="1" dirty="0" smtClean="0">
                <a:latin typeface="Gabriola" pitchFamily="82" charset="0"/>
              </a:rPr>
            </a:br>
            <a:r>
              <a:rPr lang="ru-RU" sz="4800" b="1" dirty="0" smtClean="0">
                <a:latin typeface="Gabriola" pitchFamily="82" charset="0"/>
              </a:rPr>
              <a:t>из чего?</a:t>
            </a:r>
            <a:endParaRPr lang="ru-RU" sz="4800" b="1" dirty="0">
              <a:latin typeface="Gabriola" pitchFamily="8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276872"/>
            <a:ext cx="2088232" cy="2088232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915816" y="404664"/>
            <a:ext cx="3250704" cy="11430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6E663E"/>
                </a:solidFill>
                <a:latin typeface="Times New Roman" pitchFamily="18" charset="0"/>
                <a:cs typeface="Times New Roman" pitchFamily="18" charset="0"/>
              </a:rPr>
              <a:t>Просо</a:t>
            </a:r>
            <a:endParaRPr lang="ru-RU" sz="4800" b="1" i="1" dirty="0">
              <a:solidFill>
                <a:srgbClr val="6E663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Основные болезни и вредители про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84784"/>
            <a:ext cx="3960440" cy="2635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2" name="Picture 4" descr="Просо - сумка 5 кг купить оптом от производителя: цена 60 руб./кг |  Интернет-магазин АлтайКрупа.рф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484784"/>
            <a:ext cx="3888432" cy="2593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4" name="Picture 6" descr="Просо купить в Москве по низкой цене в интернет-магазине Фундучок.рф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717032"/>
            <a:ext cx="2808312" cy="2808312"/>
          </a:xfrm>
          <a:prstGeom prst="rect">
            <a:avLst/>
          </a:prstGeom>
          <a:noFill/>
        </p:spPr>
      </p:pic>
      <p:pic>
        <p:nvPicPr>
          <p:cNvPr id="37896" name="Picture 8" descr="Молочная пшенная каша в кастрюле рецепт фото пошагово и видео - 1000.men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4149080"/>
            <a:ext cx="3888432" cy="2491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724128" y="5661248"/>
            <a:ext cx="18565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пшённая каша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6093296"/>
            <a:ext cx="9252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пшено</a:t>
            </a:r>
            <a:endParaRPr lang="ru-RU" sz="2000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2843808" y="404664"/>
            <a:ext cx="32507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i="1" dirty="0" smtClean="0">
                <a:solidFill>
                  <a:srgbClr val="6E663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Овёс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rgbClr val="6E663E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8914" name="Picture 2" descr="Овёс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12776"/>
            <a:ext cx="3562615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20" name="Picture 8" descr="Овсяная каша (самая классическая) - рецепт с фотографиями - Patee. Рецепт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4005064"/>
            <a:ext cx="3384376" cy="228092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652120" y="6237312"/>
            <a:ext cx="1466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геркулесовая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8922" name="Picture 10" descr="Овсяная крупа - калорийность, полезные свойства, польза и вред, описание -  Calorizator.ru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96" t="12938" b="9437"/>
          <a:stretch>
            <a:fillRect/>
          </a:stretch>
        </p:blipFill>
        <p:spPr bwMode="auto">
          <a:xfrm>
            <a:off x="4499992" y="908720"/>
            <a:ext cx="3752056" cy="3024336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5" name="Заголовок 5"/>
          <p:cNvSpPr txBox="1">
            <a:spLocks/>
          </p:cNvSpPr>
          <p:nvPr/>
        </p:nvSpPr>
        <p:spPr>
          <a:xfrm>
            <a:off x="2915816" y="332656"/>
            <a:ext cx="32507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i="1" noProof="0" dirty="0" smtClean="0">
                <a:solidFill>
                  <a:srgbClr val="6E663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Рис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rgbClr val="6E663E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6867" name="AutoShape 3" descr="Рис | COMPO EXPE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9" name="Picture 5" descr="Рис: описание, фото, полезные свойст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149080"/>
            <a:ext cx="3744416" cy="2392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73" name="AutoShape 9" descr="Как выращивают рис в 11 странах мира — Latifundist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5" name="AutoShape 11" descr="Как выращивают рис в 11 странах мира — Latifundist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6" name="Picture 12" descr="C:\Users\1\Desktop\Без названия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1" y="1340768"/>
            <a:ext cx="3695147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78" name="AutoShape 14" descr="Продажа - РИС кру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80" name="AutoShape 16" descr="Федеральный центр охраны здоровья животных (ФГБУ ВНИИЗЖ) г.Моск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83" name="Picture 19" descr="Крупа рисовая шлифованная, рис круглозерный «ВкусВилл» | Товары от  Роскачества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447" t="4723" r="20255" b="6330"/>
          <a:stretch>
            <a:fillRect/>
          </a:stretch>
        </p:blipFill>
        <p:spPr bwMode="auto">
          <a:xfrm>
            <a:off x="5364088" y="980728"/>
            <a:ext cx="2400267" cy="3600400"/>
          </a:xfrm>
          <a:prstGeom prst="rect">
            <a:avLst/>
          </a:prstGeom>
          <a:noFill/>
        </p:spPr>
      </p:pic>
      <p:pic>
        <p:nvPicPr>
          <p:cNvPr id="36885" name="Picture 21" descr="Сахарная рисовая каша на молоке, пошаговый рецепт с фото"/>
          <p:cNvPicPr>
            <a:picLocks noChangeAspect="1" noChangeArrowheads="1"/>
          </p:cNvPicPr>
          <p:nvPr/>
        </p:nvPicPr>
        <p:blipFill>
          <a:blip r:embed="rId6" cstate="print"/>
          <a:srcRect t="12354" b="10518"/>
          <a:stretch>
            <a:fillRect/>
          </a:stretch>
        </p:blipFill>
        <p:spPr bwMode="auto">
          <a:xfrm>
            <a:off x="4932040" y="4653136"/>
            <a:ext cx="3240360" cy="1875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6084168" y="5949280"/>
            <a:ext cx="975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рисовая</a:t>
            </a:r>
            <a:endParaRPr lang="ru-RU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-2232" y="0"/>
            <a:ext cx="9146232" cy="6858000"/>
          </a:xfrm>
          <a:prstGeom prst="rect">
            <a:avLst/>
          </a:prstGeom>
          <a:noFill/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2771800" y="404664"/>
            <a:ext cx="32507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i="1" dirty="0" smtClean="0">
                <a:solidFill>
                  <a:srgbClr val="6E663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Ячмень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rgbClr val="6E663E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9938" name="Picture 2" descr="Ячмень (зерно) - купить оптом от 100 тонн по выгодной цен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4736525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 descr="Ячменная крупа - калорийность, полезные свойства, польза и вред, описание -  Calorizator.ru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804" b="13725"/>
          <a:stretch>
            <a:fillRect/>
          </a:stretch>
        </p:blipFill>
        <p:spPr bwMode="auto">
          <a:xfrm>
            <a:off x="4860032" y="1124744"/>
            <a:ext cx="4049065" cy="3096344"/>
          </a:xfrm>
          <a:prstGeom prst="rect">
            <a:avLst/>
          </a:prstGeom>
          <a:noFill/>
        </p:spPr>
      </p:pic>
      <p:pic>
        <p:nvPicPr>
          <p:cNvPr id="39942" name="Picture 6" descr="Классическая перловая каша — рецепт с фото пошагово"/>
          <p:cNvPicPr>
            <a:picLocks noChangeAspect="1" noChangeArrowheads="1"/>
          </p:cNvPicPr>
          <p:nvPr/>
        </p:nvPicPr>
        <p:blipFill>
          <a:blip r:embed="rId5" cstate="print"/>
          <a:srcRect b="10681"/>
          <a:stretch>
            <a:fillRect/>
          </a:stretch>
        </p:blipFill>
        <p:spPr bwMode="auto">
          <a:xfrm>
            <a:off x="4644008" y="4149080"/>
            <a:ext cx="3168352" cy="2122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4" name="Picture 8" descr="Перловая крупа Увелка, 800г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3284984"/>
            <a:ext cx="2520280" cy="336037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724128" y="6165304"/>
            <a:ext cx="109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перловая</a:t>
            </a:r>
            <a:endParaRPr lang="ru-RU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2771800" y="0"/>
            <a:ext cx="32507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i="1" noProof="0" dirty="0" smtClean="0">
                <a:solidFill>
                  <a:srgbClr val="6E663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Гречиха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rgbClr val="6E663E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0962" name="Picture 2" descr="Урожай гречихи может стать рекордно низким – Агроинвест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24744"/>
            <a:ext cx="3744416" cy="2822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4" name="Picture 4" descr="Фотографии гречихи от всходов до начала цветения"/>
          <p:cNvPicPr>
            <a:picLocks noChangeAspect="1" noChangeArrowheads="1"/>
          </p:cNvPicPr>
          <p:nvPr/>
        </p:nvPicPr>
        <p:blipFill>
          <a:blip r:embed="rId4" cstate="print"/>
          <a:srcRect l="12421"/>
          <a:stretch>
            <a:fillRect/>
          </a:stretch>
        </p:blipFill>
        <p:spPr bwMode="auto">
          <a:xfrm>
            <a:off x="4427984" y="1196752"/>
            <a:ext cx="403244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6" name="Picture 6" descr="Гречневая крупа», описание, фотография и лучшие рецепты на сайте «Еда»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3789040"/>
            <a:ext cx="4277559" cy="2808312"/>
          </a:xfrm>
          <a:prstGeom prst="rect">
            <a:avLst/>
          </a:prstGeom>
          <a:noFill/>
        </p:spPr>
      </p:pic>
      <p:pic>
        <p:nvPicPr>
          <p:cNvPr id="40968" name="Picture 8" descr="Рассыпчатая гречневая каша - рецепт с фото | Меню недели"/>
          <p:cNvPicPr>
            <a:picLocks noChangeAspect="1" noChangeArrowheads="1"/>
          </p:cNvPicPr>
          <p:nvPr/>
        </p:nvPicPr>
        <p:blipFill>
          <a:blip r:embed="rId6" cstate="print"/>
          <a:srcRect l="4536" t="4235" r="18353" b="2590"/>
          <a:stretch>
            <a:fillRect/>
          </a:stretch>
        </p:blipFill>
        <p:spPr bwMode="auto">
          <a:xfrm>
            <a:off x="5004048" y="3933056"/>
            <a:ext cx="2952328" cy="2187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868144" y="6093296"/>
            <a:ext cx="1172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гречневая</a:t>
            </a:r>
            <a:endParaRPr lang="ru-RU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2915816" y="260648"/>
            <a:ext cx="32507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i="1" dirty="0" smtClean="0">
                <a:solidFill>
                  <a:srgbClr val="6E663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Пшеница манная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rgbClr val="6E663E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1988" name="AutoShape 4" descr="Пшеница / Зерновые / Энциклопедия растений / FloraPedia.ru - Энциклопедия  растен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AutoShape 6" descr="Пшеница / Зерновые / Энциклопедия растений / FloraPedia.ru - Энциклопедия  растен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2" name="AutoShape 8" descr="ᐈ Виды болезней пшеницы - SOJA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0" name="Picture 2" descr="картинки : небо, поле, ячмень, прерия, Пища, Урожай, сельское хозяйство,  Ядро, зерновой, золото, рожь, цветущее растение, товар, Emmer, Тритикале,  Трава семьи, Наземный завод, Продовольственное зерно, Эйнкорн-пшеница  3264x2448 - - 15098 - красивые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96752"/>
            <a:ext cx="3960440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Зерно фуражное пшеница: покупка и продажа оптом и в розницу от  производителя, цены - АгроМе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268760"/>
            <a:ext cx="3744416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4" name="Picture 6" descr="Манная каша: польза и вред для здоровья организм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077072"/>
            <a:ext cx="3744416" cy="2520280"/>
          </a:xfrm>
          <a:prstGeom prst="rect">
            <a:avLst/>
          </a:prstGeom>
          <a:noFill/>
        </p:spPr>
      </p:pic>
      <p:pic>
        <p:nvPicPr>
          <p:cNvPr id="12296" name="Picture 8" descr="Манная каша - пошаговый рецепт с фото и видео от Всегда Вкусно!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7" y="4005064"/>
            <a:ext cx="360040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012160" y="6093296"/>
            <a:ext cx="949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манная</a:t>
            </a:r>
            <a:endParaRPr lang="ru-RU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pic>
        <p:nvPicPr>
          <p:cNvPr id="33794" name="Picture 2" descr="Книга: &quot;Сказка о попе и о работнике его Балде&quot; - Александр Пушкин. Купить  книгу, читать рецензии | ISBN 9785001323389 | Лабири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89942"/>
            <a:ext cx="4032448" cy="5754292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Полба-</a:t>
            </a:r>
            <a:br>
              <a:rPr lang="ru-RU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</a:br>
            <a:r>
              <a:rPr lang="ru-RU" sz="2200" dirty="0" err="1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подлудикий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сорт пшеницы. Она неприхотлива, не требует никакого ухода. Ей не страшны ни вредители ни сорняки.</a:t>
            </a:r>
            <a:endParaRPr lang="ru-RU" sz="2200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5604" name="Picture 4" descr="Полба Ст/ру в Пакете, 500г /Барнаул /Образ жизни/ – интернет-магазин Кунжу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176" r="21377"/>
          <a:stretch>
            <a:fillRect/>
          </a:stretch>
        </p:blipFill>
        <p:spPr bwMode="auto">
          <a:xfrm>
            <a:off x="5940152" y="1772816"/>
            <a:ext cx="2382687" cy="4221088"/>
          </a:xfrm>
          <a:prstGeom prst="rect">
            <a:avLst/>
          </a:prstGeom>
          <a:noFill/>
        </p:spPr>
      </p:pic>
      <p:pic>
        <p:nvPicPr>
          <p:cNvPr id="25608" name="Picture 8" descr="Полбяная пшеница или полб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484784"/>
            <a:ext cx="4392488" cy="3299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0" name="Picture 10" descr="Полба: польза и вред для организма мужчин, женщин, дет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4077072"/>
            <a:ext cx="4224468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C00000"/>
                </a:solidFill>
                <a:latin typeface="Propisi" pitchFamily="2" charset="0"/>
              </a:rPr>
              <a:t>Щи да    ...   - пища наша.</a:t>
            </a:r>
            <a:endParaRPr lang="ru-RU" sz="6600" b="1" i="1" dirty="0">
              <a:solidFill>
                <a:srgbClr val="C00000"/>
              </a:solidFill>
              <a:latin typeface="Propisi" pitchFamily="2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pic>
        <p:nvPicPr>
          <p:cNvPr id="22532" name="Picture 4" descr="Открытая книга - векторные изображения, Открытая книга картинки |  Depositphoto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contrast="-10000"/>
          </a:blip>
          <a:srcRect b="30769"/>
          <a:stretch>
            <a:fillRect/>
          </a:stretch>
        </p:blipFill>
        <p:spPr bwMode="auto">
          <a:xfrm>
            <a:off x="755576" y="692696"/>
            <a:ext cx="7592844" cy="525658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35696" y="1916832"/>
            <a:ext cx="2520280" cy="237626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atin typeface="Gabriola" pitchFamily="82" charset="0"/>
              </a:rPr>
              <a:t>В народе говорят …</a:t>
            </a:r>
            <a:endParaRPr lang="ru-RU" sz="6000" b="1" dirty="0">
              <a:latin typeface="Gabriola" pitchFamily="8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276872"/>
            <a:ext cx="2088232" cy="2088232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pic>
        <p:nvPicPr>
          <p:cNvPr id="22532" name="Picture 4" descr="Открытая книга - векторные изображения, Открытая книга картинки |  Depositphoto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contrast="-10000"/>
          </a:blip>
          <a:srcRect b="30769"/>
          <a:stretch>
            <a:fillRect/>
          </a:stretch>
        </p:blipFill>
        <p:spPr bwMode="auto">
          <a:xfrm>
            <a:off x="755576" y="692696"/>
            <a:ext cx="7592844" cy="525658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91680" y="1916832"/>
            <a:ext cx="2736304" cy="237626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Gabriola" pitchFamily="82" charset="0"/>
              </a:rPr>
              <a:t>Мудрость</a:t>
            </a:r>
            <a:br>
              <a:rPr lang="ru-RU" sz="4000" b="1" dirty="0" smtClean="0">
                <a:latin typeface="Gabriola" pitchFamily="82" charset="0"/>
              </a:rPr>
            </a:br>
            <a:r>
              <a:rPr lang="ru-RU" sz="4000" b="1" dirty="0" smtClean="0">
                <a:latin typeface="Gabriola" pitchFamily="82" charset="0"/>
              </a:rPr>
              <a:t>в пословицах и </a:t>
            </a:r>
            <a:br>
              <a:rPr lang="ru-RU" sz="4000" b="1" dirty="0" smtClean="0">
                <a:latin typeface="Gabriola" pitchFamily="82" charset="0"/>
              </a:rPr>
            </a:br>
            <a:r>
              <a:rPr lang="ru-RU" sz="4000" b="1" dirty="0" smtClean="0">
                <a:latin typeface="Gabriola" pitchFamily="82" charset="0"/>
              </a:rPr>
              <a:t> поговорках.</a:t>
            </a:r>
            <a:endParaRPr lang="ru-RU" sz="4000" b="1" dirty="0">
              <a:latin typeface="Gabriola" pitchFamily="8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276872"/>
            <a:ext cx="2088232" cy="2088232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Русская каша: рецепты и польза. Обсуждение на LiveInternet - Российский 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089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pic>
        <p:nvPicPr>
          <p:cNvPr id="22532" name="Picture 4" descr="Открытая книга - векторные изображения, Открытая книга картинки |  Depositphoto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contrast="-10000"/>
          </a:blip>
          <a:srcRect b="30769"/>
          <a:stretch>
            <a:fillRect/>
          </a:stretch>
        </p:blipFill>
        <p:spPr bwMode="auto">
          <a:xfrm>
            <a:off x="755576" y="692696"/>
            <a:ext cx="7592844" cy="525658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91680" y="1916832"/>
            <a:ext cx="2736304" cy="237626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Gabriola" pitchFamily="82" charset="0"/>
              </a:rPr>
              <a:t>Мудрость</a:t>
            </a:r>
            <a:br>
              <a:rPr lang="ru-RU" sz="4000" b="1" dirty="0" smtClean="0">
                <a:latin typeface="Gabriola" pitchFamily="82" charset="0"/>
              </a:rPr>
            </a:br>
            <a:r>
              <a:rPr lang="ru-RU" sz="4000" b="1" dirty="0" smtClean="0">
                <a:latin typeface="Gabriola" pitchFamily="82" charset="0"/>
              </a:rPr>
              <a:t>в пословицах и </a:t>
            </a:r>
            <a:br>
              <a:rPr lang="ru-RU" sz="4000" b="1" dirty="0" smtClean="0">
                <a:latin typeface="Gabriola" pitchFamily="82" charset="0"/>
              </a:rPr>
            </a:br>
            <a:r>
              <a:rPr lang="ru-RU" sz="4000" b="1" dirty="0" smtClean="0">
                <a:latin typeface="Gabriola" pitchFamily="82" charset="0"/>
              </a:rPr>
              <a:t> поговорках.</a:t>
            </a:r>
            <a:endParaRPr lang="ru-RU" sz="4000" b="1" dirty="0">
              <a:latin typeface="Gabriola" pitchFamily="8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276872"/>
            <a:ext cx="2088232" cy="2088232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pic>
        <p:nvPicPr>
          <p:cNvPr id="22532" name="Picture 4" descr="Открытая книга - векторные изображения, Открытая книга картинки |  Depositphoto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contrast="-10000"/>
          </a:blip>
          <a:srcRect b="30769"/>
          <a:stretch>
            <a:fillRect/>
          </a:stretch>
        </p:blipFill>
        <p:spPr bwMode="auto">
          <a:xfrm>
            <a:off x="755576" y="692696"/>
            <a:ext cx="7592844" cy="525658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35696" y="1916832"/>
            <a:ext cx="2520280" cy="237626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Gabriola" pitchFamily="82" charset="0"/>
              </a:rPr>
              <a:t>Это </a:t>
            </a:r>
            <a:br>
              <a:rPr lang="ru-RU" sz="4800" b="1" dirty="0" smtClean="0">
                <a:latin typeface="Gabriola" pitchFamily="82" charset="0"/>
              </a:rPr>
            </a:br>
            <a:r>
              <a:rPr lang="ru-RU" sz="4800" b="1" dirty="0" smtClean="0">
                <a:latin typeface="Gabriola" pitchFamily="82" charset="0"/>
              </a:rPr>
              <a:t>интересно!</a:t>
            </a:r>
            <a:endParaRPr lang="ru-RU" sz="4800" b="1" dirty="0">
              <a:latin typeface="Gabriola" pitchFamily="8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276872"/>
            <a:ext cx="2088232" cy="2088232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619672" y="5589240"/>
            <a:ext cx="6048672" cy="1080120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Александр Васильевич Суворов</a:t>
            </a:r>
            <a:endParaRPr lang="ru-RU" sz="2800" b="1" i="1" dirty="0"/>
          </a:p>
        </p:txBody>
      </p:sp>
      <p:sp>
        <p:nvSpPr>
          <p:cNvPr id="29698" name="AutoShape 2" descr="Суворов Александр Васильевич : Министерство обороны Российской Федер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Суворов Александр Васильевич : Министерство обороны Российской Федер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Суворов Александр Васильевич : Министерство обороны Российской Федер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4" name="Picture 8" descr="Альманах знаний - Александр Суворов - «Связь поколений» ✓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76672"/>
            <a:ext cx="3600400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26626" name="AutoShape 2" descr="300 лет армейской кухни. Каша генерала Суворо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300 лет армейской кухни. Каша генерала Суворо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C:\Users\1\Desktop\Без названия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1331640" y="1268760"/>
            <a:ext cx="6552728" cy="4933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Суворовская каша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pic>
        <p:nvPicPr>
          <p:cNvPr id="35842" name="Picture 2" descr="Гурьевская каша | Волшебная Eда.р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700808"/>
            <a:ext cx="6408712" cy="4272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Гурьевская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каша</a:t>
            </a:r>
            <a:endParaRPr lang="ru-RU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-2232" y="0"/>
            <a:ext cx="9146232" cy="68580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4077072"/>
            <a:ext cx="2088232" cy="115212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2996952"/>
            <a:ext cx="1944216" cy="223224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2060848"/>
            <a:ext cx="1944216" cy="316835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3717032"/>
            <a:ext cx="2808312" cy="2808312"/>
          </a:xfrm>
          <a:prstGeom prst="rect">
            <a:avLst/>
          </a:prstGeom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2915816" y="3140968"/>
            <a:ext cx="2664296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Я узнал</a:t>
            </a:r>
            <a:br>
              <a:rPr lang="ru-RU" sz="2400" dirty="0" smtClean="0"/>
            </a:br>
            <a:r>
              <a:rPr lang="ru-RU" sz="2400" dirty="0" smtClean="0"/>
              <a:t>много</a:t>
            </a:r>
            <a:br>
              <a:rPr lang="ru-RU" sz="2400" dirty="0" smtClean="0"/>
            </a:br>
            <a:r>
              <a:rPr lang="ru-RU" sz="2400" dirty="0" smtClean="0"/>
              <a:t>нового.</a:t>
            </a:r>
            <a:endParaRPr lang="ru-RU" sz="2400" dirty="0"/>
          </a:p>
        </p:txBody>
      </p:sp>
      <p:sp>
        <p:nvSpPr>
          <p:cNvPr id="15" name="Заголовок 13"/>
          <p:cNvSpPr txBox="1">
            <a:spLocks/>
          </p:cNvSpPr>
          <p:nvPr/>
        </p:nvSpPr>
        <p:spPr>
          <a:xfrm>
            <a:off x="1331640" y="1556792"/>
            <a:ext cx="2664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3"/>
          <p:cNvSpPr txBox="1">
            <a:spLocks/>
          </p:cNvSpPr>
          <p:nvPr/>
        </p:nvSpPr>
        <p:spPr>
          <a:xfrm>
            <a:off x="1475656" y="1412776"/>
            <a:ext cx="2664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3"/>
          <p:cNvSpPr txBox="1">
            <a:spLocks/>
          </p:cNvSpPr>
          <p:nvPr/>
        </p:nvSpPr>
        <p:spPr>
          <a:xfrm>
            <a:off x="971600" y="4077072"/>
            <a:ext cx="25202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Мне было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неинтересно.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3"/>
          <p:cNvSpPr txBox="1">
            <a:spLocks/>
          </p:cNvSpPr>
          <p:nvPr/>
        </p:nvSpPr>
        <p:spPr>
          <a:xfrm>
            <a:off x="4788024" y="2276872"/>
            <a:ext cx="2664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хочу узнать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е</a:t>
            </a:r>
            <a:r>
              <a:rPr lang="ru-RU" sz="2400" baseline="0" dirty="0" smtClean="0">
                <a:latin typeface="+mj-lt"/>
                <a:ea typeface="+mj-ea"/>
                <a:cs typeface="+mj-cs"/>
              </a:rPr>
              <a:t>щё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больше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п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 этой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теме.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29698" name="AutoShape 2" descr="Суворов Александр Васильевич : Министерство обороны Российской Федер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Суворов Александр Васильевич : Министерство обороны Российской Федер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Суворов Александр Васильевич : Министерство обороны Российской Федер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pic>
        <p:nvPicPr>
          <p:cNvPr id="1062" name="Picture 38" descr="https://ds04.infourok.ru/uploads/ex/0eb7/000ca55e-6593fb34/hello_html_m42d0f9f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005064"/>
            <a:ext cx="2051720" cy="2605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51658" y="2182006"/>
            <a:ext cx="630361" cy="67927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Cambria" panose="02040503050406030204" pitchFamily="18" charset="0"/>
              </a:rPr>
              <a:t>К</a:t>
            </a:r>
            <a:r>
              <a:rPr lang="ru-RU" sz="3200" b="1" dirty="0" smtClean="0">
                <a:latin typeface="Cambria" panose="02040503050406030204" pitchFamily="18" charset="0"/>
              </a:rPr>
              <a:t> 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3068960"/>
            <a:ext cx="648072" cy="60052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>
                <a:latin typeface="Cambria" panose="02040503050406030204" pitchFamily="18" charset="0"/>
              </a:rPr>
              <a:t>А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99409" y="3789041"/>
            <a:ext cx="639649" cy="61667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Cambria" panose="02040503050406030204" pitchFamily="18" charset="0"/>
              </a:rPr>
              <a:t>Ш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40324" y="4549351"/>
            <a:ext cx="630361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А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3573" y="2188840"/>
            <a:ext cx="552004" cy="7036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Ч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4299" y="2188840"/>
            <a:ext cx="583357" cy="7036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У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56644" y="2182006"/>
            <a:ext cx="628079" cy="7104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Г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74094" y="2188841"/>
            <a:ext cx="622229" cy="7036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У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80531" y="2188840"/>
            <a:ext cx="655365" cy="7036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Н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92972" y="2182006"/>
            <a:ext cx="701095" cy="689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О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74094" y="3054868"/>
            <a:ext cx="622229" cy="6005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Р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44596" y="3054868"/>
            <a:ext cx="623249" cy="6005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У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65363" y="3054868"/>
            <a:ext cx="628704" cy="6005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Б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193205" y="3054867"/>
            <a:ext cx="593430" cy="6005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Cambria" panose="02040503050406030204" pitchFamily="18" charset="0"/>
              </a:rPr>
              <a:t>Х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906105" y="3045343"/>
            <a:ext cx="593206" cy="6005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А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78230" y="3778267"/>
            <a:ext cx="628079" cy="6550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К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74094" y="3789040"/>
            <a:ext cx="622229" cy="61667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А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044596" y="3789041"/>
            <a:ext cx="591300" cy="61667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Д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36416" y="3805852"/>
            <a:ext cx="590613" cy="5998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У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136702" y="3789040"/>
            <a:ext cx="649933" cy="6166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К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906105" y="3805852"/>
            <a:ext cx="593206" cy="5998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А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729584" y="4549350"/>
            <a:ext cx="625648" cy="6480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К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136702" y="4549352"/>
            <a:ext cx="649933" cy="6480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Ф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879415" y="4536651"/>
            <a:ext cx="593206" cy="6607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Т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623852" y="4580294"/>
            <a:ext cx="664977" cy="62305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А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380312" y="4571234"/>
            <a:ext cx="637703" cy="6289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mbria" panose="02040503050406030204" pitchFamily="18" charset="0"/>
              </a:rPr>
              <a:t>Н</a:t>
            </a:r>
            <a:endParaRPr lang="ru-RU" sz="4000" b="1" dirty="0"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79712" y="1268760"/>
            <a:ext cx="63283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228185" y="836712"/>
            <a:ext cx="6480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88225" y="5949280"/>
            <a:ext cx="72008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91681" y="5877272"/>
            <a:ext cx="72008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29698" name="Picture 2" descr="Русская народная рубаха &quot;Иванушка&quot; из льна купить с доставкой по Москв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413" t="10942" r="19303" b="12464"/>
          <a:stretch>
            <a:fillRect/>
          </a:stretch>
        </p:blipFill>
        <p:spPr bwMode="auto">
          <a:xfrm>
            <a:off x="6340994" y="332656"/>
            <a:ext cx="2803006" cy="3339752"/>
          </a:xfrm>
          <a:prstGeom prst="rect">
            <a:avLst/>
          </a:prstGeom>
          <a:noFill/>
        </p:spPr>
      </p:pic>
      <p:pic>
        <p:nvPicPr>
          <p:cNvPr id="29700" name="Picture 4" descr="Чугунок для русской печи или для духовки, как выбрать и что купит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1F3E8"/>
              </a:clrFrom>
              <a:clrTo>
                <a:srgbClr val="F1F3E8">
                  <a:alpha val="0"/>
                </a:srgbClr>
              </a:clrTo>
            </a:clrChange>
          </a:blip>
          <a:srcRect r="3978"/>
          <a:stretch>
            <a:fillRect/>
          </a:stretch>
        </p:blipFill>
        <p:spPr bwMode="auto">
          <a:xfrm>
            <a:off x="-1" y="0"/>
            <a:ext cx="2051721" cy="2132856"/>
          </a:xfrm>
          <a:prstGeom prst="rect">
            <a:avLst/>
          </a:prstGeom>
          <a:noFill/>
        </p:spPr>
      </p:pic>
      <p:pic>
        <p:nvPicPr>
          <p:cNvPr id="29702" name="Picture 6" descr="Русский кафтан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9F7F8"/>
              </a:clrFrom>
              <a:clrTo>
                <a:srgbClr val="F9F7F8">
                  <a:alpha val="0"/>
                </a:srgbClr>
              </a:clrTo>
            </a:clrChange>
          </a:blip>
          <a:srcRect l="20243" t="12146" r="21051" b="13997"/>
          <a:stretch>
            <a:fillRect/>
          </a:stretch>
        </p:blipFill>
        <p:spPr bwMode="auto">
          <a:xfrm>
            <a:off x="0" y="3068960"/>
            <a:ext cx="1640753" cy="3096344"/>
          </a:xfrm>
          <a:prstGeom prst="rect">
            <a:avLst/>
          </a:prstGeom>
          <a:noFill/>
        </p:spPr>
      </p:pic>
      <p:sp>
        <p:nvSpPr>
          <p:cNvPr id="37" name="Номер слайда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251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C00000"/>
                </a:solidFill>
                <a:latin typeface="Propisi" pitchFamily="2" charset="0"/>
              </a:rPr>
              <a:t>Щи да каша - пища наша.</a:t>
            </a:r>
            <a:endParaRPr lang="ru-RU" sz="6600" b="1" i="1" dirty="0">
              <a:solidFill>
                <a:srgbClr val="C00000"/>
              </a:solidFill>
              <a:latin typeface="Propisi" pitchFamily="2" charset="0"/>
            </a:endParaRPr>
          </a:p>
        </p:txBody>
      </p:sp>
      <p:pic>
        <p:nvPicPr>
          <p:cNvPr id="19458" name="Picture 2" descr="Щи да каша — пища наша"/>
          <p:cNvPicPr>
            <a:picLocks noChangeAspect="1" noChangeArrowheads="1"/>
          </p:cNvPicPr>
          <p:nvPr/>
        </p:nvPicPr>
        <p:blipFill>
          <a:blip r:embed="rId3" cstate="print"/>
          <a:srcRect l="6615" t="3360" r="11171" b="10961"/>
          <a:stretch>
            <a:fillRect/>
          </a:stretch>
        </p:blipFill>
        <p:spPr bwMode="auto">
          <a:xfrm>
            <a:off x="1403648" y="2204864"/>
            <a:ext cx="6633208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1124744"/>
            <a:ext cx="8572560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anose="02040502050405020303" pitchFamily="18" charset="0"/>
              </a:rPr>
              <a:t>«Каша –</a:t>
            </a:r>
          </a:p>
          <a:p>
            <a:pPr algn="ctr">
              <a:defRPr/>
            </a:pPr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anose="02040502050405020303" pitchFamily="18" charset="0"/>
              </a:rPr>
              <a:t>кормилица наша»</a:t>
            </a:r>
            <a:endParaRPr lang="ru-RU" sz="6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3068960"/>
            <a:ext cx="3295058" cy="3295058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иковинные каши русской кухни"/>
          <p:cNvPicPr>
            <a:picLocks noChangeAspect="1" noChangeArrowheads="1"/>
          </p:cNvPicPr>
          <p:nvPr/>
        </p:nvPicPr>
        <p:blipFill>
          <a:blip r:embed="rId2" cstate="print"/>
          <a:srcRect l="7825" r="12015"/>
          <a:stretch>
            <a:fillRect/>
          </a:stretch>
        </p:blipFill>
        <p:spPr bwMode="auto">
          <a:xfrm>
            <a:off x="0" y="0"/>
            <a:ext cx="9203938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1\Desktop\slide_10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r="852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pic>
        <p:nvPicPr>
          <p:cNvPr id="20482" name="Picture 2" descr="26 июня в народном календаре Акулина Гречишница"/>
          <p:cNvPicPr>
            <a:picLocks noChangeAspect="1" noChangeArrowheads="1"/>
          </p:cNvPicPr>
          <p:nvPr/>
        </p:nvPicPr>
        <p:blipFill>
          <a:blip r:embed="rId3" cstate="print"/>
          <a:srcRect l="4200" r="3827" b="1721"/>
          <a:stretch>
            <a:fillRect/>
          </a:stretch>
        </p:blipFill>
        <p:spPr bwMode="auto">
          <a:xfrm>
            <a:off x="539552" y="260648"/>
            <a:ext cx="8086531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26 июня в народном календаре Акулина Гречишница"/>
          <p:cNvPicPr>
            <a:picLocks noChangeAspect="1" noChangeArrowheads="1"/>
          </p:cNvPicPr>
          <p:nvPr/>
        </p:nvPicPr>
        <p:blipFill>
          <a:blip r:embed="rId3" cstate="print"/>
          <a:srcRect l="32865" t="79334" r="24548" b="11193"/>
          <a:stretch>
            <a:fillRect/>
          </a:stretch>
        </p:blipFill>
        <p:spPr bwMode="auto">
          <a:xfrm>
            <a:off x="2843808" y="5661248"/>
            <a:ext cx="3744416" cy="576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1626204685_30-kartinkin-com-p-fon-russkii-yazik-krasivo-33.jpg"/>
          <p:cNvPicPr>
            <a:picLocks noChangeAspect="1" noChangeArrowheads="1"/>
          </p:cNvPicPr>
          <p:nvPr/>
        </p:nvPicPr>
        <p:blipFill>
          <a:blip r:embed="rId2" cstate="print"/>
          <a:srcRect b="3097"/>
          <a:stretch>
            <a:fillRect/>
          </a:stretch>
        </p:blipFill>
        <p:spPr bwMode="auto">
          <a:xfrm>
            <a:off x="0" y="0"/>
            <a:ext cx="9146232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411760" y="764704"/>
            <a:ext cx="453650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Georgia" pitchFamily="18" charset="0"/>
              </a:rPr>
              <a:t>Бабушка достанет банку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Georgia" pitchFamily="18" charset="0"/>
              </a:rPr>
              <a:t>С гречкой, рисом или манкой.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Georgia" pitchFamily="18" charset="0"/>
              </a:rPr>
              <a:t>Вскипятит потом бабуля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Georgia" pitchFamily="18" charset="0"/>
              </a:rPr>
              <a:t>С молоком крупу в кастрюле.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Georgia" pitchFamily="18" charset="0"/>
              </a:rPr>
              <a:t>Ешьте, ешьте утром, дети,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Georgia" pitchFamily="18" charset="0"/>
              </a:rPr>
              <a:t>Лучшую еду на свете!</a:t>
            </a:r>
            <a:r>
              <a:rPr lang="ru-RU" dirty="0" smtClean="0">
                <a:solidFill>
                  <a:prstClr val="black"/>
                </a:solidFill>
                <a:latin typeface="Calibri" panose="020F0502020204030204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Calibri" panose="020F0502020204030204"/>
              </a:rPr>
            </a:br>
            <a:endParaRPr lang="ru-RU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5362" name="Picture 2" descr="Простая манка на воде рецепт фото пошагово и видео - 1000.men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780928"/>
            <a:ext cx="5328592" cy="3552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159</Words>
  <Application>Microsoft Office PowerPoint</Application>
  <PresentationFormat>Экран (4:3)</PresentationFormat>
  <Paragraphs>99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Щи да    ...   - пища наша.</vt:lpstr>
      <vt:lpstr>Слайд 3</vt:lpstr>
      <vt:lpstr>Щи да каша - пища наша.</vt:lpstr>
      <vt:lpstr>Слайд 5</vt:lpstr>
      <vt:lpstr>Слайд 6</vt:lpstr>
      <vt:lpstr>Слайд 7</vt:lpstr>
      <vt:lpstr>Слайд 8</vt:lpstr>
      <vt:lpstr>Слайд 9</vt:lpstr>
      <vt:lpstr>Слайд 10</vt:lpstr>
      <vt:lpstr>Что  из чего?</vt:lpstr>
      <vt:lpstr>Просо</vt:lpstr>
      <vt:lpstr>Слайд 13</vt:lpstr>
      <vt:lpstr>Слайд 14</vt:lpstr>
      <vt:lpstr>Слайд 15</vt:lpstr>
      <vt:lpstr>Слайд 16</vt:lpstr>
      <vt:lpstr>Слайд 17</vt:lpstr>
      <vt:lpstr>Слайд 18</vt:lpstr>
      <vt:lpstr>Полба- подлудикий сорт пшеницы. Она неприхотлива, не требует никакого ухода. Ей не страшны ни вредители ни сорняки.</vt:lpstr>
      <vt:lpstr>В народе говорят …</vt:lpstr>
      <vt:lpstr>Мудрость в пословицах и   поговорках.</vt:lpstr>
      <vt:lpstr>Слайд 22</vt:lpstr>
      <vt:lpstr>Мудрость в пословицах и   поговорках.</vt:lpstr>
      <vt:lpstr>Это  интересно!</vt:lpstr>
      <vt:lpstr>Александр Васильевич Суворов</vt:lpstr>
      <vt:lpstr>Суворовская каша</vt:lpstr>
      <vt:lpstr>Гурьевская каша</vt:lpstr>
      <vt:lpstr>Я узнал много нового.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 Windows</cp:lastModifiedBy>
  <cp:revision>40</cp:revision>
  <dcterms:created xsi:type="dcterms:W3CDTF">2023-12-04T16:46:23Z</dcterms:created>
  <dcterms:modified xsi:type="dcterms:W3CDTF">2023-12-14T13:17:41Z</dcterms:modified>
</cp:coreProperties>
</file>