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9" r:id="rId4"/>
    <p:sldId id="265" r:id="rId5"/>
    <p:sldId id="266" r:id="rId6"/>
    <p:sldId id="267" r:id="rId7"/>
    <p:sldId id="272" r:id="rId8"/>
    <p:sldId id="275" r:id="rId9"/>
    <p:sldId id="276" r:id="rId10"/>
    <p:sldId id="277" r:id="rId11"/>
    <p:sldId id="280" r:id="rId12"/>
    <p:sldId id="286" r:id="rId13"/>
    <p:sldId id="288" r:id="rId14"/>
    <p:sldId id="259" r:id="rId15"/>
    <p:sldId id="260" r:id="rId16"/>
    <p:sldId id="263" r:id="rId17"/>
    <p:sldId id="284" r:id="rId18"/>
    <p:sldId id="28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CA29921-6F7C-447F-ADE2-7ED440BC8AEB}">
          <p14:sldIdLst>
            <p14:sldId id="256"/>
            <p14:sldId id="264"/>
            <p14:sldId id="269"/>
            <p14:sldId id="265"/>
            <p14:sldId id="266"/>
            <p14:sldId id="267"/>
            <p14:sldId id="272"/>
            <p14:sldId id="275"/>
            <p14:sldId id="276"/>
            <p14:sldId id="277"/>
            <p14:sldId id="280"/>
            <p14:sldId id="286"/>
            <p14:sldId id="288"/>
            <p14:sldId id="259"/>
            <p14:sldId id="260"/>
            <p14:sldId id="263"/>
            <p14:sldId id="284"/>
            <p14:sldId id="289"/>
          </p14:sldIdLst>
        </p14:section>
        <p14:section name="Раздел без заголовка" id="{71632CD7-2EBD-45B9-BCED-3B70ED9F28B6}">
          <p14:sldIdLst/>
        </p14:section>
        <p14:section name="Раздел без заголовка" id="{92836C79-B0B6-48BB-B371-BB375CE26C4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89"/>
    <a:srgbClr val="FF5353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8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11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86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64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6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8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2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90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74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0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5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F155D-6C30-42A6-90D3-A397931BB8B7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17A3D-5A3A-45AB-A151-188E6B5B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68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5" t="16766" r="20481" b="19287"/>
          <a:stretch/>
        </p:blipFill>
        <p:spPr>
          <a:xfrm>
            <a:off x="8476794" y="3521121"/>
            <a:ext cx="2749286" cy="2329443"/>
          </a:xfrm>
          <a:prstGeom prst="rect">
            <a:avLst/>
          </a:prstGeom>
        </p:spPr>
      </p:pic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30053" y="5850565"/>
            <a:ext cx="703508" cy="703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" y="2912394"/>
            <a:ext cx="12191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latin typeface="Astra" pitchFamily="2" charset="0"/>
              </a:rPr>
              <a:t>интеллектуальная </a:t>
            </a:r>
          </a:p>
          <a:p>
            <a:pPr algn="ctr"/>
            <a:r>
              <a:rPr lang="ru-RU" sz="6000" b="1" dirty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latin typeface="Astra" pitchFamily="2" charset="0"/>
              </a:rPr>
              <a:t>викторина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248792"/>
            <a:ext cx="12191999" cy="2110627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8800" b="1" dirty="0">
                <a:ln>
                  <a:solidFill>
                    <a:srgbClr val="C00000"/>
                  </a:solidFill>
                </a:ln>
                <a:solidFill>
                  <a:srgbClr val="FF8989"/>
                </a:solidFill>
                <a:latin typeface="Astra" pitchFamily="2" charset="0"/>
              </a:rPr>
              <a:t>Знатоки </a:t>
            </a:r>
          </a:p>
          <a:p>
            <a:pPr algn="ctr"/>
            <a:r>
              <a:rPr lang="ru-RU" sz="8800" b="1" dirty="0">
                <a:ln>
                  <a:solidFill>
                    <a:srgbClr val="C00000"/>
                  </a:solidFill>
                </a:ln>
                <a:solidFill>
                  <a:srgbClr val="FF8989"/>
                </a:solidFill>
                <a:latin typeface="Astra" pitchFamily="2" charset="0"/>
              </a:rPr>
              <a:t>Конституции</a:t>
            </a:r>
            <a:endParaRPr lang="ru-RU" sz="6000" b="1" dirty="0">
              <a:ln>
                <a:solidFill>
                  <a:srgbClr val="C00000"/>
                </a:solidFill>
              </a:ln>
              <a:solidFill>
                <a:srgbClr val="FF8989"/>
              </a:solidFill>
              <a:latin typeface="Astr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89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5" y="2537013"/>
            <a:ext cx="5467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Какое право нарушила лиса из </a:t>
            </a:r>
            <a:r>
              <a:rPr lang="ru-RU" sz="3200" b="1">
                <a:solidFill>
                  <a:schemeClr val="bg1"/>
                </a:solidFill>
              </a:rPr>
              <a:t>сказки </a:t>
            </a:r>
          </a:p>
          <a:p>
            <a:pPr algn="ctr"/>
            <a:r>
              <a:rPr lang="ru-RU" sz="3200" b="1">
                <a:solidFill>
                  <a:schemeClr val="bg1"/>
                </a:solidFill>
              </a:rPr>
              <a:t>«</a:t>
            </a:r>
            <a:r>
              <a:rPr lang="ru-RU" sz="3200" b="1" dirty="0" err="1">
                <a:solidFill>
                  <a:schemeClr val="bg1"/>
                </a:solidFill>
              </a:rPr>
              <a:t>Заюшкина</a:t>
            </a:r>
            <a:r>
              <a:rPr lang="ru-RU" sz="3200" b="1" dirty="0">
                <a:solidFill>
                  <a:schemeClr val="bg1"/>
                </a:solidFill>
              </a:rPr>
              <a:t> избушка»?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665641" y="4176780"/>
            <a:ext cx="5233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i="1" dirty="0">
                <a:solidFill>
                  <a:srgbClr val="C00000"/>
                </a:solidFill>
              </a:rPr>
              <a:t>Право на неприкосновенность жилища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304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322426"/>
            <a:ext cx="5568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</a:rPr>
              <a:t>Каким правом не воспользовался Буратино, продав азбуку за пять золотых? </a:t>
            </a:r>
            <a:endParaRPr lang="ru-RU" sz="3000" dirty="0"/>
          </a:p>
        </p:txBody>
      </p:sp>
      <p:sp>
        <p:nvSpPr>
          <p:cNvPr id="3" name="TextBox 2"/>
          <p:cNvSpPr txBox="1"/>
          <p:nvPr/>
        </p:nvSpPr>
        <p:spPr>
          <a:xfrm>
            <a:off x="3788772" y="4392224"/>
            <a:ext cx="4768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Правом на образование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899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602665"/>
            <a:ext cx="5568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Из каких субъектов состоит Российская Федерация?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6051" y="4022892"/>
            <a:ext cx="5418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Республик, краев, областей</a:t>
            </a:r>
            <a:r>
              <a:rPr lang="ru-RU" sz="2400" b="1" i="1">
                <a:solidFill>
                  <a:srgbClr val="C00000"/>
                </a:solidFill>
              </a:rPr>
              <a:t>, 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642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166662"/>
            <a:ext cx="5568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</a:rPr>
              <a:t>С какого возраста принадлежат каждому гражданину Российской Федерации основные права и свободы?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2295" y="4423616"/>
            <a:ext cx="4885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С </a:t>
            </a:r>
            <a:r>
              <a:rPr lang="ru-RU" sz="3000" b="1" i="1" dirty="0">
                <a:solidFill>
                  <a:srgbClr val="C00000"/>
                </a:solidFill>
              </a:rPr>
              <a:t>рождения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5470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34771" y="2343984"/>
            <a:ext cx="54813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Сколько статей в Конституции Российской Федерации?</a:t>
            </a:r>
            <a:endParaRPr lang="ru-RU" sz="3200" dirty="0"/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4541527" y="4326341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37 статей </a:t>
            </a: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4541526" y="4956473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41 статья </a:t>
            </a: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4541526" y="5586605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141статей </a:t>
            </a:r>
          </a:p>
        </p:txBody>
      </p:sp>
      <p:sp>
        <p:nvSpPr>
          <p:cNvPr id="22" name="Блок-схема: знак завершения 21"/>
          <p:cNvSpPr/>
          <p:nvPr/>
        </p:nvSpPr>
        <p:spPr>
          <a:xfrm>
            <a:off x="4541526" y="6216737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137 статья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680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лок-схема: знак завершения 21"/>
          <p:cNvSpPr/>
          <p:nvPr/>
        </p:nvSpPr>
        <p:spPr>
          <a:xfrm>
            <a:off x="4541526" y="5586605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С 18 лет </a:t>
            </a:r>
          </a:p>
        </p:txBody>
      </p:sp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34770" y="2299049"/>
            <a:ext cx="54813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 какого возраста гражданин России может самостоятельно осуществлять в полном объёме свои права и обязанности?</a:t>
            </a:r>
            <a:endParaRPr lang="ru-RU" sz="2800" dirty="0"/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4541527" y="4326341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С 14 лет </a:t>
            </a: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4541526" y="4956473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С 16 лет </a:t>
            </a: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4541525" y="6221884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С 20 лет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418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4541527" y="4326341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 1947 году</a:t>
            </a: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4541526" y="4956473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 1978 году</a:t>
            </a: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4541526" y="5586605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 1991 году</a:t>
            </a:r>
          </a:p>
        </p:txBody>
      </p:sp>
      <p:sp>
        <p:nvSpPr>
          <p:cNvPr id="22" name="Блок-схема: знак завершения 21"/>
          <p:cNvSpPr/>
          <p:nvPr/>
        </p:nvSpPr>
        <p:spPr>
          <a:xfrm>
            <a:off x="4541526" y="6216737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 1993 году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34769" y="2415992"/>
            <a:ext cx="54813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</a:rPr>
              <a:t>В каком году была принята Конституция Российской Федерации?</a:t>
            </a:r>
            <a:endParaRPr lang="ru-RU" sz="3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6507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лок-схема: знак завершения 21"/>
          <p:cNvSpPr/>
          <p:nvPr/>
        </p:nvSpPr>
        <p:spPr>
          <a:xfrm>
            <a:off x="4541525" y="4326341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Пятой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48416" y="2622155"/>
            <a:ext cx="5481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</a:rPr>
              <a:t>Какой по счёту является Конституция России?</a:t>
            </a: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4541525" y="5586605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Третьей </a:t>
            </a: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4541526" y="4956473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Четвёртой </a:t>
            </a: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4541525" y="6221884"/>
            <a:ext cx="3083187" cy="43487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Второй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  <p:pic>
        <p:nvPicPr>
          <p:cNvPr id="24" name="Рисунок 2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52" y="6244986"/>
            <a:ext cx="517477" cy="51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8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7721A8-B18E-401F-88C6-F54377C163DA}"/>
              </a:ext>
            </a:extLst>
          </p:cNvPr>
          <p:cNvSpPr txBox="1"/>
          <p:nvPr/>
        </p:nvSpPr>
        <p:spPr>
          <a:xfrm>
            <a:off x="3630966" y="2618913"/>
            <a:ext cx="53354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highlight>
                  <a:srgbClr val="FFFF00"/>
                </a:highlight>
              </a:rPr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420414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34771" y="2343984"/>
            <a:ext cx="54813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Как называется основной закон Российской Федерации?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321036" y="4455475"/>
            <a:ext cx="354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Конституция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5874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34770" y="2547482"/>
            <a:ext cx="5481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Когда отмечается в России день Конституции?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321036" y="4455475"/>
            <a:ext cx="354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12 декабря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0991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593410"/>
            <a:ext cx="5481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Какие символы государства вы знаете?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321036" y="4455475"/>
            <a:ext cx="354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Флаг, герб, гимн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6103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34770" y="2351960"/>
            <a:ext cx="54813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Как называются правила, которые устанавливает государство?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321036" y="4455475"/>
            <a:ext cx="354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Законы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5305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259142"/>
            <a:ext cx="548132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b="1" dirty="0">
                <a:solidFill>
                  <a:schemeClr val="bg1"/>
                </a:solidFill>
              </a:rPr>
              <a:t>Как называется народное голосование, которое проводится по самым важным вопросам жизни государства</a:t>
            </a:r>
            <a:endParaRPr lang="ru-RU" sz="2900" dirty="0"/>
          </a:p>
        </p:txBody>
      </p:sp>
      <p:sp>
        <p:nvSpPr>
          <p:cNvPr id="3" name="TextBox 2"/>
          <p:cNvSpPr txBox="1"/>
          <p:nvPr/>
        </p:nvSpPr>
        <p:spPr>
          <a:xfrm>
            <a:off x="4321036" y="4455475"/>
            <a:ext cx="354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Референдум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621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547482"/>
            <a:ext cx="5481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Кто из граждан РФ обладает большими правами?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882655" y="4166940"/>
            <a:ext cx="44251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Никто, все граждане равны в правах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434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161320"/>
            <a:ext cx="5467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В какой сказке нарушено право ребёнка на отдых и развлечение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882655" y="4392224"/>
            <a:ext cx="4425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«Золушка»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9184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91" y="6168788"/>
            <a:ext cx="785837" cy="6051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093" y="817268"/>
            <a:ext cx="1609625" cy="16096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51" y="4684612"/>
            <a:ext cx="1799282" cy="2053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51" y="4845267"/>
            <a:ext cx="1819683" cy="1928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1" y="1003168"/>
            <a:ext cx="999329" cy="1002074"/>
          </a:xfrm>
          <a:prstGeom prst="rect">
            <a:avLst/>
          </a:prstGeom>
        </p:spPr>
      </p:pic>
      <p:pic>
        <p:nvPicPr>
          <p:cNvPr id="20" name="Picture 8" descr="О поправках в основной документ страны ульяновцам расскажут волонтеры  Конституции / Новостной портал Ульяновска / 73online.ru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/>
          <a:stretch/>
        </p:blipFill>
        <p:spPr bwMode="auto">
          <a:xfrm>
            <a:off x="2090177" y="2464573"/>
            <a:ext cx="1458239" cy="1449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2" descr="Учительниц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2906973"/>
            <a:ext cx="2240522" cy="395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28" y="817268"/>
            <a:ext cx="1288835" cy="15267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48416" y="2161320"/>
            <a:ext cx="54676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В какой сказке главная героиня,  воспользовалась правом на свободу передвижения.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88773" y="4146003"/>
            <a:ext cx="4612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 «Лягушка-путешественница»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60785" y="67314"/>
            <a:ext cx="6429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Россия без каждого из нас обойтись может,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</a:rPr>
              <a:t>Но никто из нас без нее не может обойтись /И.С. Тургенев/</a:t>
            </a:r>
            <a:endParaRPr lang="ru-RU" b="0" i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1590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624</Words>
  <Application>Microsoft Office PowerPoint</Application>
  <PresentationFormat>Широкоэкранный</PresentationFormat>
  <Paragraphs>82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Astra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subject>Конституция</dc:subject>
  <dc:creator>КЕВ</dc:creator>
  <cp:lastModifiedBy>user</cp:lastModifiedBy>
  <cp:revision>39</cp:revision>
  <dcterms:created xsi:type="dcterms:W3CDTF">2022-03-06T04:00:31Z</dcterms:created>
  <dcterms:modified xsi:type="dcterms:W3CDTF">2023-12-11T15:54:49Z</dcterms:modified>
</cp:coreProperties>
</file>