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2" r:id="rId2"/>
    <p:sldId id="256" r:id="rId3"/>
    <p:sldId id="257" r:id="rId4"/>
    <p:sldId id="258" r:id="rId5"/>
    <p:sldId id="259" r:id="rId6"/>
    <p:sldId id="260" r:id="rId7"/>
    <p:sldId id="261" r:id="rId8"/>
    <p:sldId id="262" r:id="rId9"/>
    <p:sldId id="270" r:id="rId10"/>
    <p:sldId id="271" r:id="rId11"/>
    <p:sldId id="264" r:id="rId12"/>
    <p:sldId id="265" r:id="rId13"/>
    <p:sldId id="266"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132856"/>
            <a:ext cx="8206680" cy="1802631"/>
          </a:xfrm>
        </p:spPr>
        <p:txBody>
          <a:bodyPr/>
          <a:lstStyle/>
          <a:p>
            <a:r>
              <a:rPr lang="ru-RU" dirty="0" smtClean="0"/>
              <a:t>Первые монеты на Руси</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1"/>
          <p:cNvPicPr>
            <a:picLocks noChangeAspect="1"/>
          </p:cNvPicPr>
          <p:nvPr/>
        </p:nvPicPr>
        <p:blipFill>
          <a:blip r:embed="rId2" cstate="print"/>
          <a:srcRect/>
          <a:stretch>
            <a:fillRect/>
          </a:stretch>
        </p:blipFill>
        <p:spPr bwMode="auto">
          <a:xfrm>
            <a:off x="942976" y="2722563"/>
            <a:ext cx="2250281" cy="1524000"/>
          </a:xfrm>
          <a:prstGeom prst="rect">
            <a:avLst/>
          </a:prstGeom>
          <a:noFill/>
          <a:ln w="9525">
            <a:noFill/>
            <a:miter lim="800000"/>
            <a:headEnd/>
            <a:tailEnd/>
          </a:ln>
        </p:spPr>
      </p:pic>
      <p:sp>
        <p:nvSpPr>
          <p:cNvPr id="3075" name="Прямоугольник 2"/>
          <p:cNvSpPr>
            <a:spLocks noChangeArrowheads="1"/>
          </p:cNvSpPr>
          <p:nvPr/>
        </p:nvSpPr>
        <p:spPr bwMode="auto">
          <a:xfrm>
            <a:off x="666750" y="876300"/>
            <a:ext cx="4050083" cy="584775"/>
          </a:xfrm>
          <a:prstGeom prst="rect">
            <a:avLst/>
          </a:prstGeom>
          <a:noFill/>
          <a:ln w="9525">
            <a:noFill/>
            <a:miter lim="800000"/>
            <a:headEnd/>
            <a:tailEnd/>
          </a:ln>
        </p:spPr>
        <p:txBody>
          <a:bodyPr wrap="none">
            <a:spAutoFit/>
          </a:bodyPr>
          <a:lstStyle/>
          <a:p>
            <a:pPr eaLnBrk="1" hangingPunct="1"/>
            <a:r>
              <a:rPr lang="ru-RU" altLang="ru-RU" sz="3200"/>
              <a:t>Четвертак – 25 копеек</a:t>
            </a:r>
          </a:p>
        </p:txBody>
      </p:sp>
      <p:pic>
        <p:nvPicPr>
          <p:cNvPr id="3076" name="Рисунок 4"/>
          <p:cNvPicPr>
            <a:picLocks noChangeAspect="1"/>
          </p:cNvPicPr>
          <p:nvPr/>
        </p:nvPicPr>
        <p:blipFill>
          <a:blip r:embed="rId3" cstate="print"/>
          <a:srcRect/>
          <a:stretch>
            <a:fillRect/>
          </a:stretch>
        </p:blipFill>
        <p:spPr bwMode="auto">
          <a:xfrm>
            <a:off x="5456635" y="4618039"/>
            <a:ext cx="2228850" cy="1533525"/>
          </a:xfrm>
          <a:prstGeom prst="rect">
            <a:avLst/>
          </a:prstGeom>
          <a:noFill/>
          <a:ln w="9525">
            <a:noFill/>
            <a:miter lim="800000"/>
            <a:headEnd/>
            <a:tailEnd/>
          </a:ln>
        </p:spPr>
      </p:pic>
      <p:pic>
        <p:nvPicPr>
          <p:cNvPr id="3077" name="Рисунок 6"/>
          <p:cNvPicPr>
            <a:picLocks noChangeAspect="1"/>
          </p:cNvPicPr>
          <p:nvPr/>
        </p:nvPicPr>
        <p:blipFill>
          <a:blip r:embed="rId4" cstate="print"/>
          <a:srcRect/>
          <a:stretch>
            <a:fillRect/>
          </a:stretch>
        </p:blipFill>
        <p:spPr bwMode="auto">
          <a:xfrm>
            <a:off x="5406629" y="2741613"/>
            <a:ext cx="2278856" cy="1504950"/>
          </a:xfrm>
          <a:prstGeom prst="rect">
            <a:avLst/>
          </a:prstGeom>
          <a:noFill/>
          <a:ln w="9525">
            <a:noFill/>
            <a:miter lim="800000"/>
            <a:headEnd/>
            <a:tailEnd/>
          </a:ln>
        </p:spPr>
      </p:pic>
      <p:sp>
        <p:nvSpPr>
          <p:cNvPr id="3078" name="Прямоугольник 7"/>
          <p:cNvSpPr>
            <a:spLocks noChangeArrowheads="1"/>
          </p:cNvSpPr>
          <p:nvPr/>
        </p:nvSpPr>
        <p:spPr bwMode="auto">
          <a:xfrm>
            <a:off x="5711429" y="876300"/>
            <a:ext cx="1891865" cy="584775"/>
          </a:xfrm>
          <a:prstGeom prst="rect">
            <a:avLst/>
          </a:prstGeom>
          <a:noFill/>
          <a:ln w="9525">
            <a:noFill/>
            <a:miter lim="800000"/>
            <a:headEnd/>
            <a:tailEnd/>
          </a:ln>
        </p:spPr>
        <p:txBody>
          <a:bodyPr wrap="none">
            <a:spAutoFit/>
          </a:bodyPr>
          <a:lstStyle/>
          <a:p>
            <a:pPr eaLnBrk="1" hangingPunct="1"/>
            <a:r>
              <a:rPr lang="ru-RU" altLang="ru-RU" sz="3200"/>
              <a:t>Червонец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wipe(down)">
                                      <p:cBhvr>
                                        <p:cTn id="11" dur="500"/>
                                        <p:tgtEl>
                                          <p:spTgt spid="307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07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07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076"/>
                                        </p:tgtEl>
                                        <p:attrNameLst>
                                          <p:attrName>style.visibility</p:attrName>
                                        </p:attrNameLst>
                                      </p:cBhvr>
                                      <p:to>
                                        <p:strVal val="visible"/>
                                      </p:to>
                                    </p:set>
                                    <p:animEffect transition="in" filter="wipe(down)">
                                      <p:cBhvr>
                                        <p:cTn id="24"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P spid="307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Монеты на Руси\3-4 кл\задания\2023-11-04_10-07-07.png"/>
          <p:cNvPicPr>
            <a:picLocks noChangeAspect="1" noChangeArrowheads="1"/>
          </p:cNvPicPr>
          <p:nvPr/>
        </p:nvPicPr>
        <p:blipFill>
          <a:blip r:embed="rId2" cstate="print"/>
          <a:srcRect l="3315" r="8134"/>
          <a:stretch>
            <a:fillRect/>
          </a:stretch>
        </p:blipFill>
        <p:spPr bwMode="auto">
          <a:xfrm>
            <a:off x="107504" y="1340768"/>
            <a:ext cx="8640960" cy="374441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L:\Монеты на Руси\3-4 кл\задания\2023-11-04_10-08-13.png"/>
          <p:cNvPicPr>
            <a:picLocks noChangeAspect="1" noChangeArrowheads="1"/>
          </p:cNvPicPr>
          <p:nvPr/>
        </p:nvPicPr>
        <p:blipFill>
          <a:blip r:embed="rId2" cstate="print"/>
          <a:srcRect/>
          <a:stretch>
            <a:fillRect/>
          </a:stretch>
        </p:blipFill>
        <p:spPr bwMode="auto">
          <a:xfrm>
            <a:off x="1" y="404664"/>
            <a:ext cx="9144000" cy="54006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79913" y="116632"/>
            <a:ext cx="1584176" cy="400110"/>
          </a:xfrm>
          <a:prstGeom prst="rect">
            <a:avLst/>
          </a:prstGeom>
          <a:noFill/>
          <a:ln>
            <a:noFill/>
          </a:ln>
        </p:spPr>
        <p:txBody>
          <a:bodyPr wrap="square" rtlCol="0">
            <a:spAutoFit/>
          </a:bodyPr>
          <a:lstStyle/>
          <a:p>
            <a:pPr algn="ctr"/>
            <a:r>
              <a:rPr lang="ru-RU" sz="2000" b="1" dirty="0" smtClean="0">
                <a:solidFill>
                  <a:schemeClr val="accent3">
                    <a:lumMod val="50000"/>
                  </a:schemeClr>
                </a:solidFill>
                <a:latin typeface="Comic Sans MS" pitchFamily="66" charset="0"/>
              </a:rPr>
              <a:t>Задание </a:t>
            </a:r>
            <a:endParaRPr lang="ru-RU" sz="2000" b="1" dirty="0">
              <a:solidFill>
                <a:schemeClr val="accent3">
                  <a:lumMod val="50000"/>
                </a:schemeClr>
              </a:solidFill>
              <a:latin typeface="Comic Sans MS" pitchFamily="66" charset="0"/>
            </a:endParaRPr>
          </a:p>
        </p:txBody>
      </p:sp>
      <p:sp>
        <p:nvSpPr>
          <p:cNvPr id="5" name="TextBox 4"/>
          <p:cNvSpPr txBox="1"/>
          <p:nvPr/>
        </p:nvSpPr>
        <p:spPr>
          <a:xfrm>
            <a:off x="251520" y="548680"/>
            <a:ext cx="8640960" cy="1754326"/>
          </a:xfrm>
          <a:prstGeom prst="rect">
            <a:avLst/>
          </a:prstGeom>
          <a:noFill/>
        </p:spPr>
        <p:txBody>
          <a:bodyPr wrap="square" rtlCol="0">
            <a:spAutoFit/>
          </a:bodyPr>
          <a:lstStyle/>
          <a:p>
            <a:pPr algn="just"/>
            <a:r>
              <a:rPr lang="ru-RU" b="1" dirty="0" smtClean="0">
                <a:solidFill>
                  <a:srgbClr val="652E15"/>
                </a:solidFill>
              </a:rPr>
              <a:t>	П</a:t>
            </a:r>
            <a:r>
              <a:rPr lang="ru-RU" b="1" dirty="0" smtClean="0">
                <a:solidFill>
                  <a:srgbClr val="652E15"/>
                </a:solidFill>
              </a:rPr>
              <a:t>очему </a:t>
            </a:r>
            <a:r>
              <a:rPr lang="ru-RU" b="1" dirty="0" smtClean="0">
                <a:solidFill>
                  <a:srgbClr val="652E15"/>
                </a:solidFill>
              </a:rPr>
              <a:t>деньги в России стали называть «рублями</a:t>
            </a:r>
            <a:r>
              <a:rPr lang="ru-RU" b="1" dirty="0" smtClean="0">
                <a:solidFill>
                  <a:srgbClr val="652E15"/>
                </a:solidFill>
              </a:rPr>
              <a:t>»?</a:t>
            </a:r>
          </a:p>
          <a:p>
            <a:pPr algn="just"/>
            <a:r>
              <a:rPr lang="ru-RU" b="1" dirty="0" smtClean="0">
                <a:solidFill>
                  <a:srgbClr val="652E15"/>
                </a:solidFill>
              </a:rPr>
              <a:t> </a:t>
            </a:r>
            <a:r>
              <a:rPr lang="ru-RU" b="1" dirty="0" smtClean="0">
                <a:solidFill>
                  <a:srgbClr val="652E15"/>
                </a:solidFill>
              </a:rPr>
              <a:t>Оказывается, в стародавние времена в качестве денег использовали серебряные слитки длиной до 20 см и весом примерно 200 граммов. Называли эти слитки «гривнами». Но такими слитками не всегда было удобно расплачиваться за небольшой товар. Иногда для точности расчётов эти слитки приходилось рубить на более мелкие части, поэтому эти слитки называли «рубль» (от слова «рубить»)</a:t>
            </a:r>
            <a:endParaRPr lang="ru-RU" b="1" dirty="0">
              <a:solidFill>
                <a:srgbClr val="652E15"/>
              </a:solidFill>
            </a:endParaRPr>
          </a:p>
        </p:txBody>
      </p:sp>
      <p:pic>
        <p:nvPicPr>
          <p:cNvPr id="3074" name="Picture 2" descr="https://avatars.dzeninfra.ru/get-zen_brief/6494091/pub_62da45d09d059c55fe04c167_62da4640df482c1fc864491d/scale_1080"/>
          <p:cNvPicPr>
            <a:picLocks noChangeAspect="1" noChangeArrowheads="1"/>
          </p:cNvPicPr>
          <p:nvPr/>
        </p:nvPicPr>
        <p:blipFill>
          <a:blip r:embed="rId2" cstate="print">
            <a:clrChange>
              <a:clrFrom>
                <a:srgbClr val="FFFFFF"/>
              </a:clrFrom>
              <a:clrTo>
                <a:srgbClr val="FFFFFF">
                  <a:alpha val="0"/>
                </a:srgbClr>
              </a:clrTo>
            </a:clrChange>
          </a:blip>
          <a:srcRect t="54545"/>
          <a:stretch>
            <a:fillRect/>
          </a:stretch>
        </p:blipFill>
        <p:spPr bwMode="auto">
          <a:xfrm>
            <a:off x="539552" y="2493016"/>
            <a:ext cx="2899524" cy="1080000"/>
          </a:xfrm>
          <a:prstGeom prst="rect">
            <a:avLst/>
          </a:prstGeom>
          <a:noFill/>
        </p:spPr>
      </p:pic>
      <p:sp>
        <p:nvSpPr>
          <p:cNvPr id="9" name="TextBox 8"/>
          <p:cNvSpPr txBox="1"/>
          <p:nvPr/>
        </p:nvSpPr>
        <p:spPr>
          <a:xfrm>
            <a:off x="683568" y="4942911"/>
            <a:ext cx="7776864" cy="646331"/>
          </a:xfrm>
          <a:prstGeom prst="rect">
            <a:avLst/>
          </a:prstGeom>
          <a:noFill/>
        </p:spPr>
        <p:txBody>
          <a:bodyPr wrap="square" rtlCol="0">
            <a:spAutoFit/>
          </a:bodyPr>
          <a:lstStyle/>
          <a:p>
            <a:r>
              <a:rPr lang="ru-RU" b="1" dirty="0" smtClean="0">
                <a:solidFill>
                  <a:schemeClr val="accent2">
                    <a:lumMod val="50000"/>
                  </a:schemeClr>
                </a:solidFill>
                <a:latin typeface="Comic Sans MS" pitchFamily="66" charset="0"/>
              </a:rPr>
              <a:t>Как ты думаешь, где на картинках изображена «гривна», а где – «рубль»? Подпиши изображения.</a:t>
            </a:r>
            <a:endParaRPr lang="ru-RU" b="1" dirty="0">
              <a:solidFill>
                <a:schemeClr val="accent2">
                  <a:lumMod val="50000"/>
                </a:schemeClr>
              </a:solidFill>
              <a:latin typeface="Comic Sans MS" pitchFamily="66" charset="0"/>
            </a:endParaRPr>
          </a:p>
        </p:txBody>
      </p:sp>
      <p:pic>
        <p:nvPicPr>
          <p:cNvPr id="10" name="Picture 4" descr="https://avatars.dzeninfra.ru/get-zen_brief/6494091/pub_62da45d09d059c55fe04c167_62da4640df482c1fc864491d/scale_1080"/>
          <p:cNvPicPr>
            <a:picLocks noChangeAspect="1" noChangeArrowheads="1"/>
          </p:cNvPicPr>
          <p:nvPr/>
        </p:nvPicPr>
        <p:blipFill>
          <a:blip r:embed="rId3" cstate="print">
            <a:clrChange>
              <a:clrFrom>
                <a:srgbClr val="FFFFFF"/>
              </a:clrFrom>
              <a:clrTo>
                <a:srgbClr val="FFFFFF">
                  <a:alpha val="0"/>
                </a:srgbClr>
              </a:clrTo>
            </a:clrChange>
          </a:blip>
          <a:srcRect r="63370" b="55299"/>
          <a:stretch>
            <a:fillRect/>
          </a:stretch>
        </p:blipFill>
        <p:spPr bwMode="auto">
          <a:xfrm>
            <a:off x="6557534" y="2564904"/>
            <a:ext cx="1542858" cy="1080000"/>
          </a:xfrm>
          <a:prstGeom prst="rect">
            <a:avLst/>
          </a:prstGeom>
          <a:noFill/>
        </p:spPr>
      </p:pic>
      <p:sp>
        <p:nvSpPr>
          <p:cNvPr id="7" name="Скругленный прямоугольник 6"/>
          <p:cNvSpPr/>
          <p:nvPr/>
        </p:nvSpPr>
        <p:spPr>
          <a:xfrm>
            <a:off x="1259633" y="3933056"/>
            <a:ext cx="1224136" cy="360000"/>
          </a:xfrm>
          <a:prstGeom prst="roundRect">
            <a:avLst/>
          </a:prstGeom>
          <a:solidFill>
            <a:schemeClr val="accent6">
              <a:lumMod val="40000"/>
              <a:lumOff val="60000"/>
            </a:schemeClr>
          </a:solidFill>
          <a:ln w="95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гривна</a:t>
            </a:r>
            <a:endParaRPr lang="ru-RU" sz="2000" b="1" dirty="0">
              <a:solidFill>
                <a:schemeClr val="tx1"/>
              </a:solidFill>
            </a:endParaRPr>
          </a:p>
        </p:txBody>
      </p:sp>
      <p:sp>
        <p:nvSpPr>
          <p:cNvPr id="8" name="Скругленный прямоугольник 7"/>
          <p:cNvSpPr/>
          <p:nvPr/>
        </p:nvSpPr>
        <p:spPr>
          <a:xfrm>
            <a:off x="6804249" y="3933056"/>
            <a:ext cx="1224136" cy="360000"/>
          </a:xfrm>
          <a:prstGeom prst="roundRect">
            <a:avLst/>
          </a:prstGeom>
          <a:solidFill>
            <a:schemeClr val="accent6">
              <a:lumMod val="40000"/>
              <a:lumOff val="60000"/>
            </a:schemeClr>
          </a:solidFill>
          <a:ln w="95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рубль</a:t>
            </a:r>
            <a:endParaRPr lang="ru-RU" sz="2000" b="1" dirty="0">
              <a:solidFill>
                <a:schemeClr val="tx1"/>
              </a:solidFill>
            </a:endParaRPr>
          </a:p>
        </p:txBody>
      </p:sp>
      <p:pic>
        <p:nvPicPr>
          <p:cNvPr id="5134" name="Picture 14" descr="https://postila.ru/data/a4/fe/fc/8f/a4fefc8f154552be05d184de3935c30da7ece701cd0872430bf98bb34dc4a74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75873" y="1779375"/>
            <a:ext cx="3417125" cy="3373394"/>
          </a:xfrm>
          <a:prstGeom prst="rect">
            <a:avLst/>
          </a:prstGeom>
          <a:noFill/>
        </p:spPr>
      </p:pic>
      <p:pic>
        <p:nvPicPr>
          <p:cNvPr id="5136" name="Picture 16" descr="https://multiurok.ru/img/130239/image_5b291cf1edd37.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508105" y="3573016"/>
            <a:ext cx="877274" cy="1008112"/>
          </a:xfrm>
          <a:prstGeom prst="rect">
            <a:avLst/>
          </a:prstGeom>
          <a:noFill/>
        </p:spPr>
      </p:pic>
      <p:sp>
        <p:nvSpPr>
          <p:cNvPr id="17" name="Прямоугольник 16"/>
          <p:cNvSpPr/>
          <p:nvPr/>
        </p:nvSpPr>
        <p:spPr>
          <a:xfrm rot="21165221">
            <a:off x="5789410" y="3834391"/>
            <a:ext cx="432000" cy="144000"/>
          </a:xfrm>
          <a:prstGeom prst="rect">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 dirty="0" smtClean="0">
                <a:solidFill>
                  <a:srgbClr val="00B0F0"/>
                </a:solidFill>
              </a:rPr>
              <a:t> ************ </a:t>
            </a:r>
            <a:endParaRPr lang="ru-RU" sz="600" dirty="0">
              <a:solidFill>
                <a:srgbClr val="00B0F0"/>
              </a:solidFill>
            </a:endParaRPr>
          </a:p>
        </p:txBody>
      </p:sp>
      <p:sp>
        <p:nvSpPr>
          <p:cNvPr id="12" name="Нашивка 11">
            <a:hlinkClick r:id="" action="ppaction://hlinkshowjump?jump=nextslide"/>
          </p:cNvPr>
          <p:cNvSpPr/>
          <p:nvPr/>
        </p:nvSpPr>
        <p:spPr>
          <a:xfrm>
            <a:off x="8676457" y="6381328"/>
            <a:ext cx="340616" cy="360040"/>
          </a:xfrm>
          <a:prstGeom prst="chevron">
            <a:avLst/>
          </a:prstGeom>
          <a:solidFill>
            <a:srgbClr val="92D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TextBox 3"/>
          <p:cNvSpPr txBox="1"/>
          <p:nvPr/>
        </p:nvSpPr>
        <p:spPr>
          <a:xfrm>
            <a:off x="719632" y="3967172"/>
            <a:ext cx="540000" cy="253916"/>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ru-RU" sz="1050" dirty="0" smtClean="0"/>
              <a:t>Клик!</a:t>
            </a:r>
            <a:endParaRPr lang="ru-RU" sz="1050" dirty="0"/>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nextCondLst>
                <p:cond evt="onClick" delay="0">
                  <p:tgtEl>
                    <p:spTgt spid="7"/>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ipe(left)">
                                      <p:cBhvr>
                                        <p:cTn id="13" dur="500"/>
                                        <p:tgtEl>
                                          <p:spTgt spid="8">
                                            <p:txEl>
                                              <p:pRg st="0" end="0"/>
                                            </p:txEl>
                                          </p:spTgt>
                                        </p:tgtEl>
                                      </p:cBhvr>
                                    </p:animEffect>
                                  </p:childTnLst>
                                </p:cTn>
                              </p:par>
                            </p:childTnLst>
                          </p:cTn>
                        </p:par>
                      </p:childTnLst>
                    </p:cTn>
                  </p:par>
                </p:childTnLst>
              </p:cTn>
              <p:nextCondLst>
                <p:cond evt="onClick" delay="0">
                  <p:tgtEl>
                    <p:spTgt spid="8"/>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M:\1\2023-12-07_08-22-04.png"/>
          <p:cNvPicPr>
            <a:picLocks noChangeAspect="1" noChangeArrowheads="1"/>
          </p:cNvPicPr>
          <p:nvPr/>
        </p:nvPicPr>
        <p:blipFill>
          <a:blip r:embed="rId2" cstate="print"/>
          <a:srcRect l="29021" t="10191" r="21114" b="66372"/>
          <a:stretch>
            <a:fillRect/>
          </a:stretch>
        </p:blipFill>
        <p:spPr bwMode="auto">
          <a:xfrm>
            <a:off x="123298" y="1594021"/>
            <a:ext cx="9020702" cy="4522574"/>
          </a:xfrm>
          <a:prstGeom prst="rect">
            <a:avLst/>
          </a:prstGeom>
          <a:noFill/>
        </p:spPr>
      </p:pic>
      <p:sp>
        <p:nvSpPr>
          <p:cNvPr id="3" name="Прямоугольник 2"/>
          <p:cNvSpPr/>
          <p:nvPr/>
        </p:nvSpPr>
        <p:spPr>
          <a:xfrm>
            <a:off x="287295" y="704334"/>
            <a:ext cx="1056503" cy="13345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3770646" y="586189"/>
            <a:ext cx="1584176" cy="400110"/>
          </a:xfrm>
          <a:prstGeom prst="rect">
            <a:avLst/>
          </a:prstGeom>
          <a:noFill/>
          <a:ln>
            <a:noFill/>
          </a:ln>
        </p:spPr>
        <p:txBody>
          <a:bodyPr wrap="square" rtlCol="0">
            <a:spAutoFit/>
          </a:bodyPr>
          <a:lstStyle/>
          <a:p>
            <a:pPr algn="ctr"/>
            <a:r>
              <a:rPr lang="ru-RU" sz="2000" b="1" dirty="0" smtClean="0">
                <a:solidFill>
                  <a:schemeClr val="accent3">
                    <a:lumMod val="50000"/>
                  </a:schemeClr>
                </a:solidFill>
                <a:latin typeface="Comic Sans MS" pitchFamily="66" charset="0"/>
              </a:rPr>
              <a:t>Задание </a:t>
            </a:r>
            <a:endParaRPr lang="ru-RU" sz="2000" b="1" dirty="0">
              <a:solidFill>
                <a:schemeClr val="accent3">
                  <a:lumMod val="50000"/>
                </a:schemeClr>
              </a:solidFill>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L:\Монеты на Руси\3-4 кл\дирхемы.jpg"/>
          <p:cNvPicPr>
            <a:picLocks noChangeAspect="1" noChangeArrowheads="1"/>
          </p:cNvPicPr>
          <p:nvPr/>
        </p:nvPicPr>
        <p:blipFill>
          <a:blip r:embed="rId2" cstate="print"/>
          <a:srcRect/>
          <a:stretch>
            <a:fillRect/>
          </a:stretch>
        </p:blipFill>
        <p:spPr bwMode="auto">
          <a:xfrm>
            <a:off x="172296" y="980728"/>
            <a:ext cx="8971704" cy="460851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Монеты на Руси\3-4 кл\деньга.jpg"/>
          <p:cNvPicPr>
            <a:picLocks noChangeAspect="1" noChangeArrowheads="1"/>
          </p:cNvPicPr>
          <p:nvPr/>
        </p:nvPicPr>
        <p:blipFill>
          <a:blip r:embed="rId2" cstate="print"/>
          <a:srcRect/>
          <a:stretch>
            <a:fillRect/>
          </a:stretch>
        </p:blipFill>
        <p:spPr bwMode="auto">
          <a:xfrm>
            <a:off x="251521" y="548680"/>
            <a:ext cx="8892480" cy="475252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Монеты на Руси\3-4 кл\vitye-shejnye-grivny.jpg"/>
          <p:cNvPicPr>
            <a:picLocks noChangeAspect="1" noChangeArrowheads="1"/>
          </p:cNvPicPr>
          <p:nvPr/>
        </p:nvPicPr>
        <p:blipFill>
          <a:blip r:embed="rId2" cstate="print"/>
          <a:srcRect/>
          <a:stretch>
            <a:fillRect/>
          </a:stretch>
        </p:blipFill>
        <p:spPr bwMode="auto">
          <a:xfrm>
            <a:off x="-1016" y="260648"/>
            <a:ext cx="9145016" cy="624433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L:\Монеты на Руси\3-4 кл\grivna_005.jpg"/>
          <p:cNvPicPr>
            <a:picLocks noChangeAspect="1" noChangeArrowheads="1"/>
          </p:cNvPicPr>
          <p:nvPr/>
        </p:nvPicPr>
        <p:blipFill>
          <a:blip r:embed="rId2" cstate="print"/>
          <a:srcRect/>
          <a:stretch>
            <a:fillRect/>
          </a:stretch>
        </p:blipFill>
        <p:spPr bwMode="auto">
          <a:xfrm>
            <a:off x="0" y="692696"/>
            <a:ext cx="9144000" cy="558924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Монеты на Руси\3-4 кл\целая гривна.jpg"/>
          <p:cNvPicPr>
            <a:picLocks noChangeAspect="1" noChangeArrowheads="1"/>
          </p:cNvPicPr>
          <p:nvPr/>
        </p:nvPicPr>
        <p:blipFill>
          <a:blip r:embed="rId2" cstate="print"/>
          <a:srcRect/>
          <a:stretch>
            <a:fillRect/>
          </a:stretch>
        </p:blipFill>
        <p:spPr bwMode="auto">
          <a:xfrm>
            <a:off x="0" y="1268760"/>
            <a:ext cx="9182228" cy="388843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Робинбобинбарабек\Desktop\6540906331.jpg"/>
          <p:cNvPicPr>
            <a:picLocks noChangeAspect="1" noChangeArrowheads="1"/>
          </p:cNvPicPr>
          <p:nvPr/>
        </p:nvPicPr>
        <p:blipFill>
          <a:blip r:embed="rId2" cstate="print"/>
          <a:srcRect/>
          <a:stretch>
            <a:fillRect/>
          </a:stretch>
        </p:blipFill>
        <p:spPr bwMode="auto">
          <a:xfrm>
            <a:off x="304800" y="764704"/>
            <a:ext cx="8839200" cy="4876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Монеты на Руси\3-4 кл\грош.jpg"/>
          <p:cNvPicPr>
            <a:picLocks noChangeAspect="1" noChangeArrowheads="1"/>
          </p:cNvPicPr>
          <p:nvPr/>
        </p:nvPicPr>
        <p:blipFill>
          <a:blip r:embed="rId2" cstate="print"/>
          <a:srcRect/>
          <a:stretch>
            <a:fillRect/>
          </a:stretch>
        </p:blipFill>
        <p:spPr bwMode="auto">
          <a:xfrm>
            <a:off x="1907704" y="332656"/>
            <a:ext cx="6120680" cy="610034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descr="ÐÐ°ÑÑÐ¸Ð½ÐºÐ¸ Ð¿Ð¾ Ð·Ð°Ð¿ÑÐ¾ÑÑ Ð³ÑÐ¾Ñ Ð¿Ð¾Ð»ÐºÐ¾Ð¿ÐµÐ¹ÐºÐ¸"/>
          <p:cNvSpPr>
            <a:spLocks noChangeAspect="1" noChangeArrowheads="1"/>
          </p:cNvSpPr>
          <p:nvPr/>
        </p:nvSpPr>
        <p:spPr bwMode="auto">
          <a:xfrm>
            <a:off x="116681" y="-144463"/>
            <a:ext cx="228600" cy="304801"/>
          </a:xfrm>
          <a:prstGeom prst="rect">
            <a:avLst/>
          </a:prstGeom>
          <a:noFill/>
          <a:ln w="9525">
            <a:noFill/>
            <a:miter lim="800000"/>
            <a:headEnd/>
            <a:tailEnd/>
          </a:ln>
        </p:spPr>
        <p:txBody>
          <a:bodyPr/>
          <a:lstStyle/>
          <a:p>
            <a:pPr eaLnBrk="1" hangingPunct="1"/>
            <a:endParaRPr lang="ru-RU" altLang="ru-RU"/>
          </a:p>
        </p:txBody>
      </p:sp>
      <p:pic>
        <p:nvPicPr>
          <p:cNvPr id="2051" name="Рисунок 4"/>
          <p:cNvPicPr>
            <a:picLocks noChangeAspect="1"/>
          </p:cNvPicPr>
          <p:nvPr/>
        </p:nvPicPr>
        <p:blipFill>
          <a:blip r:embed="rId2" cstate="print"/>
          <a:srcRect/>
          <a:stretch>
            <a:fillRect/>
          </a:stretch>
        </p:blipFill>
        <p:spPr bwMode="auto">
          <a:xfrm>
            <a:off x="1141810" y="1436688"/>
            <a:ext cx="1527572" cy="2119312"/>
          </a:xfrm>
          <a:prstGeom prst="rect">
            <a:avLst/>
          </a:prstGeom>
          <a:noFill/>
          <a:ln w="9525">
            <a:noFill/>
            <a:miter lim="800000"/>
            <a:headEnd/>
            <a:tailEnd/>
          </a:ln>
        </p:spPr>
      </p:pic>
      <p:pic>
        <p:nvPicPr>
          <p:cNvPr id="2052" name="Рисунок 5"/>
          <p:cNvPicPr>
            <a:picLocks noChangeAspect="1"/>
          </p:cNvPicPr>
          <p:nvPr/>
        </p:nvPicPr>
        <p:blipFill>
          <a:blip r:embed="rId3" cstate="print"/>
          <a:srcRect/>
          <a:stretch>
            <a:fillRect/>
          </a:stretch>
        </p:blipFill>
        <p:spPr bwMode="auto">
          <a:xfrm>
            <a:off x="781050" y="4068764"/>
            <a:ext cx="2293144" cy="1495425"/>
          </a:xfrm>
          <a:prstGeom prst="rect">
            <a:avLst/>
          </a:prstGeom>
          <a:noFill/>
          <a:ln w="9525">
            <a:noFill/>
            <a:miter lim="800000"/>
            <a:headEnd/>
            <a:tailEnd/>
          </a:ln>
        </p:spPr>
      </p:pic>
      <p:sp>
        <p:nvSpPr>
          <p:cNvPr id="2053" name="Прямоугольник 6"/>
          <p:cNvSpPr>
            <a:spLocks noChangeArrowheads="1"/>
          </p:cNvSpPr>
          <p:nvPr/>
        </p:nvSpPr>
        <p:spPr bwMode="auto">
          <a:xfrm>
            <a:off x="608410" y="339725"/>
            <a:ext cx="3459152" cy="584775"/>
          </a:xfrm>
          <a:prstGeom prst="rect">
            <a:avLst/>
          </a:prstGeom>
          <a:noFill/>
          <a:ln w="9525">
            <a:noFill/>
            <a:miter lim="800000"/>
            <a:headEnd/>
            <a:tailEnd/>
          </a:ln>
        </p:spPr>
        <p:txBody>
          <a:bodyPr wrap="none">
            <a:spAutoFit/>
          </a:bodyPr>
          <a:lstStyle/>
          <a:p>
            <a:pPr eaLnBrk="1" hangingPunct="1"/>
            <a:r>
              <a:rPr lang="ru-RU" altLang="ru-RU" sz="3200"/>
              <a:t>Грош - полкопейки</a:t>
            </a:r>
          </a:p>
        </p:txBody>
      </p:sp>
      <p:pic>
        <p:nvPicPr>
          <p:cNvPr id="2054" name="Рисунок 7"/>
          <p:cNvPicPr>
            <a:picLocks noChangeAspect="1"/>
          </p:cNvPicPr>
          <p:nvPr/>
        </p:nvPicPr>
        <p:blipFill>
          <a:blip r:embed="rId4" cstate="print"/>
          <a:srcRect/>
          <a:stretch>
            <a:fillRect/>
          </a:stretch>
        </p:blipFill>
        <p:spPr bwMode="auto">
          <a:xfrm>
            <a:off x="3402806" y="3870325"/>
            <a:ext cx="2324100" cy="1595438"/>
          </a:xfrm>
          <a:prstGeom prst="rect">
            <a:avLst/>
          </a:prstGeom>
          <a:noFill/>
          <a:ln w="9525">
            <a:noFill/>
            <a:miter lim="800000"/>
            <a:headEnd/>
            <a:tailEnd/>
          </a:ln>
        </p:spPr>
      </p:pic>
      <p:pic>
        <p:nvPicPr>
          <p:cNvPr id="2055" name="Рисунок 8"/>
          <p:cNvPicPr>
            <a:picLocks noChangeAspect="1"/>
          </p:cNvPicPr>
          <p:nvPr/>
        </p:nvPicPr>
        <p:blipFill>
          <a:blip r:embed="rId5" cstate="print"/>
          <a:srcRect/>
          <a:stretch>
            <a:fillRect/>
          </a:stretch>
        </p:blipFill>
        <p:spPr bwMode="auto">
          <a:xfrm>
            <a:off x="3469481" y="1816100"/>
            <a:ext cx="2257425" cy="1524000"/>
          </a:xfrm>
          <a:prstGeom prst="rect">
            <a:avLst/>
          </a:prstGeom>
          <a:noFill/>
          <a:ln w="9525">
            <a:noFill/>
            <a:miter lim="800000"/>
            <a:headEnd/>
            <a:tailEnd/>
          </a:ln>
        </p:spPr>
      </p:pic>
      <p:sp>
        <p:nvSpPr>
          <p:cNvPr id="2056" name="Прямоугольник 9"/>
          <p:cNvSpPr>
            <a:spLocks noChangeArrowheads="1"/>
          </p:cNvSpPr>
          <p:nvPr/>
        </p:nvSpPr>
        <p:spPr bwMode="auto">
          <a:xfrm>
            <a:off x="3293269" y="339725"/>
            <a:ext cx="3735895" cy="584775"/>
          </a:xfrm>
          <a:prstGeom prst="rect">
            <a:avLst/>
          </a:prstGeom>
          <a:noFill/>
          <a:ln w="9525">
            <a:noFill/>
            <a:miter lim="800000"/>
            <a:headEnd/>
            <a:tailEnd/>
          </a:ln>
        </p:spPr>
        <p:txBody>
          <a:bodyPr wrap="none">
            <a:spAutoFit/>
          </a:bodyPr>
          <a:lstStyle/>
          <a:p>
            <a:pPr eaLnBrk="1" hangingPunct="1"/>
            <a:r>
              <a:rPr lang="ru-RU" altLang="ru-RU" sz="3200"/>
              <a:t>Алтын - три копейки</a:t>
            </a:r>
          </a:p>
        </p:txBody>
      </p:sp>
      <p:pic>
        <p:nvPicPr>
          <p:cNvPr id="2057" name="Рисунок 10"/>
          <p:cNvPicPr>
            <a:picLocks noChangeAspect="1"/>
          </p:cNvPicPr>
          <p:nvPr/>
        </p:nvPicPr>
        <p:blipFill>
          <a:blip r:embed="rId6" cstate="print"/>
          <a:srcRect/>
          <a:stretch>
            <a:fillRect/>
          </a:stretch>
        </p:blipFill>
        <p:spPr bwMode="auto">
          <a:xfrm>
            <a:off x="6513910" y="3870326"/>
            <a:ext cx="2271713" cy="1514475"/>
          </a:xfrm>
          <a:prstGeom prst="rect">
            <a:avLst/>
          </a:prstGeom>
          <a:noFill/>
          <a:ln w="9525">
            <a:noFill/>
            <a:miter lim="800000"/>
            <a:headEnd/>
            <a:tailEnd/>
          </a:ln>
        </p:spPr>
      </p:pic>
      <p:sp>
        <p:nvSpPr>
          <p:cNvPr id="2058" name="Прямоугольник 11"/>
          <p:cNvSpPr>
            <a:spLocks noChangeArrowheads="1"/>
          </p:cNvSpPr>
          <p:nvPr/>
        </p:nvSpPr>
        <p:spPr bwMode="auto">
          <a:xfrm>
            <a:off x="6286501" y="339725"/>
            <a:ext cx="3634906" cy="584775"/>
          </a:xfrm>
          <a:prstGeom prst="rect">
            <a:avLst/>
          </a:prstGeom>
          <a:noFill/>
          <a:ln w="9525">
            <a:noFill/>
            <a:miter lim="800000"/>
            <a:headEnd/>
            <a:tailEnd/>
          </a:ln>
        </p:spPr>
        <p:txBody>
          <a:bodyPr wrap="none">
            <a:spAutoFit/>
          </a:bodyPr>
          <a:lstStyle/>
          <a:p>
            <a:pPr eaLnBrk="1" hangingPunct="1"/>
            <a:r>
              <a:rPr lang="ru-RU" altLang="ru-RU" sz="3200"/>
              <a:t>Пятак – пять копеек</a:t>
            </a:r>
          </a:p>
        </p:txBody>
      </p:sp>
      <p:pic>
        <p:nvPicPr>
          <p:cNvPr id="2059" name="Picture 6" descr="ÐÐ°ÑÑÐ¸Ð½ÐºÐ¸ Ð¿Ð¾ Ð·Ð°Ð¿ÑÐ¾ÑÑ Ð¿ÑÑÐ°Ðº"/>
          <p:cNvPicPr>
            <a:picLocks noChangeAspect="1" noChangeArrowheads="1"/>
          </p:cNvPicPr>
          <p:nvPr/>
        </p:nvPicPr>
        <p:blipFill>
          <a:blip r:embed="rId7" cstate="print"/>
          <a:srcRect/>
          <a:stretch>
            <a:fillRect/>
          </a:stretch>
        </p:blipFill>
        <p:spPr bwMode="auto">
          <a:xfrm>
            <a:off x="6499622" y="1644650"/>
            <a:ext cx="2286000"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500"/>
                                        <p:tgtEl>
                                          <p:spTgt spid="205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056"/>
                                        </p:tgtEl>
                                        <p:attrNameLst>
                                          <p:attrName>style.visibility</p:attrName>
                                        </p:attrNameLst>
                                      </p:cBhvr>
                                      <p:to>
                                        <p:strVal val="visible"/>
                                      </p:to>
                                    </p:set>
                                    <p:anim calcmode="lin" valueType="num">
                                      <p:cBhvr additive="base">
                                        <p:cTn id="20" dur="500" fill="hold"/>
                                        <p:tgtEl>
                                          <p:spTgt spid="2056"/>
                                        </p:tgtEl>
                                        <p:attrNameLst>
                                          <p:attrName>ppt_x</p:attrName>
                                        </p:attrNameLst>
                                      </p:cBhvr>
                                      <p:tavLst>
                                        <p:tav tm="0">
                                          <p:val>
                                            <p:strVal val="#ppt_x"/>
                                          </p:val>
                                        </p:tav>
                                        <p:tav tm="100000">
                                          <p:val>
                                            <p:strVal val="#ppt_x"/>
                                          </p:val>
                                        </p:tav>
                                      </p:tavLst>
                                    </p:anim>
                                    <p:anim calcmode="lin" valueType="num">
                                      <p:cBhvr additive="base">
                                        <p:cTn id="21"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05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054"/>
                                        </p:tgtEl>
                                        <p:attrNameLst>
                                          <p:attrName>style.visibility</p:attrName>
                                        </p:attrNameLst>
                                      </p:cBhvr>
                                      <p:to>
                                        <p:strVal val="visible"/>
                                      </p:to>
                                    </p:set>
                                    <p:animEffect transition="in" filter="fade">
                                      <p:cBhvr>
                                        <p:cTn id="30" dur="1000"/>
                                        <p:tgtEl>
                                          <p:spTgt spid="2054"/>
                                        </p:tgtEl>
                                      </p:cBhvr>
                                    </p:animEffect>
                                    <p:anim calcmode="lin" valueType="num">
                                      <p:cBhvr>
                                        <p:cTn id="31" dur="1000" fill="hold"/>
                                        <p:tgtEl>
                                          <p:spTgt spid="2054"/>
                                        </p:tgtEl>
                                        <p:attrNameLst>
                                          <p:attrName>ppt_x</p:attrName>
                                        </p:attrNameLst>
                                      </p:cBhvr>
                                      <p:tavLst>
                                        <p:tav tm="0">
                                          <p:val>
                                            <p:strVal val="#ppt_x"/>
                                          </p:val>
                                        </p:tav>
                                        <p:tav tm="100000">
                                          <p:val>
                                            <p:strVal val="#ppt_x"/>
                                          </p:val>
                                        </p:tav>
                                      </p:tavLst>
                                    </p:anim>
                                    <p:anim calcmode="lin" valueType="num">
                                      <p:cBhvr>
                                        <p:cTn id="32" dur="1000" fill="hold"/>
                                        <p:tgtEl>
                                          <p:spTgt spid="205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58"/>
                                        </p:tgtEl>
                                        <p:attrNameLst>
                                          <p:attrName>style.visibility</p:attrName>
                                        </p:attrNameLst>
                                      </p:cBhvr>
                                      <p:to>
                                        <p:strVal val="visible"/>
                                      </p:to>
                                    </p:set>
                                    <p:animEffect transition="in" filter="wipe(down)">
                                      <p:cBhvr>
                                        <p:cTn id="37" dur="500"/>
                                        <p:tgtEl>
                                          <p:spTgt spid="2058"/>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05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057"/>
                                        </p:tgtEl>
                                        <p:attrNameLst>
                                          <p:attrName>style.visibility</p:attrName>
                                        </p:attrNameLst>
                                      </p:cBhvr>
                                      <p:to>
                                        <p:strVal val="visible"/>
                                      </p:to>
                                    </p:set>
                                    <p:animEffect transition="in" filter="fade">
                                      <p:cBhvr>
                                        <p:cTn id="46" dur="5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6" grpId="0"/>
      <p:bldP spid="2058"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48</Words>
  <Application>Microsoft Office PowerPoint</Application>
  <PresentationFormat>Экран (4:3)</PresentationFormat>
  <Paragraphs>15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Первые монеты на Руси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Робинбобинбарабек</dc:creator>
  <cp:lastModifiedBy>Робинбобинбарабек</cp:lastModifiedBy>
  <cp:revision>3</cp:revision>
  <dcterms:created xsi:type="dcterms:W3CDTF">2023-11-12T17:41:39Z</dcterms:created>
  <dcterms:modified xsi:type="dcterms:W3CDTF">2023-12-14T13:54:43Z</dcterms:modified>
</cp:coreProperties>
</file>