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6" r:id="rId2"/>
    <p:sldId id="258" r:id="rId3"/>
    <p:sldId id="259" r:id="rId4"/>
    <p:sldId id="260" r:id="rId5"/>
    <p:sldId id="262" r:id="rId6"/>
    <p:sldId id="264" r:id="rId7"/>
    <p:sldId id="265" r:id="rId8"/>
    <p:sldId id="266" r:id="rId9"/>
    <p:sldId id="261" r:id="rId10"/>
    <p:sldId id="267" r:id="rId11"/>
    <p:sldId id="268" r:id="rId12"/>
    <p:sldId id="269" r:id="rId13"/>
    <p:sldId id="270" r:id="rId14"/>
    <p:sldId id="271" r:id="rId1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90" d="100"/>
          <a:sy n="90" d="100"/>
        </p:scale>
        <p:origin x="-1234" y="-5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9B0E42A-8101-431D-9670-769D67B3816C}" type="datetimeFigureOut">
              <a:rPr lang="ru-RU" smtClean="0"/>
              <a:t>04.12.2022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7E3442-024C-4A3B-8A51-7681B07B07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96729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7E3442-024C-4A3B-8A51-7681B07B076D}" type="slidenum">
              <a:rPr lang="ru-RU" smtClean="0"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84245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C189B6-EDDB-4837-A1A8-63649EEE38D9}" type="datetimeFigureOut">
              <a:rPr lang="ru-RU"/>
              <a:pPr>
                <a:defRPr/>
              </a:pPr>
              <a:t>04.12.2022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773990-856F-4260-992E-13CFD30D1C3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9146B1-BFC9-458B-AC21-D0C00F7D9089}" type="datetimeFigureOut">
              <a:rPr lang="ru-RU"/>
              <a:pPr>
                <a:defRPr/>
              </a:pPr>
              <a:t>04.12.2022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84FD9F-FD79-4C77-8AEF-D73D8333412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59DA84-20A4-4323-8A6B-E03BA8B35769}" type="datetimeFigureOut">
              <a:rPr lang="ru-RU"/>
              <a:pPr>
                <a:defRPr/>
              </a:pPr>
              <a:t>04.12.2022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E72E56-5D94-45B7-B809-A1E3754AF99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273AF7-6011-40F8-A7F3-C469D1C83467}" type="datetimeFigureOut">
              <a:rPr lang="ru-RU"/>
              <a:pPr>
                <a:defRPr/>
              </a:pPr>
              <a:t>04.12.2022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EAC464-110A-4290-B7CB-58B1D20A6C8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4B02F3-4184-4800-ADB4-79CED3432E07}" type="datetimeFigureOut">
              <a:rPr lang="ru-RU"/>
              <a:pPr>
                <a:defRPr/>
              </a:pPr>
              <a:t>04.12.2022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A0CB98-0463-41E6-90FE-88E32A96F94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FEC498-A150-4855-A309-6FFD4C39A57C}" type="datetimeFigureOut">
              <a:rPr lang="ru-RU"/>
              <a:pPr>
                <a:defRPr/>
              </a:pPr>
              <a:t>04.12.2022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2D6DFB-B781-4945-963D-31540AA92B3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AAF4F2-2211-430D-B168-D90EAD3F25D9}" type="datetimeFigureOut">
              <a:rPr lang="ru-RU"/>
              <a:pPr>
                <a:defRPr/>
              </a:pPr>
              <a:t>04.12.2022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4CEDDA-E71C-450E-8806-AD7119B460E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4BF1EC-D898-495B-B7C3-755D2EEF58A0}" type="datetimeFigureOut">
              <a:rPr lang="ru-RU"/>
              <a:pPr>
                <a:defRPr/>
              </a:pPr>
              <a:t>04.12.2022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367E51-E697-4025-9336-19FAED860BC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89A38E-955B-4330-82C8-0945916F5DA6}" type="datetimeFigureOut">
              <a:rPr lang="ru-RU"/>
              <a:pPr>
                <a:defRPr/>
              </a:pPr>
              <a:t>04.12.2022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47C694-DD85-44BD-B709-6276FB33AD7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2605BF-F218-4F76-9290-077A237AFC6C}" type="datetimeFigureOut">
              <a:rPr lang="ru-RU"/>
              <a:pPr>
                <a:defRPr/>
              </a:pPr>
              <a:t>04.12.2022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D58EFA-5CFD-4469-ABA7-4EBC70F5DB0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3E63D9-576C-4778-A7DD-2C2D489533C9}" type="datetimeFigureOut">
              <a:rPr lang="ru-RU"/>
              <a:pPr>
                <a:defRPr/>
              </a:pPr>
              <a:t>04.12.2022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E8F6C2-64F9-45CC-A596-50FCBAF326B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2EE04ED-813D-4D40-B9B6-6BB8989D0C02}" type="datetimeFigureOut">
              <a:rPr lang="ru-RU"/>
              <a:pPr>
                <a:defRPr/>
              </a:pPr>
              <a:t>04.12.2022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9D2ED25-ED19-44F5-AE46-DFCA8776BCA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Обобщение и систематизация знаний по теме  «Электролиты. Реакции в растворах электролитов»</a:t>
            </a:r>
            <a:r>
              <a:rPr lang="ru-RU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рН -  это величина, 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характеризующая 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содержание ионов водорода в растворе. 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03648" y="1844824"/>
            <a:ext cx="7283152" cy="4281339"/>
          </a:xfrm>
        </p:spPr>
        <p:txBody>
          <a:bodyPr/>
          <a:lstStyle/>
          <a:p>
            <a:r>
              <a:rPr lang="ru-RU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рН ˃ 7 </a:t>
            </a:r>
            <a:r>
              <a:rPr lang="ru-RU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щелочная среда, </a:t>
            </a:r>
            <a:endParaRPr lang="ru-RU" b="1" dirty="0" smtClean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рН ˂ 7 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кислая среда, </a:t>
            </a:r>
            <a:endParaRPr lang="ru-RU" b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 smtClean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рН </a:t>
            </a:r>
            <a:r>
              <a:rPr lang="ru-RU" b="1" dirty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 7 – нейтральная </a:t>
            </a:r>
            <a:r>
              <a:rPr lang="ru-RU" b="1" dirty="0" smtClean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среда</a:t>
            </a:r>
            <a:r>
              <a:rPr lang="ru-RU" b="1" dirty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b="1" dirty="0" smtClean="0">
              <a:solidFill>
                <a:srgbClr val="FFC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4843281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83568" y="1484784"/>
            <a:ext cx="7776864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Жители блокадного Ленинграда утверждали, что хлеб сладкий? О каком процессе здесь идет речь?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1670272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836712"/>
            <a:ext cx="8229600" cy="1143000"/>
          </a:xfrm>
        </p:spPr>
        <p:txBody>
          <a:bodyPr/>
          <a:lstStyle/>
          <a:p>
            <a:r>
              <a:rPr lang="ru-RU" sz="3600" b="1" u="sng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Рефлексия</a:t>
            </a:r>
            <a:r>
              <a:rPr lang="ru-RU" sz="36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«Чемодан, мясорубка, корзина»</a:t>
            </a:r>
            <a:r>
              <a:rPr lang="ru-RU" sz="36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6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608" y="1988840"/>
            <a:ext cx="7869560" cy="4525963"/>
          </a:xfrm>
        </p:spPr>
        <p:txBody>
          <a:bodyPr/>
          <a:lstStyle/>
          <a:p>
            <a:pPr marL="0" indent="0">
              <a:lnSpc>
                <a:spcPct val="150000"/>
              </a:lnSpc>
              <a:buNone/>
            </a:pP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Чемодан 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всё, что пригодится в дальнейшем.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Мясорубка -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информацию переработаю.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Корзина -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всё выброшу.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1680000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88781" y="1628800"/>
            <a:ext cx="792088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 algn="just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Собраться вместе есть начало. Держаться вместе есть прогресс. Работать вместе есть успех».</a:t>
            </a:r>
          </a:p>
          <a:p>
            <a:pPr algn="r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Генри Форд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6897267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27584" y="1772816"/>
            <a:ext cx="770485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6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урок!</a:t>
            </a:r>
            <a:endParaRPr lang="ru-RU" sz="66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551742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67544" y="1196752"/>
            <a:ext cx="835292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 урока: </a:t>
            </a:r>
          </a:p>
          <a:p>
            <a:pPr algn="ctr"/>
            <a:endParaRPr lang="ru-RU" sz="36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обобщить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систематизировать 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знания.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977578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99592" y="404664"/>
            <a:ext cx="7632848" cy="41857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</a:t>
            </a:r>
          </a:p>
          <a:p>
            <a:pPr algn="just"/>
            <a:endParaRPr lang="ru-RU" sz="2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бобщить и углубить знания о кислотах, основаниях и солях с точки зрения ТЭД;</a:t>
            </a:r>
          </a:p>
          <a:p>
            <a:pPr algn="just"/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акрепить навыки составления уравнений ЭД, молекулярных и ионных уравнений реакций; 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овершенствовать практические навыки при выполнении эксперимента.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131137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83568" y="1628800"/>
            <a:ext cx="784887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Девиз нашего урока</a:t>
            </a:r>
            <a:r>
              <a:rPr lang="ru-RU" sz="32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algn="ctr"/>
            <a:r>
              <a:rPr lang="ru-RU" sz="32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«Главное не просто знать, </a:t>
            </a:r>
            <a:r>
              <a:rPr lang="ru-RU" sz="32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важно </a:t>
            </a:r>
            <a:r>
              <a:rPr lang="ru-RU" sz="32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уметь </a:t>
            </a:r>
            <a:r>
              <a:rPr lang="ru-RU" sz="32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применять</a:t>
            </a:r>
            <a:r>
              <a:rPr lang="ru-RU" sz="32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 </a:t>
            </a:r>
          </a:p>
        </p:txBody>
      </p:sp>
    </p:spTree>
    <p:extLst>
      <p:ext uri="{BB962C8B-B14F-4D97-AF65-F5344CB8AC3E}">
        <p14:creationId xmlns:p14="http://schemas.microsoft.com/office/powerpoint/2010/main" val="14913961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Кислоты с точки зрения ТЭ</a:t>
            </a:r>
            <a:r>
              <a:rPr lang="ru-RU" dirty="0" smtClean="0"/>
              <a:t>Д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89392263"/>
              </p:ext>
            </p:extLst>
          </p:nvPr>
        </p:nvGraphicFramePr>
        <p:xfrm>
          <a:off x="1691680" y="1700806"/>
          <a:ext cx="5328591" cy="3384377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876214"/>
                <a:gridCol w="1887059"/>
                <a:gridCol w="1565318"/>
              </a:tblGrid>
              <a:tr h="107215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CuSO</a:t>
                      </a:r>
                      <a:r>
                        <a:rPr lang="en-US" sz="2800" b="1" baseline="-25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28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b="1" dirty="0" err="1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HCl</a:t>
                      </a:r>
                      <a:endParaRPr lang="ru-RU" sz="2800" b="1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</a:t>
                      </a:r>
                      <a:r>
                        <a:rPr lang="en-US" sz="2800" b="1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uO</a:t>
                      </a:r>
                      <a:endParaRPr lang="ru-RU" sz="28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107215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b="1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NaCl</a:t>
                      </a:r>
                      <a:endParaRPr lang="ru-RU" sz="28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b="1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HNO</a:t>
                      </a:r>
                      <a:r>
                        <a:rPr lang="en-US" sz="2800" b="1" baseline="-250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ru-RU" sz="2800" b="1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</a:t>
                      </a:r>
                      <a:endParaRPr lang="ru-RU" sz="2800" b="1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Na</a:t>
                      </a:r>
                      <a:r>
                        <a:rPr lang="en-US" sz="2800" b="1" baseline="-25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8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</a:t>
                      </a:r>
                      <a:endParaRPr lang="ru-RU" sz="28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124007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</a:t>
                      </a:r>
                      <a:r>
                        <a:rPr lang="en-US" sz="2800" b="1" baseline="-25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2800" b="1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b="1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</a:t>
                      </a:r>
                      <a:r>
                        <a:rPr lang="en-US" sz="2800" b="1" baseline="-250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800" b="1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SO</a:t>
                      </a:r>
                      <a:r>
                        <a:rPr lang="en-US" sz="2800" b="1" baseline="-250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2800" b="1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</a:t>
                      </a:r>
                      <a:r>
                        <a:rPr lang="en-US" sz="2800" b="1" baseline="-25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8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</a:t>
                      </a:r>
                      <a:endParaRPr lang="ru-RU" sz="28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4581282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Основания с точки зрения ТЭД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27877479"/>
              </p:ext>
            </p:extLst>
          </p:nvPr>
        </p:nvGraphicFramePr>
        <p:xfrm>
          <a:off x="1979712" y="1700807"/>
          <a:ext cx="5184576" cy="417646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830889"/>
                <a:gridCol w="1640539"/>
                <a:gridCol w="1713148"/>
              </a:tblGrid>
              <a:tr h="139215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spc="5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b="1" spc="5" dirty="0" err="1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LiOH</a:t>
                      </a:r>
                      <a:endParaRPr lang="ru-RU" sz="2800" b="1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</a:t>
                      </a:r>
                      <a:r>
                        <a:rPr lang="en-US" sz="2800" b="1" baseline="-25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8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SO</a:t>
                      </a:r>
                      <a:r>
                        <a:rPr lang="en-US" sz="2800" b="1" baseline="-25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28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</a:t>
                      </a:r>
                      <a:r>
                        <a:rPr lang="en-US" sz="2800" b="1" baseline="-25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28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139215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</a:t>
                      </a:r>
                      <a:r>
                        <a:rPr lang="en-US" sz="2800" b="1" dirty="0" err="1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NaOH</a:t>
                      </a:r>
                      <a:endParaRPr lang="ru-RU" sz="2800" b="1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</a:t>
                      </a:r>
                      <a:r>
                        <a:rPr lang="en-US" sz="2800" b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ru-RU" sz="2800" b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US" sz="2800" b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OH</a:t>
                      </a:r>
                      <a:r>
                        <a:rPr lang="ru-RU" sz="2800" b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r>
                        <a:rPr lang="ru-RU" sz="2800" b="1" baseline="-25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2800" b="1" baseline="-25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CuSO</a:t>
                      </a:r>
                      <a:r>
                        <a:rPr lang="en-US" sz="2800" b="1" baseline="-25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28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139215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b="1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KOH</a:t>
                      </a:r>
                      <a:endParaRPr lang="ru-RU" sz="2800" b="1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</a:t>
                      </a:r>
                      <a:r>
                        <a:rPr lang="en-US" sz="2800" b="1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aO</a:t>
                      </a:r>
                      <a:endParaRPr lang="ru-RU" sz="28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Mg(OH)</a:t>
                      </a:r>
                      <a:r>
                        <a:rPr lang="en-US" sz="2800" b="1" baseline="-25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28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6260328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Соли с точки зрения ТЭД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19332981"/>
              </p:ext>
            </p:extLst>
          </p:nvPr>
        </p:nvGraphicFramePr>
        <p:xfrm>
          <a:off x="1763688" y="1772815"/>
          <a:ext cx="5112567" cy="373465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638791"/>
                <a:gridCol w="1711333"/>
                <a:gridCol w="1762443"/>
              </a:tblGrid>
              <a:tr h="128879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665345" algn="l"/>
                        </a:tabLst>
                      </a:pPr>
                      <a:endParaRPr lang="en-US" sz="2800" b="1" dirty="0" smtClean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665345" algn="l"/>
                        </a:tabLst>
                      </a:pPr>
                      <a:r>
                        <a:rPr lang="en-US" sz="2800" b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Na</a:t>
                      </a:r>
                      <a:r>
                        <a:rPr lang="en-US" sz="2800" b="1" baseline="-25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800" b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</a:t>
                      </a:r>
                      <a:endParaRPr lang="ru-RU" sz="2800" b="1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665345" algn="l"/>
                        </a:tabLst>
                      </a:pPr>
                      <a:r>
                        <a:rPr lang="ru-RU" sz="28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8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665345" algn="l"/>
                        </a:tabLst>
                      </a:pPr>
                      <a:endParaRPr lang="en-US" sz="2800" b="1" dirty="0" smtClean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665345" algn="l"/>
                        </a:tabLst>
                      </a:pPr>
                      <a:r>
                        <a:rPr lang="en-US" sz="2800" b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CuSO</a:t>
                      </a:r>
                      <a:r>
                        <a:rPr lang="en-US" sz="2800" b="1" baseline="-25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28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665345" algn="l"/>
                        </a:tabLst>
                      </a:pPr>
                      <a:endParaRPr lang="en-US" sz="2800" b="1" dirty="0" smtClean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665345" algn="l"/>
                        </a:tabLst>
                      </a:pPr>
                      <a:r>
                        <a:rPr lang="en-US" sz="2800" b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</a:t>
                      </a:r>
                      <a:r>
                        <a:rPr lang="en-US" sz="2800" b="1" baseline="-25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28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115092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665345" algn="l"/>
                        </a:tabLst>
                      </a:pPr>
                      <a:r>
                        <a:rPr lang="en-US" sz="2800" b="1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</a:t>
                      </a:r>
                      <a:r>
                        <a:rPr lang="en-US" sz="2800" b="1" baseline="-250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800" b="1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SO</a:t>
                      </a:r>
                      <a:r>
                        <a:rPr lang="en-US" sz="2800" b="1" baseline="-250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2800" b="1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665345" algn="l"/>
                        </a:tabLst>
                      </a:pPr>
                      <a:r>
                        <a:rPr lang="en-US" sz="2800" b="1" dirty="0" err="1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NaCl</a:t>
                      </a:r>
                      <a:endParaRPr lang="ru-RU" sz="2800" b="1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665345" algn="l"/>
                        </a:tabLst>
                      </a:pPr>
                      <a:r>
                        <a:rPr lang="en-US" sz="2800" b="1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NaNO</a:t>
                      </a:r>
                      <a:r>
                        <a:rPr lang="en-US" sz="2800" b="1" baseline="-250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ru-RU" sz="2800" b="1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</a:t>
                      </a:r>
                      <a:endParaRPr lang="ru-RU" sz="2800" b="1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115092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665345" algn="l"/>
                        </a:tabLst>
                      </a:pPr>
                      <a:r>
                        <a:rPr lang="en-US" sz="28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NaOH</a:t>
                      </a:r>
                      <a:endParaRPr lang="ru-RU" sz="2800" b="1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665345" algn="l"/>
                        </a:tabLst>
                      </a:pPr>
                      <a:r>
                        <a:rPr lang="ru-RU" sz="28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</a:t>
                      </a:r>
                      <a:r>
                        <a:rPr lang="en-US" sz="2800" b="1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aO</a:t>
                      </a:r>
                      <a:endParaRPr lang="ru-RU" sz="28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665345" algn="l"/>
                        </a:tabLst>
                      </a:pPr>
                      <a:r>
                        <a:rPr lang="en-US" sz="28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</a:t>
                      </a:r>
                      <a:r>
                        <a:rPr lang="en-US" sz="2800" b="1" baseline="-25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8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SO</a:t>
                      </a:r>
                      <a:r>
                        <a:rPr lang="en-US" sz="2800" b="1" baseline="-25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28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28487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Неэлектролиты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64505255"/>
              </p:ext>
            </p:extLst>
          </p:nvPr>
        </p:nvGraphicFramePr>
        <p:xfrm>
          <a:off x="1763688" y="1916832"/>
          <a:ext cx="5616623" cy="374441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977630"/>
                <a:gridCol w="1989062"/>
                <a:gridCol w="1649931"/>
              </a:tblGrid>
              <a:tr h="118620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CuSO</a:t>
                      </a:r>
                      <a:r>
                        <a:rPr lang="en-US" sz="2800" b="1" baseline="-25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28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b="1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HCl</a:t>
                      </a:r>
                      <a:endParaRPr lang="ru-RU" sz="28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</a:t>
                      </a:r>
                      <a:r>
                        <a:rPr lang="en-US" sz="2800" b="1" dirty="0" err="1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uO</a:t>
                      </a:r>
                      <a:endParaRPr lang="ru-RU" sz="2800" b="1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118620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NaCl</a:t>
                      </a:r>
                      <a:endParaRPr lang="ru-RU" sz="2800" b="1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b="1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</a:t>
                      </a:r>
                      <a:r>
                        <a:rPr lang="ru-RU" sz="2800" b="1" baseline="-250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800" b="1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</a:t>
                      </a:r>
                      <a:r>
                        <a:rPr lang="en-US" sz="2800" b="1" baseline="-250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ru-RU" sz="2800" b="1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</a:t>
                      </a:r>
                      <a:endParaRPr lang="ru-RU" sz="2800" b="1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Na</a:t>
                      </a:r>
                      <a:r>
                        <a:rPr lang="en-US" sz="2800" b="1" baseline="-25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8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</a:t>
                      </a:r>
                      <a:endParaRPr lang="ru-RU" sz="28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137200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b="1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</a:t>
                      </a:r>
                      <a:r>
                        <a:rPr lang="en-US" sz="2800" b="1" baseline="-250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2800" b="1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</a:t>
                      </a:r>
                      <a:r>
                        <a:rPr lang="en-US" sz="2800" b="1" baseline="-25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8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SO</a:t>
                      </a:r>
                      <a:r>
                        <a:rPr lang="en-US" sz="2800" b="1" baseline="-25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2800" b="1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</a:t>
                      </a:r>
                      <a:r>
                        <a:rPr lang="en-US" sz="2800" b="1" baseline="-25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8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</a:t>
                      </a:r>
                      <a:endParaRPr lang="ru-RU" sz="28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7608477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404664"/>
            <a:ext cx="8291264" cy="5721499"/>
          </a:xfrm>
        </p:spPr>
        <p:txBody>
          <a:bodyPr/>
          <a:lstStyle/>
          <a:p>
            <a:pPr algn="just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 трогайте вещества, посуду и не приступайте к работе без разрешения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учителя.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Химические вещества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можно пробовать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вкус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 наливайте и не перемешивайте реактивы вблизи лица.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 встряхивании пробирки ее отверстие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закрывают пальцем.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 работай с треснутой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посудой.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 работе с кислотами и щелочами соблюдайте осторожность!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9684581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77</TotalTime>
  <Words>273</Words>
  <Application>Microsoft Office PowerPoint</Application>
  <PresentationFormat>Экран (4:3)</PresentationFormat>
  <Paragraphs>74</Paragraphs>
  <Slides>14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Обобщение и систематизация знаний по теме  «Электролиты. Реакции в растворах электролитов» </vt:lpstr>
      <vt:lpstr>Презентация PowerPoint</vt:lpstr>
      <vt:lpstr>Презентация PowerPoint</vt:lpstr>
      <vt:lpstr>Презентация PowerPoint</vt:lpstr>
      <vt:lpstr>Кислоты с точки зрения ТЭД</vt:lpstr>
      <vt:lpstr>Основания с точки зрения ТЭД</vt:lpstr>
      <vt:lpstr>Соли с точки зрения ТЭД</vt:lpstr>
      <vt:lpstr>Неэлектролиты</vt:lpstr>
      <vt:lpstr>Презентация PowerPoint</vt:lpstr>
      <vt:lpstr>рН -  это величина, характеризующая содержание ионов водорода в растворе. </vt:lpstr>
      <vt:lpstr>Презентация PowerPoint</vt:lpstr>
      <vt:lpstr>Рефлексия «Чемодан, мясорубка, корзина»  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Катенок</dc:creator>
  <cp:lastModifiedBy>Admin</cp:lastModifiedBy>
  <cp:revision>8</cp:revision>
  <dcterms:created xsi:type="dcterms:W3CDTF">2012-08-20T16:10:27Z</dcterms:created>
  <dcterms:modified xsi:type="dcterms:W3CDTF">2022-12-04T15:02:13Z</dcterms:modified>
</cp:coreProperties>
</file>