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12" r:id="rId2"/>
    <p:sldId id="267" r:id="rId3"/>
    <p:sldId id="313" r:id="rId4"/>
    <p:sldId id="301" r:id="rId5"/>
    <p:sldId id="299" r:id="rId6"/>
    <p:sldId id="291" r:id="rId7"/>
    <p:sldId id="300" r:id="rId8"/>
    <p:sldId id="314" r:id="rId9"/>
    <p:sldId id="315" r:id="rId10"/>
    <p:sldId id="316" r:id="rId11"/>
    <p:sldId id="306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6011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7FA34-3E47-4072-BF44-14A8F612777B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8401E-8598-4DBF-A0A4-11524D72B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333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 at the picture. What are they doing?  What Tense is it?    Present Continious.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(</a:t>
            </a:r>
            <a:r>
              <a:rPr lang="ru-RU" baseline="0" dirty="0" smtClean="0"/>
              <a:t>Ученики добавляют сказуемое в </a:t>
            </a:r>
            <a:r>
              <a:rPr lang="en-US" baseline="0" dirty="0" smtClean="0"/>
              <a:t>Present Continious Tense)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70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solidFill>
                  <a:schemeClr val="bg1"/>
                </a:solidFill>
                <a:latin typeface="Comic Sans MS" pitchFamily="66" charset="0"/>
              </a:rPr>
              <a:t>Complete the sentences. Use the Past Continious or Past Simple of the verbs in brackets.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07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  <a:latin typeface="Comic Sans MS" pitchFamily="66" charset="0"/>
              </a:rPr>
              <a:t>Look at the picture and fill in the gaps. Use Past Continious.</a:t>
            </a:r>
            <a:endParaRPr lang="ru-RU" sz="11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07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Домашние задания находятся в дистанционном курсе </a:t>
            </a:r>
            <a:r>
              <a:rPr lang="en-US" dirty="0" smtClean="0"/>
              <a:t>Family and Friends 5</a:t>
            </a:r>
            <a:r>
              <a:rPr lang="ru-RU" dirty="0" smtClean="0"/>
              <a:t>,</a:t>
            </a:r>
            <a:r>
              <a:rPr lang="ru-RU" baseline="0" dirty="0" smtClean="0"/>
              <a:t> разработанном на платформе </a:t>
            </a:r>
            <a:r>
              <a:rPr lang="en-US" baseline="0" dirty="0" err="1" smtClean="0"/>
              <a:t>moodle</a:t>
            </a:r>
            <a:r>
              <a:rPr lang="en-US" baseline="0" dirty="0" smtClean="0"/>
              <a:t>.</a:t>
            </a:r>
          </a:p>
          <a:p>
            <a:r>
              <a:rPr lang="ru-RU" dirty="0" smtClean="0"/>
              <a:t>Адрес:     </a:t>
            </a:r>
            <a:r>
              <a:rPr lang="en-US" dirty="0" smtClean="0"/>
              <a:t>http://san888.asuscomm.com/moodle/</a:t>
            </a:r>
          </a:p>
          <a:p>
            <a:r>
              <a:rPr lang="ru-RU" baseline="0" dirty="0" smtClean="0"/>
              <a:t>Логин    </a:t>
            </a:r>
            <a:r>
              <a:rPr lang="en-US" baseline="0" dirty="0" smtClean="0"/>
              <a:t>ff5</a:t>
            </a:r>
            <a:endParaRPr lang="ru-RU" baseline="0" dirty="0" smtClean="0"/>
          </a:p>
          <a:p>
            <a:r>
              <a:rPr lang="ru-RU" baseline="0" dirty="0" smtClean="0"/>
              <a:t>Пароль   </a:t>
            </a:r>
            <a:r>
              <a:rPr lang="en-US" baseline="0" dirty="0" smtClean="0"/>
              <a:t>ff5</a:t>
            </a:r>
          </a:p>
          <a:p>
            <a:r>
              <a:rPr lang="en-US" baseline="0" dirty="0" smtClean="0"/>
              <a:t/>
            </a:r>
            <a:br>
              <a:rPr lang="en-US" baseline="0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07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Next day..</a:t>
            </a:r>
          </a:p>
          <a:p>
            <a:r>
              <a:rPr lang="en-US" dirty="0" smtClean="0"/>
              <a:t>Helen tells her friend about the</a:t>
            </a:r>
            <a:r>
              <a:rPr lang="en-US" baseline="0" dirty="0" smtClean="0"/>
              <a:t> last party. </a:t>
            </a:r>
          </a:p>
          <a:p>
            <a:r>
              <a:rPr lang="en-US" baseline="0" dirty="0" smtClean="0"/>
              <a:t>(Refer Present Continious into Past Continious)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439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Today we are going to use and compare Past Simple and Past Continious.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516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Listen the dialogue between Professor and Chip. Where did they go? </a:t>
            </a:r>
          </a:p>
          <a:p>
            <a:r>
              <a:rPr lang="ru-RU" dirty="0" smtClean="0"/>
              <a:t>(Поочерёдно кликать на </a:t>
            </a:r>
            <a:r>
              <a:rPr lang="en-US" dirty="0" smtClean="0"/>
              <a:t>Script 1-3</a:t>
            </a:r>
            <a:r>
              <a:rPr lang="ru-RU" dirty="0" smtClean="0"/>
              <a:t>.</a:t>
            </a:r>
            <a:r>
              <a:rPr lang="ru-RU" baseline="0" dirty="0" smtClean="0"/>
              <a:t> При повторном </a:t>
            </a:r>
            <a:r>
              <a:rPr lang="ru-RU" baseline="0" dirty="0" err="1" smtClean="0"/>
              <a:t>кликанье</a:t>
            </a:r>
            <a:r>
              <a:rPr lang="ru-RU" baseline="0" dirty="0" smtClean="0"/>
              <a:t> текст исчезает)</a:t>
            </a:r>
            <a:endParaRPr lang="en-US" baseline="0" dirty="0" smtClean="0"/>
          </a:p>
          <a:p>
            <a:r>
              <a:rPr lang="ru-RU" baseline="0" dirty="0" smtClean="0"/>
              <a:t>(После прослушивания диалога, ученики находят предложения в </a:t>
            </a:r>
            <a:r>
              <a:rPr lang="en-US" baseline="0" dirty="0" smtClean="0"/>
              <a:t>Past Continious Tense)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001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Объяснение теории </a:t>
            </a:r>
            <a:r>
              <a:rPr lang="en-US" dirty="0" smtClean="0"/>
              <a:t>Past</a:t>
            </a:r>
            <a:r>
              <a:rPr lang="en-US" baseline="0" dirty="0" smtClean="0"/>
              <a:t> Simple/Past Continious.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218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Complete the sentences. Use Past Simple or Past Continious.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07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and answer </a:t>
            </a:r>
            <a:r>
              <a:rPr lang="ru-RU" dirty="0" smtClean="0"/>
              <a:t>(По образцу один</a:t>
            </a:r>
            <a:r>
              <a:rPr lang="ru-RU" baseline="0" dirty="0" smtClean="0"/>
              <a:t> ученик задаёт вопрос, другой отвечает. Используют глаголы в таблице)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07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Complete the sentences. Use Past Simple or Past Continious</a:t>
            </a:r>
            <a:r>
              <a:rPr lang="ru-RU" dirty="0" smtClean="0"/>
              <a:t> </a:t>
            </a:r>
            <a:r>
              <a:rPr lang="en-US" dirty="0" smtClean="0"/>
              <a:t>in</a:t>
            </a:r>
            <a:r>
              <a:rPr lang="en-US" baseline="0" dirty="0" smtClean="0"/>
              <a:t> brackets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07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 the sentences. Tick the action that started first.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8401E-8598-4DBF-A0A4-11524D72B77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07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09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795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360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860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71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469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6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600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950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543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682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46177-1AFB-412A-851D-7641DD15FEA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8A6E1-15BA-40BB-9BB6-EC23448BB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73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microsoft.com/office/2007/relationships/hdphoto" Target="../media/hdphoto12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5.wdp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openxmlformats.org/officeDocument/2006/relationships/image" Target="../media/image4.jpe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4.xml"/><Relationship Id="rId9" Type="http://schemas.microsoft.com/office/2007/relationships/hdphoto" Target="../media/hdphoto3.wdp"/><Relationship Id="rId1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microsoft.com/office/2007/relationships/hdphoto" Target="../media/hdphoto6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microsoft.com/office/2007/relationships/hdphoto" Target="../media/hdphoto10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86" y="952158"/>
            <a:ext cx="7353906" cy="489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270852"/>
            <a:ext cx="4661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What are they doing now?</a:t>
            </a:r>
            <a:r>
              <a:rPr lang="ru-RU" sz="2800" dirty="0" smtClean="0">
                <a:latin typeface="Comic Sans MS" panose="030F0702030302020204" pitchFamily="66" charset="0"/>
              </a:rPr>
              <a:t> 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795767" y="794072"/>
            <a:ext cx="72008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5147695" y="734012"/>
            <a:ext cx="537838" cy="45719"/>
            <a:chOff x="971600" y="948490"/>
            <a:chExt cx="720080" cy="104246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971600" y="948490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971600" y="1052736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" name="Группа 9"/>
          <p:cNvGrpSpPr/>
          <p:nvPr/>
        </p:nvGrpSpPr>
        <p:grpSpPr>
          <a:xfrm>
            <a:off x="6659863" y="741949"/>
            <a:ext cx="936104" cy="52123"/>
            <a:chOff x="971600" y="948490"/>
            <a:chExt cx="720080" cy="10424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971600" y="948490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971600" y="1052736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102430" y="260648"/>
            <a:ext cx="3605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Look at the picture.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6191938"/>
            <a:ext cx="6761338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ing       dance     drink      eat      talk   laugh   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483768" y="1124744"/>
            <a:ext cx="3417789" cy="807115"/>
          </a:xfrm>
          <a:prstGeom prst="wedgeRoundRectCallout">
            <a:avLst>
              <a:gd name="adj1" fmla="val -64758"/>
              <a:gd name="adj2" fmla="val 4055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Jason and Claire </a:t>
            </a:r>
            <a:r>
              <a:rPr lang="en-US" dirty="0" smtClean="0"/>
              <a:t>__________________________ 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117458" y="1452781"/>
            <a:ext cx="1756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laughing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92662" y="75982"/>
            <a:ext cx="82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Tense?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681764" y="43716"/>
            <a:ext cx="1953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Present Continious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3240749" y="2996526"/>
            <a:ext cx="3417789" cy="807115"/>
          </a:xfrm>
          <a:prstGeom prst="wedgeRoundRectCallout">
            <a:avLst>
              <a:gd name="adj1" fmla="val -64758"/>
              <a:gd name="adj2" fmla="val 4055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Sam and Danny </a:t>
            </a:r>
            <a:r>
              <a:rPr lang="en-US" dirty="0" smtClean="0"/>
              <a:t>__________________ </a:t>
            </a:r>
            <a:r>
              <a:rPr lang="en-US" sz="2800" dirty="0">
                <a:latin typeface="Agency FB" panose="020B0503020202020204" pitchFamily="34" charset="0"/>
              </a:rPr>
              <a:t>soda .</a:t>
            </a:r>
            <a:endParaRPr lang="ru-RU" sz="2800" dirty="0">
              <a:latin typeface="Agency FB" panose="020B05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74439" y="3324563"/>
            <a:ext cx="1715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</a:t>
            </a:r>
            <a:r>
              <a:rPr lang="en-US" sz="2400" b="1" dirty="0">
                <a:solidFill>
                  <a:srgbClr val="C00000"/>
                </a:solidFill>
              </a:rPr>
              <a:t>d</a:t>
            </a:r>
            <a:r>
              <a:rPr lang="en-US" sz="2400" b="1" dirty="0" smtClean="0">
                <a:solidFill>
                  <a:srgbClr val="C00000"/>
                </a:solidFill>
              </a:rPr>
              <a:t>rinking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948663" y="1126665"/>
            <a:ext cx="3417789" cy="807115"/>
          </a:xfrm>
          <a:prstGeom prst="wedgeRoundRectCallout">
            <a:avLst>
              <a:gd name="adj1" fmla="val 72606"/>
              <a:gd name="adj2" fmla="val 14539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Lucy, Dave and Jodie </a:t>
            </a:r>
            <a:r>
              <a:rPr lang="en-US" dirty="0" smtClean="0"/>
              <a:t>__________________________ .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651777" y="1470194"/>
            <a:ext cx="1663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dancing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993306" y="3400083"/>
            <a:ext cx="3417789" cy="807115"/>
          </a:xfrm>
          <a:prstGeom prst="wedgeRoundRectCallout">
            <a:avLst>
              <a:gd name="adj1" fmla="val 111739"/>
              <a:gd name="adj2" fmla="val 12171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Helen and Eve </a:t>
            </a:r>
            <a:r>
              <a:rPr lang="en-US" dirty="0" smtClean="0"/>
              <a:t>___________________ </a:t>
            </a:r>
            <a:r>
              <a:rPr lang="en-US" sz="2800" dirty="0">
                <a:latin typeface="Agency FB" panose="020B0503020202020204" pitchFamily="34" charset="0"/>
              </a:rPr>
              <a:t>pizza .</a:t>
            </a:r>
            <a:endParaRPr lang="ru-RU" sz="2800" dirty="0">
              <a:latin typeface="Agency FB" panose="020B0503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96420" y="3743612"/>
            <a:ext cx="1465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eating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5339969" y="1126665"/>
            <a:ext cx="2544400" cy="807115"/>
          </a:xfrm>
          <a:prstGeom prst="wedgeRoundRectCallout">
            <a:avLst>
              <a:gd name="adj1" fmla="val -94707"/>
              <a:gd name="adj2" fmla="val 3548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Tom </a:t>
            </a:r>
            <a:r>
              <a:rPr lang="en-US" dirty="0" smtClean="0"/>
              <a:t>__________________________ .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5652640" y="1297468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is singing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4" grpId="0"/>
      <p:bldP spid="14" grpId="1"/>
      <p:bldP spid="15" grpId="0"/>
      <p:bldP spid="19" grpId="0" animBg="1"/>
      <p:bldP spid="19" grpId="1" animBg="1"/>
      <p:bldP spid="20" grpId="0"/>
      <p:bldP spid="20" grpId="1"/>
      <p:bldP spid="23" grpId="0" animBg="1"/>
      <p:bldP spid="23" grpId="1" animBg="1"/>
      <p:bldP spid="22" grpId="0"/>
      <p:bldP spid="22" grpId="1"/>
      <p:bldP spid="24" grpId="0" animBg="1"/>
      <p:bldP spid="24" grpId="1" animBg="1"/>
      <p:bldP spid="25" grpId="0"/>
      <p:bldP spid="25" grpId="1"/>
      <p:bldP spid="26" grpId="0" animBg="1"/>
      <p:bldP spid="26" grpId="1" animBg="1"/>
      <p:bldP spid="27" grpId="0"/>
      <p:bldP spid="2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5008" y="149518"/>
            <a:ext cx="8928992" cy="699527"/>
            <a:chOff x="80849" y="162215"/>
            <a:chExt cx="8928992" cy="3765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376556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WB Complete the sentences. Use the Past Continious or 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Past Simple of the verbs in brackets.</a:t>
            </a:r>
          </a:p>
          <a:p>
            <a:pPr algn="ctr"/>
            <a:endParaRPr lang="ru-RU" sz="1800" dirty="0"/>
          </a:p>
        </p:txBody>
      </p:sp>
      <p:sp>
        <p:nvSpPr>
          <p:cNvPr id="2" name="AutoShape 4" descr="https://flyclipart.com/thumb2/check-mark-png-red-ok-9423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8" t="12828"/>
          <a:stretch/>
        </p:blipFill>
        <p:spPr bwMode="auto">
          <a:xfrm>
            <a:off x="281068" y="1105974"/>
            <a:ext cx="8539403" cy="5059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03648" y="1567639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using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034900" y="1105974"/>
            <a:ext cx="720080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499992" y="1628800"/>
            <a:ext cx="636299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923928" y="2204864"/>
            <a:ext cx="515869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49703" y="1556792"/>
            <a:ext cx="617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hit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2201" y="2045404"/>
            <a:ext cx="192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helping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003682" y="2780928"/>
            <a:ext cx="720080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64287" y="2097210"/>
            <a:ext cx="101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came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00110" y="2666529"/>
            <a:ext cx="2000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getting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231102" y="3789040"/>
            <a:ext cx="720080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1395" y="3173974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called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3717032"/>
            <a:ext cx="21226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walking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3563888" y="4335487"/>
            <a:ext cx="720080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88343" y="3789040"/>
            <a:ext cx="83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saw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3568" y="4267509"/>
            <a:ext cx="2157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watching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0930" y="4257451"/>
            <a:ext cx="101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came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190729" y="4980368"/>
            <a:ext cx="720080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508648" y="5500799"/>
            <a:ext cx="720080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25616" y="4823561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eating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16400" y="4800752"/>
            <a:ext cx="1257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arrived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24450" y="5298699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finished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44476" y="5298699"/>
            <a:ext cx="2077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sleeping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 animBg="1"/>
      <p:bldP spid="14" grpId="0" animBg="1"/>
      <p:bldP spid="15" grpId="0" animBg="1"/>
      <p:bldP spid="16" grpId="0"/>
      <p:bldP spid="17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 animBg="1"/>
      <p:bldP spid="27" grpId="0"/>
      <p:bldP spid="28" grpId="0"/>
      <p:bldP spid="29" grpId="0"/>
      <p:bldP spid="30" grpId="0" animBg="1"/>
      <p:bldP spid="31" grpId="0" animBg="1"/>
      <p:bldP spid="33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732" y="4012508"/>
            <a:ext cx="8167621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1. Sam _______________</a:t>
            </a:r>
            <a:r>
              <a:rPr lang="en-US" sz="2400" dirty="0"/>
              <a:t>_________</a:t>
            </a:r>
            <a:r>
              <a:rPr lang="en-US" sz="2400" dirty="0" smtClean="0"/>
              <a:t>______________________</a:t>
            </a:r>
            <a:endParaRPr lang="ru-RU" sz="24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215008" y="149518"/>
            <a:ext cx="8928992" cy="602489"/>
            <a:chOff x="80849" y="162215"/>
            <a:chExt cx="8928992" cy="60248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Look at the picture and fill in the gaps. Use Past Continious.</a:t>
            </a:r>
            <a:endParaRPr lang="ru-RU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1612928" y="3996639"/>
            <a:ext cx="2109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reading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6342" y="4474173"/>
            <a:ext cx="836043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2</a:t>
            </a:r>
            <a:r>
              <a:rPr lang="en-US" sz="2400" dirty="0" smtClean="0"/>
              <a:t>. Alan 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3. David and Helen 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4. Mary 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5. Tom and </a:t>
            </a:r>
            <a:r>
              <a:rPr lang="en-US" sz="2400" dirty="0"/>
              <a:t>B</a:t>
            </a:r>
            <a:r>
              <a:rPr lang="en-US" sz="2400" dirty="0" smtClean="0"/>
              <a:t>ridget  _____________________________________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56155" y="4580231"/>
            <a:ext cx="369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listening to music   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66637" y="5070854"/>
            <a:ext cx="3204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playing tennis 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82885" y="5674501"/>
            <a:ext cx="2212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running 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53374" y="6161936"/>
            <a:ext cx="2414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drinking 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81" y="989848"/>
            <a:ext cx="7524750" cy="313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cs8.livemaster.ru/storage/67/1f/b575ac696cf353f491e999a106r7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95" y="1089341"/>
            <a:ext cx="3465162" cy="269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cs8.livemaster.ru/storage/67/1f/b575ac696cf353f491e999a106r7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257" y="1099286"/>
            <a:ext cx="3465162" cy="269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080229" y="940014"/>
            <a:ext cx="5053819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were they doing 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rained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7040" y="492157"/>
            <a:ext cx="4879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It was a lovely sunny day in the park.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46144" y="4012508"/>
            <a:ext cx="2066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rained.</a:t>
            </a: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32697" y="4573844"/>
            <a:ext cx="2066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rained.</a:t>
            </a: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46144" y="5679722"/>
            <a:ext cx="2066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rained.</a:t>
            </a: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97568" y="6136166"/>
            <a:ext cx="2066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rained.</a:t>
            </a: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05128" y="5079707"/>
            <a:ext cx="2066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rained.</a:t>
            </a: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71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2" grpId="0"/>
      <p:bldP spid="33" grpId="0"/>
      <p:bldP spid="35" grpId="0"/>
      <p:bldP spid="36" grpId="0"/>
      <p:bldP spid="37" grpId="0"/>
      <p:bldP spid="19" grpId="0" animBg="1"/>
      <p:bldP spid="2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179512" y="476672"/>
            <a:ext cx="5184576" cy="1440160"/>
          </a:xfrm>
          <a:prstGeom prst="wedgeEllipseCallout">
            <a:avLst>
              <a:gd name="adj1" fmla="val 57411"/>
              <a:gd name="adj2" fmla="val 4939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latin typeface="Agency FB" panose="020B0503020202020204" pitchFamily="34" charset="0"/>
              </a:rPr>
              <a:t>What have you learnt today? </a:t>
            </a:r>
          </a:p>
          <a:p>
            <a:pPr algn="ctr"/>
            <a:r>
              <a:rPr lang="en-US" sz="3000" dirty="0" smtClean="0">
                <a:latin typeface="Agency FB" panose="020B0503020202020204" pitchFamily="34" charset="0"/>
              </a:rPr>
              <a:t>What can you do now?</a:t>
            </a:r>
            <a:endParaRPr lang="ru-RU" sz="3000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455036" y="2960947"/>
            <a:ext cx="5508104" cy="1584177"/>
          </a:xfrm>
          <a:prstGeom prst="wedgeEllipseCallout">
            <a:avLst>
              <a:gd name="adj1" fmla="val 47338"/>
              <a:gd name="adj2" fmla="val -9960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gency FB" panose="020B0503020202020204" pitchFamily="34" charset="0"/>
              </a:rPr>
              <a:t>Your home task:</a:t>
            </a:r>
          </a:p>
          <a:p>
            <a:pPr algn="ctr"/>
            <a:r>
              <a:rPr lang="en-US" sz="3200" dirty="0" smtClean="0">
                <a:latin typeface="Agency FB" panose="020B0503020202020204" pitchFamily="34" charset="0"/>
              </a:rPr>
              <a:t>FF5 Unit 4 ex2(4), 3(4), 4(4)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666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5976664" cy="3978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639" y="273044"/>
            <a:ext cx="2117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Next day …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0" t="3575" r="20163"/>
          <a:stretch/>
        </p:blipFill>
        <p:spPr>
          <a:xfrm>
            <a:off x="6520601" y="2792044"/>
            <a:ext cx="2104655" cy="3524674"/>
          </a:xfrm>
          <a:prstGeom prst="rect">
            <a:avLst/>
          </a:prstGeom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251520" y="908720"/>
            <a:ext cx="5976664" cy="1220995"/>
          </a:xfrm>
          <a:prstGeom prst="wedgeRoundRectCallout">
            <a:avLst>
              <a:gd name="adj1" fmla="val 72239"/>
              <a:gd name="adj2" fmla="val -903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Lucy, Dave and Jodie  </a:t>
            </a:r>
            <a:r>
              <a:rPr lang="en-US" dirty="0" smtClean="0"/>
              <a:t>__________________________  </a:t>
            </a:r>
            <a:r>
              <a:rPr lang="en-US" sz="2800" dirty="0">
                <a:latin typeface="Agency FB" panose="020B0503020202020204" pitchFamily="34" charset="0"/>
              </a:rPr>
              <a:t>when the policeman </a:t>
            </a:r>
            <a:r>
              <a:rPr lang="en-US" sz="2800" dirty="0">
                <a:solidFill>
                  <a:srgbClr val="C00000"/>
                </a:solidFill>
                <a:latin typeface="Agency FB" panose="020B0503020202020204" pitchFamily="34" charset="0"/>
              </a:rPr>
              <a:t>came</a:t>
            </a:r>
            <a:r>
              <a:rPr lang="en-US" sz="2800" dirty="0">
                <a:latin typeface="Agency FB" panose="020B0503020202020204" pitchFamily="34" charset="0"/>
              </a:rPr>
              <a:t>.</a:t>
            </a:r>
            <a:endParaRPr lang="ru-RU" sz="2800" dirty="0">
              <a:latin typeface="Agency FB" panose="020B0503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695" y="273044"/>
            <a:ext cx="1388960" cy="185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51941" y="1288384"/>
            <a:ext cx="1893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were dancing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7984" y="273044"/>
            <a:ext cx="1663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dancing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280060" y="898570"/>
            <a:ext cx="5976664" cy="1220995"/>
          </a:xfrm>
          <a:prstGeom prst="wedgeRoundRectCallout">
            <a:avLst>
              <a:gd name="adj1" fmla="val 72239"/>
              <a:gd name="adj2" fmla="val -903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Tom</a:t>
            </a:r>
            <a:r>
              <a:rPr lang="en-US" dirty="0" smtClean="0"/>
              <a:t>__________________________  </a:t>
            </a:r>
            <a:r>
              <a:rPr lang="en-US" sz="2800" dirty="0">
                <a:latin typeface="Agency FB" panose="020B0503020202020204" pitchFamily="34" charset="0"/>
              </a:rPr>
              <a:t>when the policeman </a:t>
            </a:r>
            <a:r>
              <a:rPr lang="en-US" sz="2800" dirty="0">
                <a:solidFill>
                  <a:srgbClr val="C00000"/>
                </a:solidFill>
                <a:latin typeface="Agency FB" panose="020B0503020202020204" pitchFamily="34" charset="0"/>
              </a:rPr>
              <a:t>came</a:t>
            </a:r>
            <a:r>
              <a:rPr lang="en-US" sz="2800" dirty="0">
                <a:latin typeface="Agency FB" panose="020B0503020202020204" pitchFamily="34" charset="0"/>
              </a:rPr>
              <a:t>.</a:t>
            </a:r>
            <a:endParaRPr lang="ru-RU" sz="2800" dirty="0">
              <a:latin typeface="Agency FB" panose="020B0503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2676" y="1047401"/>
            <a:ext cx="1651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was singing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7984" y="273043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is singing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280060" y="914213"/>
            <a:ext cx="5976664" cy="1220995"/>
          </a:xfrm>
          <a:prstGeom prst="wedgeRoundRectCallout">
            <a:avLst>
              <a:gd name="adj1" fmla="val 72239"/>
              <a:gd name="adj2" fmla="val -903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Eve and me </a:t>
            </a:r>
            <a:r>
              <a:rPr lang="en-US" dirty="0" smtClean="0"/>
              <a:t>___________________   </a:t>
            </a:r>
            <a:r>
              <a:rPr lang="en-US" sz="2800" dirty="0" smtClean="0">
                <a:latin typeface="Agency FB" panose="020B0503020202020204" pitchFamily="34" charset="0"/>
              </a:rPr>
              <a:t>pizza </a:t>
            </a:r>
            <a:r>
              <a:rPr lang="en-US" dirty="0" smtClean="0"/>
              <a:t> </a:t>
            </a:r>
            <a:r>
              <a:rPr lang="en-US" sz="2800" dirty="0">
                <a:latin typeface="Agency FB" panose="020B0503020202020204" pitchFamily="34" charset="0"/>
              </a:rPr>
              <a:t>when the policeman </a:t>
            </a:r>
            <a:r>
              <a:rPr lang="en-US" sz="2800" dirty="0">
                <a:solidFill>
                  <a:srgbClr val="C00000"/>
                </a:solidFill>
                <a:latin typeface="Agency FB" panose="020B0503020202020204" pitchFamily="34" charset="0"/>
              </a:rPr>
              <a:t>came</a:t>
            </a:r>
            <a:r>
              <a:rPr lang="en-US" sz="2800" dirty="0">
                <a:latin typeface="Agency FB" panose="020B0503020202020204" pitchFamily="34" charset="0"/>
              </a:rPr>
              <a:t>.</a:t>
            </a:r>
            <a:endParaRPr lang="ru-RU" sz="2800" dirty="0">
              <a:latin typeface="Agency FB" panose="020B05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84864" y="1080209"/>
            <a:ext cx="1695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were eating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27984" y="303821"/>
            <a:ext cx="1465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eating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51520" y="888603"/>
            <a:ext cx="5976664" cy="1220995"/>
          </a:xfrm>
          <a:prstGeom prst="wedgeRoundRectCallout">
            <a:avLst>
              <a:gd name="adj1" fmla="val 72239"/>
              <a:gd name="adj2" fmla="val -903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Jason and Claire</a:t>
            </a:r>
            <a:r>
              <a:rPr lang="en-US" dirty="0" smtClean="0"/>
              <a:t>___________________    </a:t>
            </a:r>
            <a:r>
              <a:rPr lang="en-US" sz="2800" dirty="0">
                <a:latin typeface="Agency FB" panose="020B0503020202020204" pitchFamily="34" charset="0"/>
              </a:rPr>
              <a:t>when the policeman </a:t>
            </a:r>
            <a:r>
              <a:rPr lang="en-US" sz="2800" dirty="0">
                <a:solidFill>
                  <a:srgbClr val="C00000"/>
                </a:solidFill>
                <a:latin typeface="Agency FB" panose="020B0503020202020204" pitchFamily="34" charset="0"/>
              </a:rPr>
              <a:t>came</a:t>
            </a:r>
            <a:r>
              <a:rPr lang="en-US" sz="2800" dirty="0">
                <a:latin typeface="Agency FB" panose="020B0503020202020204" pitchFamily="34" charset="0"/>
              </a:rPr>
              <a:t>.</a:t>
            </a:r>
            <a:endParaRPr lang="ru-RU" sz="2800" dirty="0">
              <a:latin typeface="Agency FB" panose="020B0503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00243" y="1054599"/>
            <a:ext cx="2055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w</a:t>
            </a:r>
            <a:r>
              <a:rPr lang="en-US" sz="2400" b="1" dirty="0" smtClean="0">
                <a:solidFill>
                  <a:srgbClr val="C00000"/>
                </a:solidFill>
              </a:rPr>
              <a:t>ere  laughing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0919" y="340340"/>
            <a:ext cx="1756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laughing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251520" y="880919"/>
            <a:ext cx="5976664" cy="1220995"/>
          </a:xfrm>
          <a:prstGeom prst="wedgeRoundRectCallout">
            <a:avLst>
              <a:gd name="adj1" fmla="val 72239"/>
              <a:gd name="adj2" fmla="val -903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smtClean="0">
                <a:latin typeface="Agency FB" panose="020B0503020202020204" pitchFamily="34" charset="0"/>
              </a:rPr>
              <a:t>      Sam and Danny</a:t>
            </a:r>
            <a:r>
              <a:rPr lang="en-US" dirty="0" smtClean="0"/>
              <a:t>___________________    </a:t>
            </a:r>
            <a:r>
              <a:rPr lang="en-US" sz="2800" dirty="0">
                <a:latin typeface="Agency FB" panose="020B0503020202020204" pitchFamily="34" charset="0"/>
              </a:rPr>
              <a:t>soda </a:t>
            </a:r>
            <a:r>
              <a:rPr lang="en-US" sz="2800" dirty="0" smtClean="0">
                <a:latin typeface="Agency FB" panose="020B0503020202020204" pitchFamily="34" charset="0"/>
              </a:rPr>
              <a:t>when </a:t>
            </a:r>
            <a:r>
              <a:rPr lang="en-US" sz="2800" dirty="0">
                <a:latin typeface="Agency FB" panose="020B0503020202020204" pitchFamily="34" charset="0"/>
              </a:rPr>
              <a:t>the policeman </a:t>
            </a:r>
            <a:r>
              <a:rPr lang="en-US" sz="2800" dirty="0">
                <a:solidFill>
                  <a:srgbClr val="C00000"/>
                </a:solidFill>
                <a:latin typeface="Agency FB" panose="020B0503020202020204" pitchFamily="34" charset="0"/>
              </a:rPr>
              <a:t>came</a:t>
            </a:r>
            <a:r>
              <a:rPr lang="en-US" sz="2800" dirty="0">
                <a:latin typeface="Agency FB" panose="020B0503020202020204" pitchFamily="34" charset="0"/>
              </a:rPr>
              <a:t>.</a:t>
            </a:r>
            <a:endParaRPr lang="ru-RU" sz="2800" dirty="0">
              <a:latin typeface="Agency FB" panose="020B0503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09372" y="1046915"/>
            <a:ext cx="2014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w</a:t>
            </a:r>
            <a:r>
              <a:rPr lang="en-US" sz="2400" b="1" dirty="0" smtClean="0">
                <a:solidFill>
                  <a:srgbClr val="C00000"/>
                </a:solidFill>
              </a:rPr>
              <a:t>ere  drinking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0919" y="332656"/>
            <a:ext cx="1715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are drinking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14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4" grpId="1"/>
      <p:bldP spid="15" grpId="0"/>
      <p:bldP spid="15" grpId="1"/>
      <p:bldP spid="16" grpId="0" animBg="1"/>
      <p:bldP spid="16" grpId="1" animBg="1"/>
      <p:bldP spid="17" grpId="0"/>
      <p:bldP spid="17" grpId="1"/>
      <p:bldP spid="18" grpId="0"/>
      <p:bldP spid="18" grpId="1"/>
      <p:bldP spid="19" grpId="0" animBg="1"/>
      <p:bldP spid="19" grpId="1" animBg="1"/>
      <p:bldP spid="20" grpId="0"/>
      <p:bldP spid="20" grpId="1"/>
      <p:bldP spid="21" grpId="0"/>
      <p:bldP spid="21" grpId="1"/>
      <p:bldP spid="23" grpId="0" animBg="1"/>
      <p:bldP spid="23" grpId="1" animBg="1"/>
      <p:bldP spid="24" grpId="0"/>
      <p:bldP spid="24" grpId="1"/>
      <p:bldP spid="25" grpId="0"/>
      <p:bldP spid="25" grpId="1"/>
      <p:bldP spid="26" grpId="0" animBg="1"/>
      <p:bldP spid="26" grpId="1" animBg="1"/>
      <p:bldP spid="27" grpId="0"/>
      <p:bldP spid="27" grpId="1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5008" y="149518"/>
            <a:ext cx="8928992" cy="602489"/>
            <a:chOff x="80849" y="162215"/>
            <a:chExt cx="8928992" cy="60248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Lesson 3</a:t>
            </a:r>
            <a:endParaRPr lang="ru-RU" sz="1800" dirty="0"/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2123728" y="450762"/>
            <a:ext cx="6840760" cy="1077218"/>
          </a:xfrm>
          <a:prstGeom prst="rect">
            <a:avLst/>
          </a:prstGeom>
          <a:solidFill>
            <a:srgbClr val="80008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ru-RU" sz="3200" dirty="0">
                <a:solidFill>
                  <a:schemeClr val="bg1"/>
                </a:solidFill>
                <a:latin typeface="Comic Sans MS" pitchFamily="66" charset="0"/>
              </a:rPr>
              <a:t>Today we are going to </a:t>
            </a:r>
            <a:r>
              <a:rPr lang="en-US" altLang="ru-RU" sz="3200" dirty="0" smtClean="0">
                <a:solidFill>
                  <a:schemeClr val="bg1"/>
                </a:solidFill>
                <a:latin typeface="Comic Sans MS" pitchFamily="66" charset="0"/>
              </a:rPr>
              <a:t>compare Past Simple and Past Continious</a:t>
            </a:r>
            <a:endParaRPr lang="ru-RU" alt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7" y="1557486"/>
            <a:ext cx="7353906" cy="489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03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5008" y="149518"/>
            <a:ext cx="8928992" cy="602489"/>
            <a:chOff x="80849" y="162215"/>
            <a:chExt cx="8928992" cy="60248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Lesson 3    Grammar 1</a:t>
            </a:r>
          </a:p>
          <a:p>
            <a:pPr algn="ctr"/>
            <a:endParaRPr lang="ru-RU" sz="1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0498" y="573801"/>
            <a:ext cx="1469473" cy="4514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Script 1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23728" y="573800"/>
            <a:ext cx="1469473" cy="4514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Script 2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9912" y="573801"/>
            <a:ext cx="1469473" cy="4514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Script 3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7400" y="1110099"/>
            <a:ext cx="52325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Listen and read #34.  Where did they go?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456"/>
            <a:ext cx="3543300" cy="78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19" y="1510209"/>
            <a:ext cx="4272985" cy="513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3" y="1510209"/>
            <a:ext cx="4321547" cy="513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398" y="1612312"/>
            <a:ext cx="5484598" cy="4819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Listening 3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774996" y="-221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2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89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5008" y="149518"/>
            <a:ext cx="8928992" cy="602489"/>
            <a:chOff x="80849" y="162215"/>
            <a:chExt cx="8928992" cy="60248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Grammar 1         Past Simple &amp; Past Continious</a:t>
            </a:r>
            <a:endParaRPr lang="ru-RU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96475" y="3773682"/>
            <a:ext cx="1851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Baskerville Old Face" panose="02020602080505020303" pitchFamily="18" charset="0"/>
              </a:rPr>
              <a:t>Past Simple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5364088" y="4261307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V</a:t>
            </a:r>
            <a:r>
              <a:rPr lang="en-US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2/</a:t>
            </a:r>
            <a:r>
              <a:rPr lang="en-US" b="1" dirty="0" err="1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ed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2047" y="3738087"/>
            <a:ext cx="2513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Baskerville Old Face" panose="02020602080505020303" pitchFamily="18" charset="0"/>
              </a:rPr>
              <a:t>Past Continious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123186" y="4274176"/>
            <a:ext cx="2217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was/were </a:t>
            </a:r>
            <a:r>
              <a:rPr lang="en-US" sz="2800" b="1" dirty="0" err="1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Ving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535945" y="3624297"/>
            <a:ext cx="0" cy="1604903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0" t="3575" r="20163"/>
          <a:stretch/>
        </p:blipFill>
        <p:spPr>
          <a:xfrm>
            <a:off x="6948264" y="1999230"/>
            <a:ext cx="1144960" cy="19174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4395" y="734060"/>
            <a:ext cx="52597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Agency FB" panose="020B0503020202020204" pitchFamily="34" charset="0"/>
              </a:rPr>
              <a:t>Tom                 was                   singing.  </a:t>
            </a:r>
            <a:endParaRPr lang="ru-RU" sz="3200" dirty="0"/>
          </a:p>
        </p:txBody>
      </p:sp>
      <p:sp>
        <p:nvSpPr>
          <p:cNvPr id="15" name="Правая круглая скобка 14"/>
          <p:cNvSpPr/>
          <p:nvPr/>
        </p:nvSpPr>
        <p:spPr>
          <a:xfrm rot="5400000">
            <a:off x="3261111" y="-2010414"/>
            <a:ext cx="547441" cy="6316360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4049" y="1979775"/>
            <a:ext cx="2112153" cy="16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014598" y="722347"/>
            <a:ext cx="3591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gency FB" panose="020B0503020202020204" pitchFamily="34" charset="0"/>
              </a:rPr>
              <a:t>w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gency FB" panose="020B0503020202020204" pitchFamily="34" charset="0"/>
              </a:rPr>
              <a:t>hen the policeman came</a:t>
            </a:r>
            <a:r>
              <a:rPr lang="en-US" sz="3200" dirty="0" smtClean="0">
                <a:latin typeface="Agency FB" panose="020B0503020202020204" pitchFamily="34" charset="0"/>
              </a:rPr>
              <a:t>.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17727" y="722348"/>
            <a:ext cx="2545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Agency FB" panose="020B0503020202020204" pitchFamily="34" charset="0"/>
              </a:rPr>
              <a:t>Tom was singing  </a:t>
            </a:r>
            <a:endParaRPr lang="ru-RU" sz="3200" dirty="0"/>
          </a:p>
        </p:txBody>
      </p:sp>
      <p:sp>
        <p:nvSpPr>
          <p:cNvPr id="25" name="Правая круглая скобка 24"/>
          <p:cNvSpPr/>
          <p:nvPr/>
        </p:nvSpPr>
        <p:spPr>
          <a:xfrm rot="5400000">
            <a:off x="4656284" y="-615238"/>
            <a:ext cx="547441" cy="3830814"/>
          </a:xfrm>
          <a:prstGeom prst="rightBracke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18904" y="1433183"/>
            <a:ext cx="1598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l</a:t>
            </a:r>
            <a:r>
              <a:rPr lang="en-US" sz="2400" b="1" dirty="0" smtClean="0"/>
              <a:t>ong action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191201" y="1549519"/>
            <a:ext cx="3638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i</a:t>
            </a:r>
            <a:r>
              <a:rPr lang="en-US" sz="2400" b="1" dirty="0" smtClean="0"/>
              <a:t>nterrupted the long action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99" y="634176"/>
            <a:ext cx="8614979" cy="2974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030399" y="4292084"/>
            <a:ext cx="89960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when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6651" y="5230994"/>
            <a:ext cx="8810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Baskerville Old Face" panose="02020602080505020303" pitchFamily="18" charset="0"/>
              </a:rPr>
              <a:t>Tom was singing    when the policeman came.  </a:t>
            </a:r>
            <a:endParaRPr lang="ru-RU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215008" y="6012611"/>
            <a:ext cx="8776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Baskerville Old Face" panose="02020602080505020303" pitchFamily="18" charset="0"/>
              </a:rPr>
              <a:t>When </a:t>
            </a:r>
            <a:r>
              <a:rPr lang="en-US" sz="3600" dirty="0">
                <a:latin typeface="Baskerville Old Face" panose="02020602080505020303" pitchFamily="18" charset="0"/>
              </a:rPr>
              <a:t>the policeman </a:t>
            </a:r>
            <a:r>
              <a:rPr lang="en-US" sz="3600" dirty="0" smtClean="0">
                <a:latin typeface="Baskerville Old Face" panose="02020602080505020303" pitchFamily="18" charset="0"/>
              </a:rPr>
              <a:t>came, Tom </a:t>
            </a:r>
            <a:r>
              <a:rPr lang="en-US" sz="3600" dirty="0">
                <a:latin typeface="Baskerville Old Face" panose="02020602080505020303" pitchFamily="18" charset="0"/>
              </a:rPr>
              <a:t>was singing.  </a:t>
            </a:r>
            <a:endParaRPr lang="ru-RU" sz="3600" dirty="0"/>
          </a:p>
        </p:txBody>
      </p:sp>
      <p:sp>
        <p:nvSpPr>
          <p:cNvPr id="31" name="Овал 30"/>
          <p:cNvSpPr/>
          <p:nvPr/>
        </p:nvSpPr>
        <p:spPr>
          <a:xfrm>
            <a:off x="3832266" y="5356447"/>
            <a:ext cx="1106408" cy="4408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85285" y="6093296"/>
            <a:ext cx="1262379" cy="54357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7466289" y="4995990"/>
            <a:ext cx="1253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Past Simple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72027" y="4963724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Past Continious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5096475" y="5820791"/>
            <a:ext cx="2424269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6" name="Группа 35"/>
          <p:cNvGrpSpPr/>
          <p:nvPr/>
        </p:nvGrpSpPr>
        <p:grpSpPr>
          <a:xfrm>
            <a:off x="7623618" y="5797931"/>
            <a:ext cx="1096540" cy="79394"/>
            <a:chOff x="971600" y="948490"/>
            <a:chExt cx="720080" cy="104246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971600" y="948490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971600" y="1052736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0" name="Прямая соединительная линия 39"/>
          <p:cNvCxnSpPr/>
          <p:nvPr/>
        </p:nvCxnSpPr>
        <p:spPr>
          <a:xfrm>
            <a:off x="393150" y="5902003"/>
            <a:ext cx="825754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1542401" y="5820791"/>
            <a:ext cx="1913475" cy="81212"/>
            <a:chOff x="971600" y="948490"/>
            <a:chExt cx="720080" cy="104246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>
              <a:off x="971600" y="948490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971600" y="1052736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6" name="Прямая соединительная линия 45"/>
          <p:cNvCxnSpPr/>
          <p:nvPr/>
        </p:nvCxnSpPr>
        <p:spPr>
          <a:xfrm>
            <a:off x="1572027" y="6675903"/>
            <a:ext cx="2567925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7" name="Группа 46"/>
          <p:cNvGrpSpPr/>
          <p:nvPr/>
        </p:nvGrpSpPr>
        <p:grpSpPr>
          <a:xfrm>
            <a:off x="4286098" y="6636872"/>
            <a:ext cx="956737" cy="81212"/>
            <a:chOff x="971600" y="948490"/>
            <a:chExt cx="720080" cy="104246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971600" y="948490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971600" y="1052736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3853266" y="5902003"/>
            <a:ext cx="1253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Past Simple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5609588" y="6699548"/>
            <a:ext cx="825754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6758839" y="6618336"/>
            <a:ext cx="1913475" cy="81212"/>
            <a:chOff x="971600" y="948490"/>
            <a:chExt cx="720080" cy="104246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971600" y="948490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971600" y="1052736"/>
              <a:ext cx="720080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>
          <a:xfrm>
            <a:off x="6435342" y="5908630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Past Continious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5175274" y="6358367"/>
            <a:ext cx="201683" cy="22041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91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39323 -0.0254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70" y="-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11" grpId="0"/>
      <p:bldP spid="12" grpId="0"/>
      <p:bldP spid="7" grpId="0"/>
      <p:bldP spid="7" grpId="1"/>
      <p:bldP spid="15" grpId="0" animBg="1"/>
      <p:bldP spid="22" grpId="0"/>
      <p:bldP spid="24" grpId="0"/>
      <p:bldP spid="25" grpId="0" animBg="1"/>
      <p:bldP spid="19" grpId="0"/>
      <p:bldP spid="26" grpId="0"/>
      <p:bldP spid="20" grpId="0" animBg="1"/>
      <p:bldP spid="28" grpId="0"/>
      <p:bldP spid="30" grpId="0"/>
      <p:bldP spid="31" grpId="0" animBg="1"/>
      <p:bldP spid="32" grpId="0" animBg="1"/>
      <p:bldP spid="33" grpId="0"/>
      <p:bldP spid="34" grpId="0"/>
      <p:bldP spid="51" grpId="0"/>
      <p:bldP spid="56" grpId="0"/>
      <p:bldP spid="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i.gifer.com/WDV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17221"/>
            <a:ext cx="5518074" cy="384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2" t="15822" r="3031"/>
          <a:stretch/>
        </p:blipFill>
        <p:spPr bwMode="auto">
          <a:xfrm>
            <a:off x="0" y="1268760"/>
            <a:ext cx="8798671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15008" y="149518"/>
            <a:ext cx="8928992" cy="602489"/>
            <a:chOff x="80849" y="162215"/>
            <a:chExt cx="8928992" cy="60248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Lesson 1     Exercise 3 </a:t>
            </a:r>
          </a:p>
          <a:p>
            <a:pPr algn="ctr"/>
            <a:endParaRPr lang="ru-RU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1070007" y="601959"/>
            <a:ext cx="7428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entury Schoolbook" panose="02040604050505020304" pitchFamily="18" charset="0"/>
              </a:rPr>
              <a:t>Complete the sentences. Use Past Simple or Past Continious.</a:t>
            </a:r>
            <a:endParaRPr lang="ru-RU" sz="2000" dirty="0">
              <a:latin typeface="Century Schoolbook" panose="02040604050505020304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491880" y="1268760"/>
            <a:ext cx="720081" cy="4408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483769" y="1772816"/>
            <a:ext cx="576064" cy="4408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12164" y="1732089"/>
            <a:ext cx="934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called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059833" y="2204864"/>
            <a:ext cx="576064" cy="4408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49975" y="2204864"/>
            <a:ext cx="1816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was sleeping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3347865" y="2744924"/>
            <a:ext cx="576064" cy="4408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689506" y="2724079"/>
            <a:ext cx="914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broke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4401474" y="3185744"/>
            <a:ext cx="576064" cy="4408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829884" y="3164899"/>
            <a:ext cx="1762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were talking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059833" y="3630953"/>
            <a:ext cx="576064" cy="4408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4386184" y="3636633"/>
            <a:ext cx="687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saw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0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8" grpId="0" animBg="1"/>
      <p:bldP spid="4" grpId="0"/>
      <p:bldP spid="30" grpId="0" animBg="1"/>
      <p:bldP spid="32" grpId="0"/>
      <p:bldP spid="34" grpId="0" animBg="1"/>
      <p:bldP spid="36" grpId="0"/>
      <p:bldP spid="38" grpId="0" animBg="1"/>
      <p:bldP spid="39" grpId="0"/>
      <p:bldP spid="40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5008" y="149518"/>
            <a:ext cx="8928992" cy="602489"/>
            <a:chOff x="80849" y="162215"/>
            <a:chExt cx="8928992" cy="60248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602489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Speaking   ex 4     Ask and answer,</a:t>
            </a:r>
          </a:p>
          <a:p>
            <a:pPr algn="ctr"/>
            <a:endParaRPr lang="ru-RU" sz="1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36"/>
          <a:stretch/>
        </p:blipFill>
        <p:spPr bwMode="auto">
          <a:xfrm>
            <a:off x="439880" y="752007"/>
            <a:ext cx="6209915" cy="3901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94" t="15260" r="53610" b="14863"/>
          <a:stretch/>
        </p:blipFill>
        <p:spPr bwMode="auto">
          <a:xfrm>
            <a:off x="4679503" y="4415012"/>
            <a:ext cx="4228641" cy="228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https://cs8.livemaster.ru/storage/67/1f/b575ac696cf353f491e999a106r7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13" y="799334"/>
            <a:ext cx="4766591" cy="370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10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0" t="11722"/>
          <a:stretch/>
        </p:blipFill>
        <p:spPr bwMode="auto">
          <a:xfrm>
            <a:off x="213254" y="849045"/>
            <a:ext cx="8511349" cy="466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15008" y="149518"/>
            <a:ext cx="8928992" cy="699527"/>
            <a:chOff x="80849" y="162215"/>
            <a:chExt cx="8928992" cy="3765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376556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WB Complete the sentences. Use the Past Continious of the verbs 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in brackets.</a:t>
            </a:r>
          </a:p>
          <a:p>
            <a:pPr algn="ctr"/>
            <a:endParaRPr lang="ru-RU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1115616" y="1484784"/>
            <a:ext cx="2157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watching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2060848"/>
            <a:ext cx="2361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travelling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6478" y="2636912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you doing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3183138"/>
            <a:ext cx="216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shopping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6903" y="3717032"/>
            <a:ext cx="2771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you  reading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1712" y="4263479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was walking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4797152"/>
            <a:ext cx="2632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ahnschrift Light" panose="020B0502040204020203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Bahnschrift Light" panose="020B0502040204020203" pitchFamily="34" charset="0"/>
              </a:rPr>
              <a:t>Were you playing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97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5008" y="149518"/>
            <a:ext cx="8928992" cy="699527"/>
            <a:chOff x="80849" y="162215"/>
            <a:chExt cx="8928992" cy="3765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0849" y="162215"/>
              <a:ext cx="8928992" cy="37655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s://portfeli-sumki.ru/upload/iblock/054/05402cecface91f99bab3e995a3c0a2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504" y="162215"/>
              <a:ext cx="576064" cy="376556"/>
            </a:xfrm>
            <a:prstGeom prst="round2DiagRect">
              <a:avLst>
                <a:gd name="adj1" fmla="val 16667"/>
                <a:gd name="adj2" fmla="val 0"/>
              </a:avLst>
            </a:prstGeom>
            <a:ln w="12700" cap="sq">
              <a:solidFill>
                <a:srgbClr val="FF000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21395" y="109517"/>
            <a:ext cx="82226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WB Read the sentences. Tick the action that started first.</a:t>
            </a:r>
          </a:p>
          <a:p>
            <a:pPr algn="ctr"/>
            <a:endParaRPr lang="ru-RU" sz="1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6" t="13341"/>
          <a:stretch/>
        </p:blipFill>
        <p:spPr bwMode="auto">
          <a:xfrm>
            <a:off x="215008" y="980728"/>
            <a:ext cx="8677472" cy="5037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https://flyclipart.com/thumb2/check-mark-png-red-ok-9423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s://avatars.mds.yandex.net/i?id=c7ca59f11794deece1f5d99198f2fed280c26f5c-11003380-images-thumbs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80928"/>
            <a:ext cx="605351" cy="59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s://avatars.mds.yandex.net/i?id=c7ca59f11794deece1f5d99198f2fed280c26f5c-11003380-images-thumbs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933056"/>
            <a:ext cx="605351" cy="59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s://avatars.mds.yandex.net/i?id=c7ca59f11794deece1f5d99198f2fed280c26f5c-11003380-images-thumbs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103" y="5085184"/>
            <a:ext cx="605351" cy="59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24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</TotalTime>
  <Words>711</Words>
  <Application>Microsoft Office PowerPoint</Application>
  <PresentationFormat>Экран (4:3)</PresentationFormat>
  <Paragraphs>144</Paragraphs>
  <Slides>12</Slides>
  <Notes>12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144</cp:revision>
  <dcterms:created xsi:type="dcterms:W3CDTF">2023-03-11T08:12:07Z</dcterms:created>
  <dcterms:modified xsi:type="dcterms:W3CDTF">2023-12-14T11:32:33Z</dcterms:modified>
</cp:coreProperties>
</file>