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70" r:id="rId5"/>
    <p:sldId id="278" r:id="rId6"/>
    <p:sldId id="279" r:id="rId7"/>
    <p:sldId id="280" r:id="rId8"/>
    <p:sldId id="284" r:id="rId9"/>
    <p:sldId id="285" r:id="rId10"/>
    <p:sldId id="286" r:id="rId11"/>
    <p:sldId id="287" r:id="rId12"/>
    <p:sldId id="289" r:id="rId13"/>
    <p:sldId id="291" r:id="rId14"/>
    <p:sldId id="29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464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887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250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958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267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230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298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661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95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77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76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478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7849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595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69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9748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81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A753B2A-0FBE-46D7-97EE-DF98270BBF7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DE405F-B351-41F2-AE4D-FCD28AC85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191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1539875" y="0"/>
            <a:ext cx="9144000" cy="698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Иллюстрация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 (от лат. illustratio — освещение, наглядное изображение),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1) Объяснение с помощью наглядных примеров.</a:t>
            </a:r>
            <a:b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2) Изображение, сопровождающее и дополняющее текст (рисунки, гравюры, фотоснимки, репродукции, карты, схемы и т. п.).</a:t>
            </a:r>
            <a:b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3) Область искусства, связанная с изобразительным истолкованием литературных и научных произведений.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 рукописи иллюстрировались миниатюрами, после изобретения книгопечатания и ксилографии И. становится главным образом составной частью графики.</a:t>
            </a:r>
          </a:p>
        </p:txBody>
      </p:sp>
    </p:spTree>
    <p:extLst>
      <p:ext uri="{BB962C8B-B14F-4D97-AF65-F5344CB8AC3E}">
        <p14:creationId xmlns:p14="http://schemas.microsoft.com/office/powerpoint/2010/main" val="1608774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1747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1748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1749" name="Picture 2" descr="ÑÐ»Ð¾Ð²Ð¾-Ð¾Ð±ÑÐ°Ð· - ÐÐ¾Ð¸ÑÐº Ð² Goog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8913"/>
            <a:ext cx="4122738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4" descr="ÑÑÐ¸ÑÑÐ¾Ð²Ð°Ñ ÐºÐ¾Ð¼Ð¿Ð¾Ð·Ð¸ÑÐ¸Ñ - ÐÐ¸Ð½Ð¾Ð³ÑÐ°Ð´Ð¾Ð² ÐÐ¾Ð½ÑÑÐ°Ð½ÑÐ¸Ð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738" y="193675"/>
            <a:ext cx="5372100" cy="742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214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Практическое задание</a:t>
            </a:r>
          </a:p>
        </p:txBody>
      </p:sp>
      <p:sp>
        <p:nvSpPr>
          <p:cNvPr id="32771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altLang="ru-RU" dirty="0"/>
              <a:t>Разработка эскиза слова-образа (название города) </a:t>
            </a:r>
          </a:p>
        </p:txBody>
      </p:sp>
      <p:sp>
        <p:nvSpPr>
          <p:cNvPr id="32772" name="Объект 3"/>
          <p:cNvSpPr>
            <a:spLocks noGrp="1"/>
          </p:cNvSpPr>
          <p:nvPr>
            <p:ph sz="half" idx="2"/>
          </p:nvPr>
        </p:nvSpPr>
        <p:spPr>
          <a:xfrm>
            <a:off x="10648950" y="4724400"/>
            <a:ext cx="250698" cy="1146048"/>
          </a:xfrm>
        </p:spPr>
        <p:txBody>
          <a:bodyPr/>
          <a:lstStyle/>
          <a:p>
            <a:pPr marL="0" indent="0">
              <a:buNone/>
            </a:pPr>
            <a:endParaRPr lang="ru-RU" altLang="ru-RU" sz="5400" dirty="0"/>
          </a:p>
        </p:txBody>
      </p:sp>
    </p:spTree>
    <p:extLst>
      <p:ext uri="{BB962C8B-B14F-4D97-AF65-F5344CB8AC3E}">
        <p14:creationId xmlns:p14="http://schemas.microsoft.com/office/powerpoint/2010/main" val="176718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4819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4820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4821" name="Picture 2" descr="http://xn--80ahiehzu.xn--p1ai/wp-content/uploads/Slovo_42x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1" y="115888"/>
            <a:ext cx="4741863" cy="674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4" descr="http://www.avalon.ru/_images/Gallery/HigherEducation/Design/Composition/800/City/ELISHK_ci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88" y="1912939"/>
            <a:ext cx="5230812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7034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6867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6868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5678488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138" y="3429000"/>
            <a:ext cx="7408862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746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Критерии оценивания:</a:t>
            </a:r>
          </a:p>
        </p:txBody>
      </p:sp>
      <p:sp>
        <p:nvSpPr>
          <p:cNvPr id="37891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7892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7893" name="Прямоугольник 4"/>
          <p:cNvSpPr>
            <a:spLocks noChangeArrowheads="1"/>
          </p:cNvSpPr>
          <p:nvPr/>
        </p:nvSpPr>
        <p:spPr bwMode="auto">
          <a:xfrm>
            <a:off x="1524000" y="2060575"/>
            <a:ext cx="9144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b="1"/>
              <a:t>Раскрытие темы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b="1"/>
              <a:t>Творческий подход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b="1"/>
              <a:t>Композиция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b="1"/>
              <a:t>Художественная выразительность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b="1"/>
              <a:t>Владение художественным материалом</a:t>
            </a:r>
          </a:p>
        </p:txBody>
      </p:sp>
    </p:spTree>
    <p:extLst>
      <p:ext uri="{BB962C8B-B14F-4D97-AF65-F5344CB8AC3E}">
        <p14:creationId xmlns:p14="http://schemas.microsoft.com/office/powerpoint/2010/main" val="3898004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17562"/>
          </a:xfrm>
        </p:spPr>
        <p:txBody>
          <a:bodyPr/>
          <a:lstStyle/>
          <a:p>
            <a:pPr eaLnBrk="1" hangingPunct="1"/>
            <a:r>
              <a:rPr lang="ru-RU" altLang="ru-RU" i="1">
                <a:latin typeface="Adobe Caslon Pro" pitchFamily="18" charset="0"/>
              </a:rPr>
              <a:t>Р у к о п и с н ы е         к н и г  и</a:t>
            </a:r>
          </a:p>
        </p:txBody>
      </p:sp>
      <p:pic>
        <p:nvPicPr>
          <p:cNvPr id="8196" name="Picture 10" descr="5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548" y="3301206"/>
            <a:ext cx="3118104" cy="1828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5" name="Picture 7" descr="54_2_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59376" y="1052513"/>
            <a:ext cx="5256213" cy="3376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650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>
                <a:latin typeface="Adobe Caslon Pro" pitchFamily="18" charset="0"/>
              </a:rPr>
              <a:t>Летописец</a:t>
            </a:r>
          </a:p>
        </p:txBody>
      </p:sp>
      <p:pic>
        <p:nvPicPr>
          <p:cNvPr id="9219" name="Picture 8" descr="0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785" y="2557463"/>
            <a:ext cx="4456430" cy="3317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5832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>
                <a:latin typeface="Adobe Caslon Pro" pitchFamily="18" charset="0"/>
              </a:rPr>
              <a:t>В русской традиции инициал чаще всего именуют </a:t>
            </a:r>
            <a:r>
              <a:rPr lang="ru-RU" altLang="ru-RU">
                <a:solidFill>
                  <a:srgbClr val="FF0066"/>
                </a:solidFill>
                <a:latin typeface="Adobe Caslon Pro" pitchFamily="18" charset="0"/>
              </a:rPr>
              <a:t>буквицей.</a:t>
            </a:r>
            <a:r>
              <a:rPr lang="ru-RU" altLang="ru-RU"/>
              <a:t> </a:t>
            </a:r>
          </a:p>
        </p:txBody>
      </p:sp>
      <p:pic>
        <p:nvPicPr>
          <p:cNvPr id="15363" name="Picture 4" descr="45219662_51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5551" y="1773239"/>
            <a:ext cx="7273925" cy="4078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7049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br>
              <a:rPr lang="ru-RU" altLang="ru-RU" sz="2400">
                <a:latin typeface="Adobe Caslon Pro" pitchFamily="18" charset="0"/>
              </a:rPr>
            </a:br>
            <a:br>
              <a:rPr lang="ru-RU" altLang="ru-RU" sz="2400">
                <a:latin typeface="Adobe Caslon Pro" pitchFamily="18" charset="0"/>
              </a:rPr>
            </a:br>
            <a:br>
              <a:rPr lang="ru-RU" altLang="ru-RU" sz="2400">
                <a:latin typeface="Adobe Caslon Pro" pitchFamily="18" charset="0"/>
              </a:rPr>
            </a:br>
            <a:br>
              <a:rPr lang="ru-RU" altLang="ru-RU" sz="2400">
                <a:latin typeface="Adobe Caslon Pro" pitchFamily="18" charset="0"/>
              </a:rPr>
            </a:br>
            <a:r>
              <a:rPr lang="ru-RU" altLang="ru-RU" sz="2400">
                <a:latin typeface="Adobe Caslon Pro" pitchFamily="18" charset="0"/>
              </a:rPr>
              <a:t>Любимым мотивом украшения начальных букв</a:t>
            </a:r>
            <a:r>
              <a:rPr lang="ru-RU" altLang="ru-RU" sz="4000"/>
              <a:t> </a:t>
            </a:r>
            <a:r>
              <a:rPr lang="ru-RU" altLang="ru-RU" sz="2400">
                <a:latin typeface="Adobe Caslon Pro" pitchFamily="18" charset="0"/>
              </a:rPr>
              <a:t>были птицы — близкие небу и ангелам существа, олицетворявшие собой свободную от плоти человеческую душу.</a:t>
            </a:r>
            <a:br>
              <a:rPr lang="ru-RU" altLang="ru-RU" sz="2400">
                <a:latin typeface="Adobe Caslon Pro" pitchFamily="18" charset="0"/>
              </a:rPr>
            </a:br>
            <a:br>
              <a:rPr lang="ru-RU" altLang="ru-RU" sz="2400">
                <a:latin typeface="Adobe Caslon Pro" pitchFamily="18" charset="0"/>
              </a:rPr>
            </a:br>
            <a:endParaRPr lang="ru-RU" altLang="ru-RU" sz="2400">
              <a:latin typeface="Adobe Caslon Pro" pitchFamily="18" charset="0"/>
            </a:endParaRPr>
          </a:p>
        </p:txBody>
      </p:sp>
      <p:sp>
        <p:nvSpPr>
          <p:cNvPr id="23556" name="Rectangle 10"/>
          <p:cNvSpPr>
            <a:spLocks noGrp="1" noChangeArrowheads="1"/>
          </p:cNvSpPr>
          <p:nvPr>
            <p:ph sz="half" idx="1"/>
          </p:nvPr>
        </p:nvSpPr>
        <p:spPr>
          <a:xfrm>
            <a:off x="3432176" y="1341438"/>
            <a:ext cx="3927475" cy="4191000"/>
          </a:xfrm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23555" name="Picture 7" descr="4-5 (400x128, 47Kb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3389" y="2492376"/>
            <a:ext cx="8821737" cy="2824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936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>
                <a:latin typeface="Adobe Caslon Pro" pitchFamily="18" charset="0"/>
              </a:rPr>
              <a:t>Стихия рыбы — вода, поэтому образ этот связывался также с обрядом крещения.</a:t>
            </a:r>
            <a:r>
              <a:rPr lang="ru-RU" altLang="ru-RU" sz="4000"/>
              <a:t> </a:t>
            </a:r>
          </a:p>
        </p:txBody>
      </p:sp>
      <p:pic>
        <p:nvPicPr>
          <p:cNvPr id="24579" name="Picture 4" descr="4-4 (250x256, 62Kb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9150" y="1484314"/>
            <a:ext cx="5037138" cy="5157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3762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289" y="981075"/>
            <a:ext cx="8385175" cy="8080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  <a:latin typeface="Adobe Caslon Pro" pitchFamily="18" charset="0"/>
              </a:rPr>
              <a:t>…в виде озорной буквицы.</a:t>
            </a:r>
            <a:r>
              <a:rPr lang="ru-RU" altLang="ru-RU" sz="4000" b="1">
                <a:latin typeface="Adobe Caslon Pro" pitchFamily="18" charset="0"/>
              </a:rPr>
              <a:t> </a:t>
            </a:r>
            <a:br>
              <a:rPr lang="ru-RU" altLang="ru-RU" sz="4000" b="1">
                <a:latin typeface="Adobe Caslon Pro" pitchFamily="18" charset="0"/>
              </a:rPr>
            </a:br>
            <a:r>
              <a:rPr lang="ru-RU" altLang="ru-RU" sz="1600">
                <a:latin typeface="Adobe Caslon Pro" pitchFamily="18" charset="0"/>
              </a:rPr>
              <a:t>.</a:t>
            </a:r>
            <a:br>
              <a:rPr lang="ru-RU" altLang="ru-RU" sz="1600">
                <a:latin typeface="Adobe Caslon Pro" pitchFamily="18" charset="0"/>
              </a:rPr>
            </a:br>
            <a:br>
              <a:rPr lang="ru-RU" altLang="ru-RU" sz="4000"/>
            </a:br>
            <a:r>
              <a:rPr lang="ru-RU" altLang="ru-RU" sz="4000"/>
              <a:t> </a:t>
            </a:r>
          </a:p>
        </p:txBody>
      </p:sp>
      <p:sp>
        <p:nvSpPr>
          <p:cNvPr id="25604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1847850" y="1268414"/>
            <a:ext cx="3816350" cy="4827587"/>
          </a:xfrm>
        </p:spPr>
        <p:txBody>
          <a:bodyPr/>
          <a:lstStyle/>
          <a:p>
            <a:pPr eaLnBrk="1" hangingPunct="1"/>
            <a:r>
              <a:rPr lang="ru-RU" altLang="ru-RU">
                <a:latin typeface="Adobe Caslon Pro" pitchFamily="18" charset="0"/>
              </a:rPr>
              <a:t>Перебранку рыбаков художник </a:t>
            </a:r>
            <a:br>
              <a:rPr lang="ru-RU" altLang="ru-RU">
                <a:latin typeface="Adobe Caslon Pro" pitchFamily="18" charset="0"/>
              </a:rPr>
            </a:br>
            <a:r>
              <a:rPr lang="ru-RU" altLang="ru-RU">
                <a:latin typeface="Adobe Caslon Pro" pitchFamily="18" charset="0"/>
              </a:rPr>
              <a:t>запечатлел на века. Буквица «М».</a:t>
            </a:r>
            <a:br>
              <a:rPr lang="ru-RU" altLang="ru-RU">
                <a:latin typeface="Adobe Caslon Pro" pitchFamily="18" charset="0"/>
              </a:rPr>
            </a:br>
            <a:r>
              <a:rPr lang="ru-RU" altLang="ru-RU">
                <a:latin typeface="Adobe Caslon Pro" pitchFamily="18" charset="0"/>
              </a:rPr>
              <a:t> Фроловская Псалтирь. Великий Новгород, XIV век</a:t>
            </a:r>
            <a:br>
              <a:rPr lang="ru-RU" altLang="ru-RU">
                <a:latin typeface="Adobe Caslon Pro" pitchFamily="18" charset="0"/>
              </a:rPr>
            </a:br>
            <a:endParaRPr lang="ru-RU" altLang="ru-RU">
              <a:latin typeface="Adobe Caslon Pro" pitchFamily="18" charset="0"/>
            </a:endParaRPr>
          </a:p>
        </p:txBody>
      </p:sp>
      <p:pic>
        <p:nvPicPr>
          <p:cNvPr id="25603" name="Picture 6" descr="45219038_5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80100" y="908051"/>
            <a:ext cx="4413250" cy="5472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608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title"/>
          </p:nvPr>
        </p:nvSpPr>
        <p:spPr>
          <a:xfrm>
            <a:off x="1992313" y="-15875"/>
            <a:ext cx="8229600" cy="1300163"/>
          </a:xfrm>
        </p:spPr>
        <p:txBody>
          <a:bodyPr/>
          <a:lstStyle/>
          <a:p>
            <a:pPr eaLnBrk="1" hangingPunct="1"/>
            <a:r>
              <a:rPr lang="ru-RU" altLang="ru-RU" sz="3600">
                <a:solidFill>
                  <a:srgbClr val="FF0000"/>
                </a:solidFill>
              </a:rPr>
              <a:t>Современные буквицы </a:t>
            </a:r>
            <a:br>
              <a:rPr lang="ru-RU" altLang="ru-RU" sz="2000"/>
            </a:br>
            <a:r>
              <a:rPr lang="ru-RU" altLang="ru-RU" sz="2000"/>
              <a:t>сербской художницы Ольгицы Стефанович</a:t>
            </a:r>
          </a:p>
        </p:txBody>
      </p:sp>
      <p:pic>
        <p:nvPicPr>
          <p:cNvPr id="29699" name="Picture 4" descr="olgitsa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16275" y="1284289"/>
            <a:ext cx="5545138" cy="5546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1887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072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072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0725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73025"/>
            <a:ext cx="53721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4" descr="ÑÐ»Ð¾Ð²Ð¾ Ð¾Ð±ÑÐ°Ð· ÐºÐ¾Ð¼Ð¿Ð¾Ð·Ð¸ÑÐ¸Ñ - ÐÐ¾Ð¸ÑÐº Ð² Goog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3067050"/>
            <a:ext cx="537210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524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210</Words>
  <Application>Microsoft Office PowerPoint</Application>
  <PresentationFormat>Широкоэкранный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Adobe Caslon Pro</vt:lpstr>
      <vt:lpstr>Arial</vt:lpstr>
      <vt:lpstr>Garamond</vt:lpstr>
      <vt:lpstr>Times New Roman</vt:lpstr>
      <vt:lpstr>Натуральные материалы</vt:lpstr>
      <vt:lpstr>Презентация PowerPoint</vt:lpstr>
      <vt:lpstr>Р у к о п и с н ы е         к н и г  и</vt:lpstr>
      <vt:lpstr>Летописец</vt:lpstr>
      <vt:lpstr>В русской традиции инициал чаще всего именуют буквицей. </vt:lpstr>
      <vt:lpstr>    Любимым мотивом украшения начальных букв были птицы — близкие небу и ангелам существа, олицетворявшие собой свободную от плоти человеческую душу.  </vt:lpstr>
      <vt:lpstr>Стихия рыбы — вода, поэтому образ этот связывался также с обрядом крещения. </vt:lpstr>
      <vt:lpstr>…в виде озорной буквицы.  .   </vt:lpstr>
      <vt:lpstr>Современные буквицы  сербской художницы Ольгицы Стефанович</vt:lpstr>
      <vt:lpstr>Презентация PowerPoint</vt:lpstr>
      <vt:lpstr>Презентация PowerPoint</vt:lpstr>
      <vt:lpstr>Практическое задание</vt:lpstr>
      <vt:lpstr>Презентация PowerPoint</vt:lpstr>
      <vt:lpstr>Презентация PowerPoint</vt:lpstr>
      <vt:lpstr>Критерии оценивания: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Валерьевна</dc:creator>
  <cp:lastModifiedBy>Наталья Кузнецова</cp:lastModifiedBy>
  <cp:revision>2</cp:revision>
  <dcterms:created xsi:type="dcterms:W3CDTF">2023-10-16T04:54:43Z</dcterms:created>
  <dcterms:modified xsi:type="dcterms:W3CDTF">2023-12-14T11:35:30Z</dcterms:modified>
</cp:coreProperties>
</file>