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custDataLst>
    <p:tags r:id="rId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04856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771800" y="51940"/>
            <a:ext cx="61926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9938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9938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51940"/>
            <a:ext cx="61926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99938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04856" cy="2160240"/>
          </a:xfrm>
        </p:spPr>
        <p:txBody>
          <a:bodyPr>
            <a:normAutofit/>
          </a:bodyPr>
          <a:lstStyle/>
          <a:p>
            <a:r>
              <a:rPr lang="ru-RU" b="1" dirty="0"/>
              <a:t>«Труд делает из человека человека»</a:t>
            </a:r>
            <a:br>
              <a:rPr lang="ru-RU" b="1" dirty="0"/>
            </a:br>
            <a:r>
              <a:rPr lang="ru-RU" b="1" dirty="0"/>
              <a:t>ОДНКНР 6 класс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Термины:</a:t>
            </a:r>
          </a:p>
        </p:txBody>
      </p:sp>
      <p:grpSp>
        <p:nvGrpSpPr>
          <p:cNvPr id="4" name="Group 49"/>
          <p:cNvGrpSpPr>
            <a:grpSpLocks/>
          </p:cNvGrpSpPr>
          <p:nvPr/>
        </p:nvGrpSpPr>
        <p:grpSpPr bwMode="auto">
          <a:xfrm>
            <a:off x="2123728" y="1045046"/>
            <a:ext cx="6562113" cy="1978026"/>
            <a:chOff x="1213" y="1748"/>
            <a:chExt cx="3397" cy="1246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1213" y="1756"/>
              <a:ext cx="3397" cy="1238"/>
              <a:chOff x="1117" y="1455"/>
              <a:chExt cx="3397" cy="1238"/>
            </a:xfrm>
          </p:grpSpPr>
          <p:sp>
            <p:nvSpPr>
              <p:cNvPr id="13" name="AutoShape 5"/>
              <p:cNvSpPr>
                <a:spLocks noChangeArrowheads="1"/>
              </p:cNvSpPr>
              <p:nvPr/>
            </p:nvSpPr>
            <p:spPr bwMode="gray">
              <a:xfrm>
                <a:off x="1168" y="1473"/>
                <a:ext cx="3346" cy="1220"/>
              </a:xfrm>
              <a:prstGeom prst="roundRect">
                <a:avLst>
                  <a:gd name="adj" fmla="val 7292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7451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solidFill>
                  <a:srgbClr val="FFFFFF">
                    <a:alpha val="7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" name="AutoShape 6"/>
              <p:cNvSpPr>
                <a:spLocks noChangeArrowheads="1"/>
              </p:cNvSpPr>
              <p:nvPr/>
            </p:nvSpPr>
            <p:spPr bwMode="gray">
              <a:xfrm>
                <a:off x="1117" y="1455"/>
                <a:ext cx="3346" cy="95"/>
              </a:xfrm>
              <a:prstGeom prst="roundRect">
                <a:avLst>
                  <a:gd name="adj" fmla="val 26389"/>
                </a:avLst>
              </a:prstGeom>
              <a:solidFill>
                <a:schemeClr val="accent2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" name="Text Box 7"/>
            <p:cNvSpPr txBox="1">
              <a:spLocks noChangeArrowheads="1"/>
            </p:cNvSpPr>
            <p:nvPr/>
          </p:nvSpPr>
          <p:spPr bwMode="white">
            <a:xfrm>
              <a:off x="1680" y="1755"/>
              <a:ext cx="2589" cy="1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ru-RU" sz="2400" b="1" dirty="0">
                  <a:solidFill>
                    <a:srgbClr val="FFFFFF"/>
                  </a:solidFill>
                </a:rPr>
                <a:t>Труд - </a:t>
              </a:r>
              <a:r>
                <a:rPr lang="ru-RU" sz="2400" dirty="0"/>
                <a:t>целесообразная деятельность человека, работа, требующая умственного и физического напряжения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1355" y="1758"/>
              <a:ext cx="270" cy="270"/>
              <a:chOff x="4166" y="1706"/>
              <a:chExt cx="1252" cy="1252"/>
            </a:xfrm>
          </p:grpSpPr>
          <p:sp>
            <p:nvSpPr>
              <p:cNvPr id="9" name="Oval 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0" name="Oval 1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1" name="Oval 1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2" name="Oval 1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1359" y="1748"/>
              <a:ext cx="2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>
                  <a:solidFill>
                    <a:srgbClr val="000000"/>
                  </a:solidFill>
                </a:rPr>
                <a:t>1</a:t>
              </a:r>
            </a:p>
          </p:txBody>
        </p:sp>
      </p:grpSp>
      <p:grpSp>
        <p:nvGrpSpPr>
          <p:cNvPr id="15" name="Group 48"/>
          <p:cNvGrpSpPr>
            <a:grpSpLocks/>
          </p:cNvGrpSpPr>
          <p:nvPr/>
        </p:nvGrpSpPr>
        <p:grpSpPr bwMode="auto">
          <a:xfrm>
            <a:off x="458158" y="3127449"/>
            <a:ext cx="8496300" cy="1570039"/>
            <a:chOff x="1214" y="2238"/>
            <a:chExt cx="5352" cy="989"/>
          </a:xfrm>
        </p:grpSpPr>
        <p:grpSp>
          <p:nvGrpSpPr>
            <p:cNvPr id="16" name="Group 14"/>
            <p:cNvGrpSpPr>
              <a:grpSpLocks/>
            </p:cNvGrpSpPr>
            <p:nvPr/>
          </p:nvGrpSpPr>
          <p:grpSpPr bwMode="auto">
            <a:xfrm>
              <a:off x="1214" y="2249"/>
              <a:ext cx="5203" cy="963"/>
              <a:chOff x="1118" y="1948"/>
              <a:chExt cx="5203" cy="963"/>
            </a:xfrm>
          </p:grpSpPr>
          <p:sp>
            <p:nvSpPr>
              <p:cNvPr id="24" name="AutoShape 15"/>
              <p:cNvSpPr>
                <a:spLocks noChangeArrowheads="1"/>
              </p:cNvSpPr>
              <p:nvPr/>
            </p:nvSpPr>
            <p:spPr bwMode="gray">
              <a:xfrm>
                <a:off x="1118" y="1948"/>
                <a:ext cx="5203" cy="963"/>
              </a:xfrm>
              <a:prstGeom prst="roundRect">
                <a:avLst>
                  <a:gd name="adj" fmla="val 7292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4314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solidFill>
                  <a:srgbClr val="FFFFFF">
                    <a:alpha val="7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5" name="AutoShape 16"/>
              <p:cNvSpPr>
                <a:spLocks noChangeArrowheads="1"/>
              </p:cNvSpPr>
              <p:nvPr/>
            </p:nvSpPr>
            <p:spPr bwMode="gray">
              <a:xfrm>
                <a:off x="1118" y="1948"/>
                <a:ext cx="3346" cy="95"/>
              </a:xfrm>
              <a:prstGeom prst="roundRect">
                <a:avLst>
                  <a:gd name="adj" fmla="val 26389"/>
                </a:avLst>
              </a:prstGeom>
              <a:solidFill>
                <a:schemeClr val="accent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7" name="Text Box 17"/>
            <p:cNvSpPr txBox="1">
              <a:spLocks noChangeArrowheads="1"/>
            </p:cNvSpPr>
            <p:nvPr/>
          </p:nvSpPr>
          <p:spPr bwMode="white">
            <a:xfrm>
              <a:off x="1607" y="2238"/>
              <a:ext cx="4959" cy="9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ru-RU" sz="2400" b="1" dirty="0">
                  <a:solidFill>
                    <a:srgbClr val="FFFFFF"/>
                  </a:solidFill>
                </a:rPr>
                <a:t>Трудолюбие - </a:t>
              </a:r>
              <a:r>
                <a:rPr lang="ru-RU" sz="2400" dirty="0"/>
                <a:t>черта характера, заключающаяся в положительном отношении личности к процессу трудовой деятельности, любовь к труду, стремление много и усердно работать, трудиться.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  <p:grpSp>
          <p:nvGrpSpPr>
            <p:cNvPr id="18" name="Group 18"/>
            <p:cNvGrpSpPr>
              <a:grpSpLocks/>
            </p:cNvGrpSpPr>
            <p:nvPr/>
          </p:nvGrpSpPr>
          <p:grpSpPr bwMode="auto">
            <a:xfrm>
              <a:off x="1342" y="2251"/>
              <a:ext cx="270" cy="270"/>
              <a:chOff x="4166" y="1706"/>
              <a:chExt cx="1252" cy="1252"/>
            </a:xfrm>
          </p:grpSpPr>
          <p:sp>
            <p:nvSpPr>
              <p:cNvPr id="20" name="Oval 1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1" name="Oval 2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2" name="Oval 2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3" name="Oval 2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19" name="Text Box 23"/>
            <p:cNvSpPr txBox="1">
              <a:spLocks noChangeArrowheads="1"/>
            </p:cNvSpPr>
            <p:nvPr/>
          </p:nvSpPr>
          <p:spPr bwMode="auto">
            <a:xfrm>
              <a:off x="1351" y="2241"/>
              <a:ext cx="2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>
                  <a:solidFill>
                    <a:srgbClr val="000000"/>
                  </a:solidFill>
                </a:rPr>
                <a:t>2</a:t>
              </a:r>
            </a:p>
          </p:txBody>
        </p:sp>
      </p:grpSp>
      <p:grpSp>
        <p:nvGrpSpPr>
          <p:cNvPr id="26" name="Group 47"/>
          <p:cNvGrpSpPr>
            <a:grpSpLocks/>
          </p:cNvGrpSpPr>
          <p:nvPr/>
        </p:nvGrpSpPr>
        <p:grpSpPr bwMode="auto">
          <a:xfrm>
            <a:off x="458158" y="4941168"/>
            <a:ext cx="8227683" cy="2362198"/>
            <a:chOff x="1235" y="2731"/>
            <a:chExt cx="3497" cy="1488"/>
          </a:xfrm>
        </p:grpSpPr>
        <p:grpSp>
          <p:nvGrpSpPr>
            <p:cNvPr id="27" name="Group 24"/>
            <p:cNvGrpSpPr>
              <a:grpSpLocks/>
            </p:cNvGrpSpPr>
            <p:nvPr/>
          </p:nvGrpSpPr>
          <p:grpSpPr bwMode="auto">
            <a:xfrm>
              <a:off x="1235" y="2731"/>
              <a:ext cx="3497" cy="962"/>
              <a:chOff x="1098" y="2430"/>
              <a:chExt cx="3497" cy="962"/>
            </a:xfrm>
          </p:grpSpPr>
          <p:sp>
            <p:nvSpPr>
              <p:cNvPr id="35" name="AutoShape 25"/>
              <p:cNvSpPr>
                <a:spLocks noChangeArrowheads="1"/>
              </p:cNvSpPr>
              <p:nvPr/>
            </p:nvSpPr>
            <p:spPr bwMode="gray">
              <a:xfrm>
                <a:off x="1098" y="2430"/>
                <a:ext cx="3497" cy="962"/>
              </a:xfrm>
              <a:prstGeom prst="roundRect">
                <a:avLst>
                  <a:gd name="adj" fmla="val 7292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44314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solidFill>
                  <a:srgbClr val="FFFFFF">
                    <a:alpha val="7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" name="AutoShape 26"/>
              <p:cNvSpPr>
                <a:spLocks noChangeArrowheads="1"/>
              </p:cNvSpPr>
              <p:nvPr/>
            </p:nvSpPr>
            <p:spPr bwMode="gray">
              <a:xfrm>
                <a:off x="1098" y="2465"/>
                <a:ext cx="3346" cy="95"/>
              </a:xfrm>
              <a:prstGeom prst="roundRect">
                <a:avLst>
                  <a:gd name="adj" fmla="val 26389"/>
                </a:avLst>
              </a:prstGeom>
              <a:solidFill>
                <a:schemeClr val="folHlink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8" name="Text Box 27"/>
            <p:cNvSpPr txBox="1">
              <a:spLocks noChangeArrowheads="1"/>
            </p:cNvSpPr>
            <p:nvPr/>
          </p:nvSpPr>
          <p:spPr bwMode="white">
            <a:xfrm>
              <a:off x="1688" y="2765"/>
              <a:ext cx="2596" cy="1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ru-RU" sz="2400" b="1" dirty="0">
                  <a:solidFill>
                    <a:srgbClr val="FFFFFF"/>
                  </a:solidFill>
                </a:rPr>
                <a:t>Ответственность - </a:t>
              </a:r>
              <a:r>
                <a:rPr lang="ru-RU" sz="2400" dirty="0"/>
                <a:t>совокупность действий (мер), исполнение которых позволяет личности безопасно достигать желаемого. 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  <p:grpSp>
          <p:nvGrpSpPr>
            <p:cNvPr id="29" name="Group 28"/>
            <p:cNvGrpSpPr>
              <a:grpSpLocks/>
            </p:cNvGrpSpPr>
            <p:nvPr/>
          </p:nvGrpSpPr>
          <p:grpSpPr bwMode="auto">
            <a:xfrm>
              <a:off x="1363" y="2775"/>
              <a:ext cx="270" cy="270"/>
              <a:chOff x="4166" y="1706"/>
              <a:chExt cx="1252" cy="1252"/>
            </a:xfrm>
          </p:grpSpPr>
          <p:sp>
            <p:nvSpPr>
              <p:cNvPr id="31" name="Oval 2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2" name="Oval 3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3" name="Oval 3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4" name="Oval 3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30" name="Text Box 33"/>
            <p:cNvSpPr txBox="1">
              <a:spLocks noChangeArrowheads="1"/>
            </p:cNvSpPr>
            <p:nvPr/>
          </p:nvSpPr>
          <p:spPr bwMode="auto">
            <a:xfrm>
              <a:off x="1372" y="2765"/>
              <a:ext cx="2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>
                  <a:solidFill>
                    <a:srgbClr val="000000"/>
                  </a:solidFill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06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Заголовок слайда</a:t>
            </a:r>
          </a:p>
        </p:txBody>
      </p:sp>
      <p:pic>
        <p:nvPicPr>
          <p:cNvPr id="1026" name="Picture 2" descr="Труд. Предмет труда">
            <a:extLst>
              <a:ext uri="{FF2B5EF4-FFF2-40B4-BE49-F238E27FC236}">
                <a16:creationId xmlns:a16="http://schemas.microsoft.com/office/drawing/2014/main" id="{1068A95F-B4CB-4223-91C7-E7776176FF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4" t="6300" r="4320" b="5501"/>
          <a:stretch/>
        </p:blipFill>
        <p:spPr bwMode="auto">
          <a:xfrm>
            <a:off x="1259632" y="2060848"/>
            <a:ext cx="7384911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931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663788" y="620688"/>
            <a:ext cx="6192688" cy="11430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Виды труда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466114"/>
            <a:ext cx="4725643" cy="3339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287524" y="2060848"/>
            <a:ext cx="8568952" cy="381642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Физический труд </a:t>
            </a:r>
            <a:r>
              <a:rPr lang="ru-RU" dirty="0">
                <a:solidFill>
                  <a:schemeClr val="tx1"/>
                </a:solidFill>
              </a:rPr>
              <a:t>- вид трудовой деятельности, требующий в основном затрат мышечной энергии работника. </a:t>
            </a:r>
          </a:p>
          <a:p>
            <a:r>
              <a:rPr lang="ru-RU" b="1" dirty="0">
                <a:solidFill>
                  <a:schemeClr val="tx1"/>
                </a:solidFill>
              </a:rPr>
              <a:t>Умственный труд</a:t>
            </a:r>
            <a:r>
              <a:rPr lang="ru-RU" dirty="0">
                <a:solidFill>
                  <a:schemeClr val="tx1"/>
                </a:solidFill>
              </a:rPr>
              <a:t> – это интеллектуальный труд. Вид трудовой деятельности, не предполагающий больших физических затрат и имеющий в качестве своего предмета различные виды информации.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319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DB0D3B-2E0A-4E91-898E-209A57A8A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Профессии умственного труда: </a:t>
            </a:r>
          </a:p>
        </p:txBody>
      </p:sp>
      <p:pic>
        <p:nvPicPr>
          <p:cNvPr id="2050" name="Picture 2" descr="Профессии умственного труда: примеры интеллектуальных профессий, варианты  работы для интеллектуального типа личности">
            <a:extLst>
              <a:ext uri="{FF2B5EF4-FFF2-40B4-BE49-F238E27FC236}">
                <a16:creationId xmlns:a16="http://schemas.microsoft.com/office/drawing/2014/main" id="{A664DE96-1E1F-4340-A8FB-9901206765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948" y="1412776"/>
            <a:ext cx="384840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Умственный труд. Умственный и физический труд">
            <a:extLst>
              <a:ext uri="{FF2B5EF4-FFF2-40B4-BE49-F238E27FC236}">
                <a16:creationId xmlns:a16="http://schemas.microsoft.com/office/drawing/2014/main" id="{630B9D85-76C2-4A9E-B80C-72DA9C7BA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23218"/>
            <a:ext cx="3249736" cy="244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5 профессий из сферы умственного труда, которые скоро уничтожит  искусственный интеллект - Inc. Russia">
            <a:extLst>
              <a:ext uri="{FF2B5EF4-FFF2-40B4-BE49-F238E27FC236}">
                <a16:creationId xmlns:a16="http://schemas.microsoft.com/office/drawing/2014/main" id="{AF3B2AA0-C880-4EE8-A711-35F5F21A4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669401"/>
            <a:ext cx="3249736" cy="2165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29766AF-5AFC-4A7E-9A98-C7CC28966093}"/>
              </a:ext>
            </a:extLst>
          </p:cNvPr>
          <p:cNvSpPr txBox="1"/>
          <p:nvPr/>
        </p:nvSpPr>
        <p:spPr>
          <a:xfrm>
            <a:off x="539552" y="4797152"/>
            <a:ext cx="2736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Врач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719952-9E9B-4DD3-BFEB-4A9154E255D0}"/>
              </a:ext>
            </a:extLst>
          </p:cNvPr>
          <p:cNvSpPr txBox="1"/>
          <p:nvPr/>
        </p:nvSpPr>
        <p:spPr>
          <a:xfrm>
            <a:off x="2771801" y="5619542"/>
            <a:ext cx="3240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IT</a:t>
            </a:r>
            <a:r>
              <a:rPr lang="ru-RU" sz="3600" dirty="0"/>
              <a:t>-специалист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F46D4D-8FEA-4FCC-BF80-C742A236DE1D}"/>
              </a:ext>
            </a:extLst>
          </p:cNvPr>
          <p:cNvSpPr txBox="1"/>
          <p:nvPr/>
        </p:nvSpPr>
        <p:spPr>
          <a:xfrm>
            <a:off x="5676999" y="3602428"/>
            <a:ext cx="2736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Учитель </a:t>
            </a:r>
          </a:p>
        </p:txBody>
      </p:sp>
    </p:spTree>
    <p:extLst>
      <p:ext uri="{BB962C8B-B14F-4D97-AF65-F5344CB8AC3E}">
        <p14:creationId xmlns:p14="http://schemas.microsoft.com/office/powerpoint/2010/main" val="62279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525443-6932-4A13-B4E6-273CF0298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Профессии физического труда</a:t>
            </a:r>
          </a:p>
        </p:txBody>
      </p:sp>
      <p:pic>
        <p:nvPicPr>
          <p:cNvPr id="3074" name="Picture 2" descr="Строитель">
            <a:extLst>
              <a:ext uri="{FF2B5EF4-FFF2-40B4-BE49-F238E27FC236}">
                <a16:creationId xmlns:a16="http://schemas.microsoft.com/office/drawing/2014/main" id="{89AB8B88-251A-4FD4-987A-04C03E56F5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51527"/>
            <a:ext cx="3744838" cy="2554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то такой су-шеф повар? Как поступить">
            <a:extLst>
              <a:ext uri="{FF2B5EF4-FFF2-40B4-BE49-F238E27FC236}">
                <a16:creationId xmlns:a16="http://schemas.microsoft.com/office/drawing/2014/main" id="{05CDC840-0F3C-4368-84A8-DA15665C49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202458"/>
            <a:ext cx="3347864" cy="2229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Как правильно «пожарный» или «пожарник»?">
            <a:extLst>
              <a:ext uri="{FF2B5EF4-FFF2-40B4-BE49-F238E27FC236}">
                <a16:creationId xmlns:a16="http://schemas.microsoft.com/office/drawing/2014/main" id="{94D5E42E-4136-4023-991A-420F000A85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05064"/>
            <a:ext cx="3967162" cy="264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AB4213-FBDF-4A3A-BB53-70E8BD4E2007}"/>
              </a:ext>
            </a:extLst>
          </p:cNvPr>
          <p:cNvSpPr txBox="1"/>
          <p:nvPr/>
        </p:nvSpPr>
        <p:spPr>
          <a:xfrm>
            <a:off x="879823" y="4700496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Строитель</a:t>
            </a:r>
            <a:r>
              <a:rPr lang="ru-RU" dirty="0"/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77995D-394B-4F2A-9853-610C628F7BFC}"/>
              </a:ext>
            </a:extLst>
          </p:cNvPr>
          <p:cNvSpPr txBox="1"/>
          <p:nvPr/>
        </p:nvSpPr>
        <p:spPr>
          <a:xfrm>
            <a:off x="1835696" y="5805264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Пожарный</a:t>
            </a:r>
            <a:r>
              <a:rPr lang="ru-RU" dirty="0"/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074B92-1A43-4907-9867-6B69FDEC8014}"/>
              </a:ext>
            </a:extLst>
          </p:cNvPr>
          <p:cNvSpPr txBox="1"/>
          <p:nvPr/>
        </p:nvSpPr>
        <p:spPr>
          <a:xfrm>
            <a:off x="2664210" y="1401643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/>
              <a:t>Повар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1586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077d16c1e734444eb11d4fcbf2dd16367a42"/>
</p:tagLst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126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«Труд делает из человека человека» ОДНКНР 6 класс</vt:lpstr>
      <vt:lpstr>Термины:</vt:lpstr>
      <vt:lpstr>Заголовок слайда</vt:lpstr>
      <vt:lpstr>Виды труда</vt:lpstr>
      <vt:lpstr>Профессии умственного труда: </vt:lpstr>
      <vt:lpstr>Профессии физического труда</vt:lpstr>
    </vt:vector>
  </TitlesOfParts>
  <Company>presentation-creation.ru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стройке</dc:title>
  <dc:creator>obstinate</dc:creator>
  <dc:description>Шаблон презентации с сайта https://presentation-creation.ru/</dc:description>
  <cp:lastModifiedBy>Admin</cp:lastModifiedBy>
  <cp:revision>149</cp:revision>
  <dcterms:created xsi:type="dcterms:W3CDTF">2018-02-25T09:09:03Z</dcterms:created>
  <dcterms:modified xsi:type="dcterms:W3CDTF">2023-12-14T12:08:22Z</dcterms:modified>
</cp:coreProperties>
</file>