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60" r:id="rId3"/>
    <p:sldId id="261" r:id="rId4"/>
    <p:sldId id="262" r:id="rId5"/>
    <p:sldId id="263" r:id="rId6"/>
    <p:sldId id="264" r:id="rId7"/>
    <p:sldId id="265" r:id="rId8"/>
    <p:sldId id="266" r:id="rId9"/>
    <p:sldId id="267" r:id="rId10"/>
    <p:sldId id="268" r:id="rId11"/>
    <p:sldId id="271" r:id="rId12"/>
    <p:sldId id="269" r:id="rId13"/>
    <p:sldId id="270" r:id="rId14"/>
    <p:sldId id="272" r:id="rId1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6600CC"/>
    <a:srgbClr val="CC3300"/>
    <a:srgbClr val="6600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>
        <p:scale>
          <a:sx n="66" d="100"/>
          <a:sy n="66" d="100"/>
        </p:scale>
        <p:origin x="-72" y="-11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Изображение выглядит как нарядный головной убор, шлем&#10;&#10;Автоматически созданное описание">
            <a:extLst>
              <a:ext uri="{FF2B5EF4-FFF2-40B4-BE49-F238E27FC236}">
                <a16:creationId xmlns:a16="http://schemas.microsoft.com/office/drawing/2014/main" xmlns="" id="{6F5C648A-CB9F-46D3-B226-DEB73ED843D7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prstClr val="black"/>
              <a:srgbClr val="D9C3A5">
                <a:tint val="50000"/>
                <a:satMod val="180000"/>
              </a:srgbClr>
            </a:duotone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582000" y="-54980"/>
            <a:ext cx="16422800" cy="696795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xmlns="" id="{647AF2AF-094F-4BC5-A17A-D07DC1A66F0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206240" y="1152843"/>
            <a:ext cx="7594600" cy="2387600"/>
          </a:xfrm>
        </p:spPr>
        <p:txBody>
          <a:bodyPr anchor="b">
            <a:normAutofit/>
          </a:bodyPr>
          <a:lstStyle>
            <a:lvl1pPr algn="ctr">
              <a:defRPr sz="8000" b="1">
                <a:solidFill>
                  <a:schemeClr val="bg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C52A5F0B-1F25-4DEF-A62B-F1F00450B38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206240" y="3632518"/>
            <a:ext cx="7594600" cy="1655762"/>
          </a:xfrm>
        </p:spPr>
        <p:txBody>
          <a:bodyPr/>
          <a:lstStyle>
            <a:lvl1pPr marL="0" indent="0" algn="ctr">
              <a:buNone/>
              <a:defRPr sz="2400" b="1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605E3438-2E88-44DF-94FC-E07891156E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1">
                <a:solidFill>
                  <a:schemeClr val="bg2"/>
                </a:solidFill>
              </a:defRPr>
            </a:lvl1pPr>
          </a:lstStyle>
          <a:p>
            <a:fld id="{CFA5B6D7-8964-4BBA-808B-3ABBCA4AB205}" type="datetimeFigureOut">
              <a:rPr lang="ru-RU" smtClean="0"/>
              <a:pPr/>
              <a:t>13.11.2023</a:t>
            </a:fld>
            <a:endParaRPr lang="ru-R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59524151-1257-4D83-B9A6-3BF87837F7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1">
                <a:solidFill>
                  <a:schemeClr val="bg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1E787881-B8BC-4743-88AC-FF87CA1DBF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1">
                <a:solidFill>
                  <a:schemeClr val="bg2"/>
                </a:solidFill>
              </a:defRPr>
            </a:lvl1pPr>
          </a:lstStyle>
          <a:p>
            <a:fld id="{4F873C06-7D8D-4B12-9333-29E4C456293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789902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E60A6F0E-3426-4DC5-A2EC-AEF5C92BA4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571DD563-8428-444A-A4F9-0237F90004A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259EC86D-4851-4FD0-8BD6-F29D269903F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xmlns="" id="{43BA6CFF-EADA-4A54-99F1-65F616D8366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xmlns="" id="{F7E07F8C-E86A-446A-AF5C-F38D45D7ECF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xmlns="" id="{95C74331-B9A3-427E-9471-4BE585EB35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A5B6D7-8964-4BBA-808B-3ABBCA4AB205}" type="datetimeFigureOut">
              <a:rPr lang="ru-RU" smtClean="0"/>
              <a:pPr/>
              <a:t>13.11.2023</a:t>
            </a:fld>
            <a:endParaRPr lang="ru-RU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xmlns="" id="{8586A812-3E47-4E9F-9B14-669E420109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xmlns="" id="{872E56D3-5F85-40C5-A3B5-CBC658FC9F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873C06-7D8D-4B12-9333-29E4C456293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214457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5EB08172-9265-448A-9E26-F03A78CEA5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BE57C420-4BBB-472D-A7B7-5B5AEC0468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A5B6D7-8964-4BBA-808B-3ABBCA4AB205}" type="datetimeFigureOut">
              <a:rPr lang="ru-RU" smtClean="0"/>
              <a:pPr/>
              <a:t>13.11.2023</a:t>
            </a:fld>
            <a:endParaRPr lang="ru-R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4ED32DE8-5E98-4D1F-B9C7-1A7014E8D0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27E4718D-3D4A-454A-B147-49099F62C0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873C06-7D8D-4B12-9333-29E4C456293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112794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xmlns="" id="{0BBFFD3D-8F22-435B-8D32-F3070ED23B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A5B6D7-8964-4BBA-808B-3ABBCA4AB205}" type="datetimeFigureOut">
              <a:rPr lang="ru-RU" smtClean="0"/>
              <a:pPr/>
              <a:t>13.11.2023</a:t>
            </a:fld>
            <a:endParaRPr lang="ru-R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xmlns="" id="{2D4AE842-6F2D-4AFB-BD1B-35BBE30940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4F5759DF-A63E-4339-96BE-9F75B934D1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873C06-7D8D-4B12-9333-29E4C456293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585158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396B66F0-A338-496A-A6BA-327B2F61DC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2A35964-C008-4A97-9078-254C2A727F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1C48A2F8-B327-459F-A453-79C61B80154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DC3521C5-9A9B-4565-994A-9B3A3A0E57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A5B6D7-8964-4BBA-808B-3ABBCA4AB205}" type="datetimeFigureOut">
              <a:rPr lang="ru-RU" smtClean="0"/>
              <a:pPr/>
              <a:t>13.11.2023</a:t>
            </a:fld>
            <a:endParaRPr lang="ru-R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9A4E2640-69F6-4D90-B63E-D2B2DA9A87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ECDC9C88-45E1-4B3F-ADB1-0013C75002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873C06-7D8D-4B12-9333-29E4C456293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941381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5D66B224-8561-4743-BE1F-A983C052C0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xmlns="" id="{C70493F2-3175-457C-977D-8FC59BB4D28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3030DA42-352D-4CB0-A903-ACC0E75FFD2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0EB4B718-7E13-4259-97B8-3215FE3E65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A5B6D7-8964-4BBA-808B-3ABBCA4AB205}" type="datetimeFigureOut">
              <a:rPr lang="ru-RU" smtClean="0"/>
              <a:pPr/>
              <a:t>13.11.2023</a:t>
            </a:fld>
            <a:endParaRPr lang="ru-R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F0678432-CA76-4C72-B1A9-54BF96F519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29048D1A-D14C-4F4D-99E9-CE91AE467A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873C06-7D8D-4B12-9333-29E4C456293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905858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0BB8C677-1890-43A2-8034-8C176EAD13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BECAE55B-7B6F-4208-B151-3B720DF1595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52B86F4E-706E-4843-8189-9DA05B0B27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A5B6D7-8964-4BBA-808B-3ABBCA4AB205}" type="datetimeFigureOut">
              <a:rPr lang="ru-RU" smtClean="0"/>
              <a:pPr/>
              <a:t>13.11.2023</a:t>
            </a:fld>
            <a:endParaRPr lang="ru-R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34CFCDC3-C409-44AC-B8BD-008EFFBF78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32EC3F69-DA0A-4A50-A475-6442520C0F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873C06-7D8D-4B12-9333-29E4C456293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800158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xmlns="" id="{1C7F2F9B-5DD1-401F-B78D-5A5A9B0F1EF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4EAAFA5C-AE18-4D9C-9C96-3BC42C65148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6398DFE6-94AD-46B5-ADDF-6D6CF5BF9F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A5B6D7-8964-4BBA-808B-3ABBCA4AB205}" type="datetimeFigureOut">
              <a:rPr lang="ru-RU" smtClean="0"/>
              <a:pPr/>
              <a:t>13.11.2023</a:t>
            </a:fld>
            <a:endParaRPr lang="ru-R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1E5F80CA-9619-4DA8-AECD-01CAF2E755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0416015F-724E-4D24-BDBB-DDB96D4351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873C06-7D8D-4B12-9333-29E4C456293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975547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Изображение выглядит как нарядный головной убор, шлем&#10;&#10;Автоматически созданное описание">
            <a:extLst>
              <a:ext uri="{FF2B5EF4-FFF2-40B4-BE49-F238E27FC236}">
                <a16:creationId xmlns:a16="http://schemas.microsoft.com/office/drawing/2014/main" xmlns="" id="{1593B857-0E47-4952-A5AC-B9056CFDE1D1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4020400" y="0"/>
            <a:ext cx="16422800" cy="696795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xmlns="" id="{1EC63482-3435-4F68-998D-1887D5F397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46960" y="365125"/>
            <a:ext cx="9006840" cy="1325563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F17BD338-52F2-4792-B686-4EA05E14BEA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46960" y="1825625"/>
            <a:ext cx="9006840" cy="435133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F2B1EF78-8A36-445A-8ADB-0E18E5D302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CFA5B6D7-8964-4BBA-808B-3ABBCA4AB205}" type="datetimeFigureOut">
              <a:rPr lang="ru-RU" smtClean="0"/>
              <a:pPr/>
              <a:t>13.11.2023</a:t>
            </a:fld>
            <a:endParaRPr lang="ru-R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AB887E11-4F57-40E0-8DD9-69416DD796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509567A8-B509-4EC1-B00B-3DAD507940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4F873C06-7D8D-4B12-9333-29E4C456293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3360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Изображение выглядит как нарядный головной убор, шлем&#10;&#10;Автоматически созданное описание">
            <a:extLst>
              <a:ext uri="{FF2B5EF4-FFF2-40B4-BE49-F238E27FC236}">
                <a16:creationId xmlns:a16="http://schemas.microsoft.com/office/drawing/2014/main" xmlns="" id="{1593B857-0E47-4952-A5AC-B9056CFDE1D1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prstClr val="black"/>
              <a:srgbClr val="D9C3A5">
                <a:tint val="50000"/>
                <a:satMod val="180000"/>
              </a:srgbClr>
            </a:duotone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7230669" y="-1209956"/>
            <a:ext cx="19422669" cy="8240761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xmlns="" id="{1EC63482-3435-4F68-998D-1887D5F397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F17BD338-52F2-4792-B686-4EA05E14BEA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F2B1EF78-8A36-445A-8ADB-0E18E5D302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CFA5B6D7-8964-4BBA-808B-3ABBCA4AB205}" type="datetimeFigureOut">
              <a:rPr lang="ru-RU" smtClean="0"/>
              <a:pPr/>
              <a:t>13.11.2023</a:t>
            </a:fld>
            <a:endParaRPr lang="ru-R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AB887E11-4F57-40E0-8DD9-69416DD796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509567A8-B509-4EC1-B00B-3DAD507940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4F873C06-7D8D-4B12-9333-29E4C456293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067108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0E1BA251-EC32-4440-A088-AEBA79ACC2E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ru-RU" dirty="0"/>
          </a:p>
        </p:txBody>
      </p:sp>
      <p:sp>
        <p:nvSpPr>
          <p:cNvPr id="7" name="Диаграмма 6">
            <a:extLst>
              <a:ext uri="{FF2B5EF4-FFF2-40B4-BE49-F238E27FC236}">
                <a16:creationId xmlns:a16="http://schemas.microsoft.com/office/drawing/2014/main" xmlns="" id="{3EED84C0-DC76-467A-8909-6E681997FF31}"/>
              </a:ext>
            </a:extLst>
          </p:cNvPr>
          <p:cNvSpPr>
            <a:spLocks noGrp="1"/>
          </p:cNvSpPr>
          <p:nvPr>
            <p:ph type="chart" sz="quarter" idx="13"/>
          </p:nvPr>
        </p:nvSpPr>
        <p:spPr>
          <a:xfrm>
            <a:off x="838200" y="1863725"/>
            <a:ext cx="10515600" cy="3668713"/>
          </a:xfrm>
        </p:spPr>
        <p:txBody>
          <a:bodyPr/>
          <a:lstStyle/>
          <a:p>
            <a:r>
              <a:rPr lang="ru-RU" smtClean="0"/>
              <a:t>Вставка диаграммы</a:t>
            </a:r>
            <a:endParaRPr lang="ru-RU"/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DF23C033-D2D4-4A6B-9865-5CD4EBD20443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45483" y="4797245"/>
            <a:ext cx="4275722" cy="2864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97606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1EC63482-3435-4F68-998D-1887D5F397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>
            <a:lvl1pPr>
              <a:defRPr b="1">
                <a:solidFill>
                  <a:schemeClr val="bg2">
                    <a:lumMod val="2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9" name="Рисунок 8">
            <a:extLst>
              <a:ext uri="{FF2B5EF4-FFF2-40B4-BE49-F238E27FC236}">
                <a16:creationId xmlns:a16="http://schemas.microsoft.com/office/drawing/2014/main" xmlns="" id="{B9373629-C41F-40B5-A939-71136EBC6E16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918878" y="2199171"/>
            <a:ext cx="2841769" cy="2951564"/>
          </a:xfrm>
        </p:spPr>
        <p:txBody>
          <a:bodyPr/>
          <a:lstStyle/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10" name="Рисунок 8">
            <a:extLst>
              <a:ext uri="{FF2B5EF4-FFF2-40B4-BE49-F238E27FC236}">
                <a16:creationId xmlns:a16="http://schemas.microsoft.com/office/drawing/2014/main" xmlns="" id="{725D7E49-6A31-4603-953D-547A354ADC2A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8373135" y="2199171"/>
            <a:ext cx="2841769" cy="2951564"/>
          </a:xfrm>
        </p:spPr>
        <p:txBody>
          <a:bodyPr/>
          <a:lstStyle/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11" name="Рисунок 8">
            <a:extLst>
              <a:ext uri="{FF2B5EF4-FFF2-40B4-BE49-F238E27FC236}">
                <a16:creationId xmlns:a16="http://schemas.microsoft.com/office/drawing/2014/main" xmlns="" id="{D95E16ED-1623-4D22-9849-5EB11423834C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1464621" y="2199171"/>
            <a:ext cx="2841769" cy="2951564"/>
          </a:xfrm>
        </p:spPr>
        <p:txBody>
          <a:bodyPr/>
          <a:lstStyle/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12" name="Текст 8">
            <a:extLst>
              <a:ext uri="{FF2B5EF4-FFF2-40B4-BE49-F238E27FC236}">
                <a16:creationId xmlns:a16="http://schemas.microsoft.com/office/drawing/2014/main" xmlns="" id="{7D99726B-A0A8-4FF4-93B0-9FB5EA656960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1464621" y="5342380"/>
            <a:ext cx="2841769" cy="822325"/>
          </a:xfrm>
        </p:spPr>
        <p:txBody>
          <a:bodyPr>
            <a:no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5" name="Текст 8">
            <a:extLst>
              <a:ext uri="{FF2B5EF4-FFF2-40B4-BE49-F238E27FC236}">
                <a16:creationId xmlns:a16="http://schemas.microsoft.com/office/drawing/2014/main" xmlns="" id="{E27F40EA-DC21-4536-918B-8106B091241E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4909840" y="5342380"/>
            <a:ext cx="2841769" cy="822325"/>
          </a:xfrm>
        </p:spPr>
        <p:txBody>
          <a:bodyPr>
            <a:no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6" name="Текст 8">
            <a:extLst>
              <a:ext uri="{FF2B5EF4-FFF2-40B4-BE49-F238E27FC236}">
                <a16:creationId xmlns:a16="http://schemas.microsoft.com/office/drawing/2014/main" xmlns="" id="{E24A0ACA-0144-47B5-AE91-99BB308C033B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8355059" y="5342380"/>
            <a:ext cx="2841769" cy="822325"/>
          </a:xfrm>
        </p:spPr>
        <p:txBody>
          <a:bodyPr>
            <a:no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380341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8817AB53-D484-46BA-B7EE-30337BCA79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37200" y="365125"/>
            <a:ext cx="5816600" cy="1325563"/>
          </a:xfrm>
        </p:spPr>
        <p:txBody>
          <a:bodyPr/>
          <a:lstStyle>
            <a:lvl1pPr>
              <a:defRPr b="1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7" name="Рисунок 6">
            <a:extLst>
              <a:ext uri="{FF2B5EF4-FFF2-40B4-BE49-F238E27FC236}">
                <a16:creationId xmlns:a16="http://schemas.microsoft.com/office/drawing/2014/main" xmlns="" id="{475F72DF-844B-490E-AE71-CD708F83F577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4699000" cy="7026275"/>
          </a:xfrm>
        </p:spPr>
        <p:txBody>
          <a:bodyPr/>
          <a:lstStyle/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9" name="Текст 8">
            <a:extLst>
              <a:ext uri="{FF2B5EF4-FFF2-40B4-BE49-F238E27FC236}">
                <a16:creationId xmlns:a16="http://schemas.microsoft.com/office/drawing/2014/main" xmlns="" id="{354CBE13-B28B-44BC-959C-34BF4741C9F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096000" y="1990725"/>
            <a:ext cx="5257800" cy="8223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10" name="Текст 8">
            <a:extLst>
              <a:ext uri="{FF2B5EF4-FFF2-40B4-BE49-F238E27FC236}">
                <a16:creationId xmlns:a16="http://schemas.microsoft.com/office/drawing/2014/main" xmlns="" id="{78D16706-F40E-46EA-B1CA-9E72249C6E06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096000" y="3201193"/>
            <a:ext cx="5257800" cy="8223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11" name="Текст 8">
            <a:extLst>
              <a:ext uri="{FF2B5EF4-FFF2-40B4-BE49-F238E27FC236}">
                <a16:creationId xmlns:a16="http://schemas.microsoft.com/office/drawing/2014/main" xmlns="" id="{C77C2058-EF51-426C-B9C0-9BD4C9405657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6096000" y="4411663"/>
            <a:ext cx="5257800" cy="8223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12" name="Текст 8">
            <a:extLst>
              <a:ext uri="{FF2B5EF4-FFF2-40B4-BE49-F238E27FC236}">
                <a16:creationId xmlns:a16="http://schemas.microsoft.com/office/drawing/2014/main" xmlns="" id="{6A637832-8CDB-47C6-88B5-994ACB3929ED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096000" y="5622133"/>
            <a:ext cx="5257800" cy="8223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168886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1593B857-0E47-4952-A5AC-B9056CFDE1D1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703384" y="2008676"/>
            <a:ext cx="7268308" cy="484932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xmlns="" id="{1EC63482-3435-4F68-998D-1887D5F397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>
            <a:lvl1pPr>
              <a:defRPr b="1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F17BD338-52F2-4792-B686-4EA05E14BEA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99384" y="1825626"/>
            <a:ext cx="4554415" cy="1325564"/>
          </a:xfrm>
        </p:spPr>
        <p:txBody>
          <a:bodyPr/>
          <a:lstStyle>
            <a:lvl1pPr marL="0" indent="0">
              <a:buNone/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F2B1EF78-8A36-445A-8ADB-0E18E5D302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CFA5B6D7-8964-4BBA-808B-3ABBCA4AB205}" type="datetimeFigureOut">
              <a:rPr lang="ru-RU" smtClean="0"/>
              <a:pPr/>
              <a:t>13.11.2023</a:t>
            </a:fld>
            <a:endParaRPr lang="ru-R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AB887E11-4F57-40E0-8DD9-69416DD796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509567A8-B509-4EC1-B00B-3DAD507940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F873C06-7D8D-4B12-9333-29E4C456293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xmlns="" id="{75388587-7D68-4137-96BA-F65D0B1CB027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6799384" y="3344498"/>
            <a:ext cx="4554415" cy="1325564"/>
          </a:xfrm>
        </p:spPr>
        <p:txBody>
          <a:bodyPr/>
          <a:lstStyle>
            <a:lvl1pPr marL="0" indent="0">
              <a:buNone/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xmlns="" id="{64B6CEBD-304E-4819-8960-5A9D98A2335C}"/>
              </a:ext>
            </a:extLst>
          </p:cNvPr>
          <p:cNvSpPr>
            <a:spLocks noGrp="1"/>
          </p:cNvSpPr>
          <p:nvPr>
            <p:ph idx="14"/>
          </p:nvPr>
        </p:nvSpPr>
        <p:spPr>
          <a:xfrm>
            <a:off x="6799383" y="4863370"/>
            <a:ext cx="4554415" cy="1325564"/>
          </a:xfrm>
        </p:spPr>
        <p:txBody>
          <a:bodyPr/>
          <a:lstStyle>
            <a:lvl1pPr marL="0" indent="0">
              <a:buNone/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xmlns="" id="{D24187E1-EB49-4C26-A953-27B09A9CC8DE}"/>
              </a:ext>
            </a:extLst>
          </p:cNvPr>
          <p:cNvSpPr>
            <a:spLocks noGrp="1"/>
          </p:cNvSpPr>
          <p:nvPr>
            <p:ph idx="15"/>
          </p:nvPr>
        </p:nvSpPr>
        <p:spPr>
          <a:xfrm>
            <a:off x="838202" y="1858104"/>
            <a:ext cx="5257798" cy="739996"/>
          </a:xfrm>
        </p:spPr>
        <p:txBody>
          <a:bodyPr/>
          <a:lstStyle>
            <a:lvl1pPr marL="0" indent="0">
              <a:buNone/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979807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250A8130-21E9-4E59-9D86-C46FFC0BD3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85EB4A1C-77D4-4C84-A735-3356C856FCA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B584E57D-3EED-444E-9EBA-93BDCA6786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A5B6D7-8964-4BBA-808B-3ABBCA4AB205}" type="datetimeFigureOut">
              <a:rPr lang="ru-RU" smtClean="0"/>
              <a:pPr/>
              <a:t>13.11.2023</a:t>
            </a:fld>
            <a:endParaRPr lang="ru-R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081D0158-BB63-40C9-96FC-5F0A095B7C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3686EB7E-9A5F-43AD-9354-B3D2E75B48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873C06-7D8D-4B12-9333-29E4C456293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8168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819F87A1-E9E9-47A0-AA78-24218A58DC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1C40D73E-1C5C-4546-8584-9F4E1A6BA99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444F0679-06C2-4724-A9CA-6F2366B51AD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5DD22747-C5F7-4372-9550-913FE56BBC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A5B6D7-8964-4BBA-808B-3ABBCA4AB205}" type="datetimeFigureOut">
              <a:rPr lang="ru-RU" smtClean="0"/>
              <a:pPr/>
              <a:t>13.11.2023</a:t>
            </a:fld>
            <a:endParaRPr lang="ru-R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1DB09BE0-D979-4DBE-B70F-C8AD8763F6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C5E3D423-C982-487D-A936-39833EDEC8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873C06-7D8D-4B12-9333-29E4C456293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971108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hyperlink" Target="https://presentation-creation.ru/" TargetMode="Externa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xmlns="" id="{4674A31F-3982-4542-8262-AB40F9F182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ED71E5E5-1B45-40EE-ABF1-F4AD563926D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3522B540-8F86-4EF7-B5C8-D33F35478E4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A5B6D7-8964-4BBA-808B-3ABBCA4AB205}" type="datetimeFigureOut">
              <a:rPr lang="ru-RU" smtClean="0"/>
              <a:pPr/>
              <a:t>13.11.2023</a:t>
            </a:fld>
            <a:endParaRPr lang="ru-R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2FAAD2C3-8CE5-4C22-8D1A-9C00DD869B1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C16E4FD0-2F87-47A2-86F0-578F621A9B0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873C06-7D8D-4B12-9333-29E4C456293E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7" name="Рисунок 6">
            <a:hlinkClick r:id="rId18"/>
            <a:extLst>
              <a:ext uri="{FF2B5EF4-FFF2-40B4-BE49-F238E27FC236}">
                <a16:creationId xmlns:a16="http://schemas.microsoft.com/office/drawing/2014/main" xmlns="" id="{9620018D-EB39-4D5F-8574-94045B479BE0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94000" y="367393"/>
            <a:ext cx="757762" cy="757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56755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  <p:sldLayoutId id="2147483708" r:id="rId12"/>
    <p:sldLayoutId id="2147483709" r:id="rId13"/>
    <p:sldLayoutId id="2147483710" r:id="rId14"/>
    <p:sldLayoutId id="2147483711" r:id="rId15"/>
    <p:sldLayoutId id="2147483712" r:id="rId16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7.png"/><Relationship Id="rId4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s://ourreg.ru/2020/06/01/ijun-vsevolod-lunjov-zodchij-vorkuty/" TargetMode="External"/><Relationship Id="rId2" Type="http://schemas.openxmlformats.org/officeDocument/2006/relationships/hyperlink" Target="https://vk.com/vbiblioteki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ljubimaja-rodina.ru/stikhi/4-stikhi-o-rodnom-gorode.html" TargetMode="External"/><Relationship Id="rId5" Type="http://schemas.openxmlformats.org/officeDocument/2006/relationships/hyperlink" Target="https://archivogram.top/30724105-fotografiya_lunev_wsevolod_nikolaevich_pered_maketom_arhitekturnogo_ansamblya_ploschadi_mira_v_workute" TargetMode="External"/><Relationship Id="rId4" Type="http://schemas.openxmlformats.org/officeDocument/2006/relationships/hyperlink" Target="https://www.moypolk.ru/soldier/lunev-vsevolod-nikolaevich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34_11\Downloads\vorkuta-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611086" y="-188686"/>
            <a:ext cx="16459200" cy="70466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D77372B4-5845-4CFD-B765-DFD148FE5DE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46648" y="871268"/>
            <a:ext cx="12703077" cy="2281006"/>
          </a:xfrm>
        </p:spPr>
        <p:txBody>
          <a:bodyPr>
            <a:normAutofit fontScale="90000"/>
          </a:bodyPr>
          <a:lstStyle/>
          <a:p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Конкурс мультимедийных презентаций и видеороликов</a:t>
            </a:r>
            <a:br>
              <a:rPr lang="ru-RU" sz="3200" dirty="0">
                <a:latin typeface="Times New Roman" pitchFamily="18" charset="0"/>
                <a:cs typeface="Times New Roman" pitchFamily="18" charset="0"/>
              </a:rPr>
            </a:b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«Воркута – вчера, сегодня, завтра»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>
                <a:latin typeface="Times New Roman" pitchFamily="18" charset="0"/>
                <a:cs typeface="Times New Roman" pitchFamily="18" charset="0"/>
              </a:rPr>
            </a:br>
            <a:r>
              <a:rPr lang="ru-RU" dirty="0">
                <a:latin typeface="Times New Roman" pitchFamily="18" charset="0"/>
                <a:cs typeface="Times New Roman" pitchFamily="18" charset="0"/>
              </a:rPr>
              <a:t>Всеволод Николаевич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Лунёв-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зодчий Воркуты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sz="3600" dirty="0" smtClean="0"/>
              <a:t> (21.06.1915 – 23.06.1991)</a:t>
            </a:r>
            <a:endParaRPr lang="ru-RU" sz="3600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8D2BE46C-E2C3-4DD2-B25E-29B7DCA6B24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72126" y="4812631"/>
            <a:ext cx="9930064" cy="2045369"/>
          </a:xfrm>
        </p:spPr>
        <p:txBody>
          <a:bodyPr>
            <a:noAutofit/>
          </a:bodyPr>
          <a:lstStyle/>
          <a:p>
            <a:r>
              <a:rPr lang="ru-RU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МОУ «СОШ №14 Г. Воркуты,</a:t>
            </a:r>
          </a:p>
          <a:p>
            <a:r>
              <a:rPr lang="ru-RU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выполнил учащийся 6в класса </a:t>
            </a:r>
            <a:r>
              <a:rPr lang="ru-RU" sz="28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Тагаев</a:t>
            </a:r>
            <a:r>
              <a:rPr lang="ru-RU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Барсбек</a:t>
            </a:r>
            <a:r>
              <a:rPr lang="ru-RU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    лет . </a:t>
            </a:r>
          </a:p>
          <a:p>
            <a:r>
              <a:rPr lang="ru-RU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Руководитель Аксёнова Ольга Николаевна. </a:t>
            </a:r>
          </a:p>
          <a:p>
            <a:r>
              <a:rPr lang="ru-RU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2023г</a:t>
            </a:r>
          </a:p>
        </p:txBody>
      </p:sp>
    </p:spTree>
    <p:extLst>
      <p:ext uri="{BB962C8B-B14F-4D97-AF65-F5344CB8AC3E}">
        <p14:creationId xmlns:p14="http://schemas.microsoft.com/office/powerpoint/2010/main" val="1537738389"/>
      </p:ext>
    </p:extLst>
  </p:cSld>
  <p:clrMapOvr>
    <a:masterClrMapping/>
  </p:clrMapOvr>
  <p:transition advTm="1032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14787" y="353434"/>
            <a:ext cx="10012755" cy="1303867"/>
          </a:xfrm>
        </p:spPr>
        <p:txBody>
          <a:bodyPr>
            <a:normAutofit/>
          </a:bodyPr>
          <a:lstStyle/>
          <a:p>
            <a:pPr algn="ctr"/>
            <a:r>
              <a:rPr lang="ru-RU" dirty="0">
                <a:latin typeface="Times New Roman" pitchFamily="18" charset="0"/>
                <a:cs typeface="Times New Roman" pitchFamily="18" charset="0"/>
              </a:rPr>
              <a:t>Профессиональная деятельность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В.Н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. Лунева в Воркуте 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309915" y="1661503"/>
            <a:ext cx="10533742" cy="5421467"/>
          </a:xfrm>
        </p:spPr>
        <p:txBody>
          <a:bodyPr>
            <a:normAutofit fontScale="92500" lnSpcReduction="10000"/>
          </a:bodyPr>
          <a:lstStyle/>
          <a:p>
            <a:pPr fontAlgn="base">
              <a:buNone/>
            </a:pPr>
            <a:r>
              <a:rPr lang="ru-RU" dirty="0"/>
              <a:t>   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Архитектору Всеволоду Лунёву удалось спроектировать в Воркуте целый ряд зданий, ставших знаковыми для заполярного города. Не все они сохранились до наших дней, знаменитое здание с колоннадой Музыкально-драматического лагерного театра, например, сгорело в 1957 году. Здание городской детской больницы так и стоит с 1950 года на площади Кирова. Всеволод Лунёв был и автором проекта первого в Коми плавательного бассейна «Дельфин».</a:t>
            </a:r>
          </a:p>
          <a:p>
            <a:pPr fontAlgn="base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     Но самой знаменитой архитектурной достопримечательностью Воркуты стал Дворец культуры шахтеров на площади Мира, построенный в 1959 году. Это монументальное здание облицовано гранитом и мрамором, украшено колоннами. По сторонам от входа и на крыше над входом установлены скульптурные группы, олицетворяющие шахтеров, строителей и геологов — первооткрывателей Печорского угольного бассейна. Здание включено в Краткую энциклопедию «Искусство стран и народов мира», в список объектов культурного наследия регионального значения.</a:t>
            </a:r>
          </a:p>
          <a:p>
            <a:endParaRPr lang="ru-RU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17714" y="455811"/>
            <a:ext cx="4383314" cy="60498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79359" y="661289"/>
            <a:ext cx="5089356" cy="2547131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5123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6023783" y="3480612"/>
            <a:ext cx="5613863" cy="31088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1201" y="3322266"/>
            <a:ext cx="4736587" cy="33035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Содержимое 6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67658" y="0"/>
            <a:ext cx="4973183" cy="30751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198507" y="0"/>
            <a:ext cx="5383893" cy="34090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349148" y="6185354"/>
            <a:ext cx="2962275" cy="43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7228795" y="3025549"/>
            <a:ext cx="2524125" cy="371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7" name="Picture 9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7757885" y="6290582"/>
            <a:ext cx="2133600" cy="28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66351" y="2346383"/>
            <a:ext cx="6240379" cy="4347713"/>
          </a:xfrm>
        </p:spPr>
        <p:txBody>
          <a:bodyPr>
            <a:normAutofit fontScale="85000" lnSpcReduction="20000"/>
          </a:bodyPr>
          <a:lstStyle/>
          <a:p>
            <a:pPr fontAlgn="base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В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1988 году ему присвоили звание «Почетный гражданин Воркуты», а в 1999 году коллектив Воркутинского краеведческого музея и редакция газеты «Час пик Воркуты» выступили с инициативой назвать одну из улиц города именем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Всевлода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Лунёва. Почему-то такой улицы на карте города так и не появилось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fontAlgn="base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Награжден медалью «За доблестный труд в Великой Отечественной войне», знаком «За освоение Печорского угольного бассейна». Включен в список «100 имен Воркуты».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fontAlgn="base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      Всеволод Николаевич Лунёв умер во Львове в 1991 году.</a:t>
            </a:r>
          </a:p>
          <a:p>
            <a:endParaRPr lang="ru-RU" dirty="0"/>
          </a:p>
        </p:txBody>
      </p:sp>
      <p:pic>
        <p:nvPicPr>
          <p:cNvPr id="1027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 bwMode="auto">
          <a:xfrm>
            <a:off x="6763657" y="2468276"/>
            <a:ext cx="5181600" cy="37627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Прямоугольник 8"/>
          <p:cNvSpPr/>
          <p:nvPr/>
        </p:nvSpPr>
        <p:spPr>
          <a:xfrm>
            <a:off x="672860" y="304799"/>
            <a:ext cx="1070634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В Воркуте Всеволод Лунёв прожил до 1960 года, а затем переехал на Западную Украину, работал во львовском филиале «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Гипрограда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» — так кратко называли главный проектный институт в сфере планировки территорий и населенных пунктов на Украине. Лунёв был автором генерального плана курорта Трускавец и проекта санатория «Днепр», за что получил премию Совета Министров СССР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86394" y="351218"/>
            <a:ext cx="10024919" cy="1492369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Лунёвы – семейная династия архитекторов. Сегодня её потомком является Георгий Лунёв, который живет и работает в Москве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841493" y="2018445"/>
            <a:ext cx="7713450" cy="4512984"/>
          </a:xfrm>
        </p:spPr>
        <p:txBody>
          <a:bodyPr>
            <a:normAutofit fontScale="85000" lnSpcReduction="10000"/>
          </a:bodyPr>
          <a:lstStyle/>
          <a:p>
            <a:pPr fontAlgn="base">
              <a:buNone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В своих воспоминаниях Лунёв, сделавший наш город настоящей жемчужиной Заполярья, называл Воркуту «Великой» – именно так, «Великая Воркута».</a:t>
            </a:r>
          </a:p>
          <a:p>
            <a:pPr fontAlgn="base">
              <a:buNone/>
            </a:pP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Пройдет еще немного времени, и Воркута превратится в красивый и благоустроенный социалистический город, достойный героического труда людей, покоривших Заполярье».</a:t>
            </a:r>
          </a:p>
          <a:p>
            <a:pPr fontAlgn="base">
              <a:buNone/>
            </a:pP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(Всеволод Лунёв, очерк «Воркута сегодня и завтра», 1959 г.)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80707" y="2441274"/>
            <a:ext cx="3526836" cy="441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заключение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0943771" y="6056085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329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Интернет-ресурсы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346960" y="1407886"/>
            <a:ext cx="9006840" cy="4769077"/>
          </a:xfrm>
        </p:spPr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Центральная городская библиотека г. Воркуты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  <a:hlinkClick r:id="rId2"/>
              </a:rPr>
              <a:t>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  <a:hlinkClick r:id="rId2"/>
              </a:rPr>
              <a:t>https://vk.com/vbiblioteki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2.Регион. Ежемесячный журнал о Республике Коми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  <a:hlinkClick r:id="rId3"/>
              </a:rPr>
              <a:t>https://ourreg.ru/2020/06/01/ijun-vsevolod-lunjov-zodchij-vorkuty/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3. Бессмертный полк. Официальный сайт движения.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  <a:hlinkClick r:id="rId4"/>
              </a:rPr>
              <a:t>https://www.moypolk.ru/soldier/lunev-vsevolod-nikolaevich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4. Муниципальное бюджетное учреждение культуры "Воркутинский музейно-выставочный центр" (МБУК "ВМВЦ"). 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  <a:hlinkClick r:id="rId5"/>
              </a:rPr>
              <a:t>https://archivogram.top/30724105-fotografiya_lunev_wsevolod_nikolaevich_pered_maketom_arhitekturnogo_ansamblya_ploschadi_mira_v_workute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5. Сайт "Любимая Родина"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Source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: https://ljubimaja-rodina.ru/stikhi/4-stikhi-o-rodnom-gorode.html?ysclid=lovr887qwr367271258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  <a:hlinkClick r:id="rId6"/>
              </a:rPr>
              <a:t>https://ljubimaja-rodina.ru/stikhi/4-stikhi-o-rodnom-gorode.html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2590804" y="435158"/>
            <a:ext cx="9601196" cy="1303867"/>
          </a:xfrm>
        </p:spPr>
        <p:txBody>
          <a:bodyPr/>
          <a:lstStyle/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Любимой Воркуте посвящается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90286" y="1482214"/>
            <a:ext cx="9194796" cy="5759115"/>
          </a:xfrm>
        </p:spPr>
        <p:txBody>
          <a:bodyPr>
            <a:normAutofit fontScale="32500" lnSpcReduction="20000"/>
          </a:bodyPr>
          <a:lstStyle/>
          <a:p>
            <a:pPr marL="0" indent="0">
              <a:buNone/>
            </a:pPr>
            <a:endParaRPr lang="ru-RU" sz="4300" dirty="0">
              <a:solidFill>
                <a:srgbClr val="333333"/>
              </a:solidFill>
              <a:latin typeface="Verdana"/>
            </a:endParaRPr>
          </a:p>
          <a:p>
            <a:pPr marL="0" indent="0">
              <a:buNone/>
            </a:pPr>
            <a:r>
              <a:rPr lang="ru-RU" sz="9600" dirty="0">
                <a:solidFill>
                  <a:srgbClr val="333333"/>
                </a:solidFill>
                <a:latin typeface="Verdana"/>
              </a:rPr>
              <a:t> </a:t>
            </a:r>
            <a:r>
              <a:rPr lang="ru-RU" sz="9600" dirty="0">
                <a:latin typeface="Times New Roman" pitchFamily="18" charset="0"/>
                <a:cs typeface="Times New Roman" pitchFamily="18" charset="0"/>
              </a:rPr>
              <a:t>Мой город самый лучший на Земле…</a:t>
            </a:r>
          </a:p>
          <a:p>
            <a:pPr marL="0" indent="0">
              <a:buNone/>
            </a:pPr>
            <a:r>
              <a:rPr lang="ru-RU" sz="9600" dirty="0">
                <a:latin typeface="Times New Roman" pitchFamily="18" charset="0"/>
                <a:cs typeface="Times New Roman" pitchFamily="18" charset="0"/>
              </a:rPr>
              <a:t>На всей огромной, голубой Планете…</a:t>
            </a:r>
          </a:p>
          <a:p>
            <a:pPr marL="0" indent="0">
              <a:buNone/>
            </a:pPr>
            <a:r>
              <a:rPr lang="ru-RU" sz="9600" dirty="0">
                <a:latin typeface="Times New Roman" pitchFamily="18" charset="0"/>
                <a:cs typeface="Times New Roman" pitchFamily="18" charset="0"/>
              </a:rPr>
              <a:t>Пусть он не так велик, сам по себе…</a:t>
            </a:r>
          </a:p>
          <a:p>
            <a:pPr marL="0" indent="0">
              <a:buNone/>
            </a:pPr>
            <a:r>
              <a:rPr lang="ru-RU" sz="9600" dirty="0">
                <a:latin typeface="Times New Roman" pitchFamily="18" charset="0"/>
                <a:cs typeface="Times New Roman" pitchFamily="18" charset="0"/>
              </a:rPr>
              <a:t>Его любимей нет на целом свете…</a:t>
            </a:r>
          </a:p>
          <a:p>
            <a:pPr marL="0" indent="0">
              <a:buNone/>
            </a:pPr>
            <a:r>
              <a:rPr lang="ru-RU" sz="9600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0" indent="0">
              <a:buNone/>
            </a:pPr>
            <a:r>
              <a:rPr lang="ru-RU" sz="9600" dirty="0">
                <a:latin typeface="Times New Roman" pitchFamily="18" charset="0"/>
                <a:cs typeface="Times New Roman" pitchFamily="18" charset="0"/>
              </a:rPr>
              <a:t>С ним связана судьба и жизнь моя…</a:t>
            </a:r>
          </a:p>
          <a:p>
            <a:pPr marL="0" indent="0">
              <a:buNone/>
            </a:pPr>
            <a:r>
              <a:rPr lang="ru-RU" sz="9600" dirty="0">
                <a:latin typeface="Times New Roman" pitchFamily="18" charset="0"/>
                <a:cs typeface="Times New Roman" pitchFamily="18" charset="0"/>
              </a:rPr>
              <a:t>Пусть скажут, что есть город, лучше где-то..</a:t>
            </a:r>
          </a:p>
          <a:p>
            <a:pPr marL="0" indent="0">
              <a:buNone/>
            </a:pPr>
            <a:r>
              <a:rPr lang="ru-RU" sz="9600" dirty="0">
                <a:latin typeface="Times New Roman" pitchFamily="18" charset="0"/>
                <a:cs typeface="Times New Roman" pitchFamily="18" charset="0"/>
              </a:rPr>
              <a:t>Но мой родней, он лучший для меня…</a:t>
            </a:r>
          </a:p>
          <a:p>
            <a:pPr marL="0" indent="0">
              <a:buNone/>
            </a:pPr>
            <a:r>
              <a:rPr lang="ru-RU" sz="9600" dirty="0">
                <a:latin typeface="Times New Roman" pitchFamily="18" charset="0"/>
                <a:cs typeface="Times New Roman" pitchFamily="18" charset="0"/>
              </a:rPr>
              <a:t>Со всей любовью утверждаю – это…</a:t>
            </a:r>
          </a:p>
          <a:p>
            <a:pPr marL="0" indent="0">
              <a:buNone/>
            </a:pPr>
            <a:r>
              <a:rPr lang="ru-RU" sz="9600" dirty="0" smtClean="0"/>
              <a:t>Владислав </a:t>
            </a:r>
            <a:r>
              <a:rPr lang="ru-RU" sz="9600" dirty="0" err="1"/>
              <a:t>Кернис</a:t>
            </a:r>
            <a:r>
              <a:rPr lang="ru-RU" sz="9600" dirty="0"/>
              <a:t> </a:t>
            </a:r>
          </a:p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383952" y="1774562"/>
            <a:ext cx="5069305" cy="43880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" name="введение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992914" y="631008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5540062"/>
      </p:ext>
    </p:extLst>
  </p:cSld>
  <p:clrMapOvr>
    <a:masterClrMapping/>
  </p:clrMapOvr>
  <p:transition advTm="75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107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05363" y="382464"/>
            <a:ext cx="9601196" cy="1303867"/>
          </a:xfrm>
        </p:spPr>
        <p:txBody>
          <a:bodyPr/>
          <a:lstStyle/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Открытие угольного месторождения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359568" y="1475873"/>
            <a:ext cx="10542145" cy="5070069"/>
          </a:xfrm>
        </p:spPr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ru-RU" sz="4600" dirty="0">
                <a:latin typeface="Times New Roman" pitchFamily="18" charset="0"/>
                <a:cs typeface="Times New Roman" pitchFamily="18" charset="0"/>
              </a:rPr>
              <a:t>    Каждый воркутинец знает, что  история Воркуты начинается с момента открытия в августе 1930 года геологом Георгием Александровичем Черновым Воркутинского угольного месторождения. </a:t>
            </a:r>
          </a:p>
          <a:p>
            <a:pPr>
              <a:buNone/>
            </a:pPr>
            <a:r>
              <a:rPr lang="ru-RU" sz="4600" dirty="0">
                <a:latin typeface="Times New Roman" pitchFamily="18" charset="0"/>
                <a:cs typeface="Times New Roman" pitchFamily="18" charset="0"/>
              </a:rPr>
              <a:t>            В 1931 году началось геологическое освоение района. В июле 1932 года на правом берегу реки Воркуты была заложена первая шахта. Освоение угольного месторождения на Воркуте проводилось, в основном, силами заключенных.. Лагерный поселок  назвали Рудник. Заключенные строили шахты, началась добыча угля. Проходка первой очереди шахты закончилась в 1934 году, 1 сентября началась промышленная добыча угля. </a:t>
            </a:r>
          </a:p>
          <a:p>
            <a:pPr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ru-RU" dirty="0"/>
          </a:p>
        </p:txBody>
      </p:sp>
    </p:spTree>
  </p:cSld>
  <p:clrMapOvr>
    <a:masterClrMapping/>
  </p:clrMapOvr>
  <p:transition advTm="609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68622" y="449688"/>
            <a:ext cx="9601196" cy="1303867"/>
          </a:xfrm>
        </p:spPr>
        <p:txBody>
          <a:bodyPr/>
          <a:lstStyle/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Рождение города Воркута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295400" y="1652336"/>
            <a:ext cx="10504713" cy="5205663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dirty="0" smtClean="0"/>
              <a:t>     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Одновременно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со строительством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лагпункта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началось строительство шахты №1 «Капитальная». В 1941 году открылось движение по железной дороге, связавшей Воркуту с «Большой землей». Возникали новые шахты, поселки.</a:t>
            </a:r>
          </a:p>
          <a:p>
            <a:pPr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   1936-й считается официальной датой основания Воркуты. В этом году Воркута была преобразована в рабочий поселок и вошла в состав новообразованной Коми АССР (согласно другим источникам, это событие произошло в 1940 году). В следующем году на левом берегу Воркуты были возведены здания и сооружения, положившие начало городской застройке. Открылась первая школа. Шла модернизация шахтного оборудования. Суммарная угледобыча воркутинских шахт выросла до 120 000 тонн.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2115064" y="1407886"/>
            <a:ext cx="7185992" cy="40299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advTm="64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1718" y="289265"/>
            <a:ext cx="9601196" cy="1303867"/>
          </a:xfrm>
        </p:spPr>
        <p:txBody>
          <a:bodyPr>
            <a:normAutofit/>
          </a:bodyPr>
          <a:lstStyle/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Развитие города в военное время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656114" y="1509486"/>
            <a:ext cx="9745960" cy="534851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Строительство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железной дороги занимает особую страницу в истории Воркуты и Коми республики, как образец непреклонной воли и мужества людей. Ценой многих человеческих жизней была построена магистраль. 28 декабря 1941 года первый паровоз разбудил от векового сна безмолвные просторы тундры. Открылось рабочее движение на всей линии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Северо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– Печорской железной дороги – от Котласа до Воркуты и трудящиеся заполярного города отправили Родине ценный подарок – первый эшелон воркутинского угля. В трудные для нашей Родины дни, когда фашисты захватили Донбасс, воркутинский уголь пошел в промышленные центры страны. Через Ладогу по «дороге жизни» его везли в осажденный Ленинград. </a:t>
            </a: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398814" y="2046515"/>
            <a:ext cx="6195130" cy="43332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advTm="594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29333" y="309128"/>
            <a:ext cx="9601196" cy="1303867"/>
          </a:xfrm>
        </p:spPr>
        <p:txBody>
          <a:bodyPr/>
          <a:lstStyle/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Воркута после ВОВ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523046" y="1528583"/>
            <a:ext cx="10668954" cy="5031873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dirty="0"/>
              <a:t> 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Промышленный рост и благоустройство города продолжилось в послевоенные десятилетия. В Воркуте были построены деревообрабатывающий завод, стадион, лодочная станция. В аэропорту "Воркута" создана метеостанция. Развивалась наука. Организованы Центральная научно-исследовательская база комбината "Воркутауголь", Воркутинская научно-исследовательская база. К концу 1940-х годовой объем угледобычи вырос до 9 миллионов тонн. </a:t>
            </a:r>
          </a:p>
          <a:p>
            <a:pPr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     В 1956 утверждается Советом Министров Коми АССР первый генеральный план города. Первый спектакль в 1955 году показал единственный в республике Коми Театр кукол, в 1958 году поострен плавательный бассейн, начала работать воркутинская студия телевидения.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90804" y="192505"/>
            <a:ext cx="9601196" cy="1303867"/>
          </a:xfrm>
        </p:spPr>
        <p:txBody>
          <a:bodyPr/>
          <a:lstStyle/>
          <a:p>
            <a:pPr algn="ctr"/>
            <a:r>
              <a:rPr lang="ru-RU" dirty="0">
                <a:latin typeface="Times New Roman" pitchFamily="18" charset="0"/>
                <a:cs typeface="Times New Roman" pitchFamily="18" charset="0"/>
              </a:rPr>
              <a:t>В.Н.Лунев  и Воркута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359760" y="1058779"/>
            <a:ext cx="10559712" cy="5590673"/>
          </a:xfrm>
        </p:spPr>
        <p:txBody>
          <a:bodyPr>
            <a:normAutofit fontScale="92500"/>
          </a:bodyPr>
          <a:lstStyle/>
          <a:p>
            <a:pPr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  На военное и послевоенное время приходится период знакомства Всеволода Николаевича Лунёва с Воркутой и период его творчества.</a:t>
            </a:r>
          </a:p>
          <a:p>
            <a:pPr fontAlgn="base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    Родился Всеволод Лунёв 21 (по другим данным 28-го) июня 1915 года на Ставрополье, в селе Медвежье. В 1940 году окончил Московский архитектурный институт, где одним из его учителей был известный архитектор А.К.Буров, автор проекта Московского ипподрома.</a:t>
            </a:r>
          </a:p>
          <a:p>
            <a:pPr fontAlgn="base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    Работать по специальности Лунёву, однако, не пришлось. Осенью 1940 года он был призван в армию, попал в школу младших командиров в Краснодаре. Уже в самом начале войны, в августе 1941 года, сержант Лунёв попал в плен под Днепропетровском. В феврале 1942 года ему удалось бежать и вернуться в строй. Но весной 1943 года его, как побывавшего в плену, направили в Подольский проверочно-фильтрационный лагерь, а после него  в далекий тыл – на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спецпоселение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в Воркуту, в распоряжение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Воркутстроя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НКВД СССР</a:t>
            </a:r>
            <a:r>
              <a:rPr lang="ru-RU" dirty="0"/>
              <a:t>.</a:t>
            </a:r>
          </a:p>
          <a:p>
            <a:pPr>
              <a:buNone/>
            </a:pPr>
            <a:endParaRPr lang="ru-RU" dirty="0"/>
          </a:p>
          <a:p>
            <a:pPr>
              <a:buNone/>
            </a:pPr>
            <a:endParaRPr lang="ru-RU" dirty="0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629570"/>
            <a:ext cx="4381500" cy="5876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90804" y="321351"/>
            <a:ext cx="9601196" cy="1303867"/>
          </a:xfrm>
        </p:spPr>
        <p:txBody>
          <a:bodyPr>
            <a:normAutofit/>
          </a:bodyPr>
          <a:lstStyle/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Профессиональная деятельность В.Н. Лунева в Воркуте 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91915" y="1674490"/>
            <a:ext cx="10700085" cy="5379453"/>
          </a:xfrm>
        </p:spPr>
        <p:txBody>
          <a:bodyPr>
            <a:normAutofit/>
          </a:bodyPr>
          <a:lstStyle/>
          <a:p>
            <a:pPr fontAlgn="base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    По сведениям сотрудника Воркутинского музея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Ф.Колпакова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 в качестве вольнонаемного Всеволод Лунёв стал работать начальником производственно-технической части стройконторы №5. А в феврале 1945 года перешел в проектную контору комбината «Воркутауголь» – главного архитектурно-проектного учреждения города в ту пору. С этой организацией и была связана дальнейшая жизнь Лунёва в заполярном городе.</a:t>
            </a:r>
          </a:p>
          <a:p>
            <a:pPr fontAlgn="base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    Проектную контору Всеволод Лунёв возглавил в 1947 году. Фактически это была должность главного архитектора города. Перед коллективом конторы, где работали опытные и молодые, вольнонаемные и заключенные проектировщики, стояла непростая задача. Воркута получила статус города в 1943 году, но по сути все еще оставалась лагерным поселком с домами барачного типа.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89366" y="714375"/>
            <a:ext cx="5400675" cy="6143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1890488" y="428296"/>
            <a:ext cx="9601196" cy="1303867"/>
          </a:xfrm>
        </p:spPr>
        <p:txBody>
          <a:bodyPr>
            <a:normAutofit/>
          </a:bodyPr>
          <a:lstStyle/>
          <a:p>
            <a:pPr algn="ctr"/>
            <a:r>
              <a:rPr lang="ru-RU" dirty="0">
                <a:latin typeface="Times New Roman" pitchFamily="18" charset="0"/>
                <a:cs typeface="Times New Roman" pitchFamily="18" charset="0"/>
              </a:rPr>
              <a:t>Профессиональная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деятельность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В.Н. Лунева в Воркуте </a:t>
            </a:r>
          </a:p>
        </p:txBody>
      </p:sp>
      <p:sp>
        <p:nvSpPr>
          <p:cNvPr id="5" name="Заголовок 1"/>
          <p:cNvSpPr>
            <a:spLocks noGrp="1"/>
          </p:cNvSpPr>
          <p:nvPr>
            <p:ph idx="1"/>
          </p:nvPr>
        </p:nvSpPr>
        <p:spPr>
          <a:xfrm>
            <a:off x="930441" y="1683657"/>
            <a:ext cx="11261559" cy="4978399"/>
          </a:xfrm>
        </p:spPr>
        <p:txBody>
          <a:bodyPr>
            <a:normAutofit fontScale="97500"/>
          </a:bodyPr>
          <a:lstStyle/>
          <a:p>
            <a:pPr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    В центре города запроектировали, наряду с традиционными деревянными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двухэтажками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 строительство капитальных каменных зданий. Как вспоминал Всеволод Лунёв, «наши проекты с белыми колоннами и пилястрами на ярко-желтом фоне стен зданий» должны были контрастировать с «северной угрюмой Воркутой». А еще — напоминать ее жителям родные города, откуда они прибыли – вольно или по этапу — в Заполярье. Камнем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преткновения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были мерзлотно-грунтовые условия Воркуты. «Мы оказались лицом к лицу перед так называемой «вялой» вечной мерзлотой, а для того, чтобы утихомирить ее «характер», необходимо было иметь достаточный опыт и знания», — вспоминал Лунёв. За опытом ему с товарищами даже пришлось съездить в Норильск. Но тамошняя мерзлота оказалась не такой, как воркутинская, и пришлось полагаться на собственные разработки.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Желтый">
      <a:dk1>
        <a:sysClr val="windowText" lastClr="000000"/>
      </a:dk1>
      <a:lt1>
        <a:sysClr val="window" lastClr="FFFFFF"/>
      </a:lt1>
      <a:dk2>
        <a:srgbClr val="39302A"/>
      </a:dk2>
      <a:lt2>
        <a:srgbClr val="E5DEDB"/>
      </a:lt2>
      <a:accent1>
        <a:srgbClr val="FFCA08"/>
      </a:accent1>
      <a:accent2>
        <a:srgbClr val="F8931D"/>
      </a:accent2>
      <a:accent3>
        <a:srgbClr val="CE8D3E"/>
      </a:accent3>
      <a:accent4>
        <a:srgbClr val="EC7016"/>
      </a:accent4>
      <a:accent5>
        <a:srgbClr val="E64823"/>
      </a:accent5>
      <a:accent6>
        <a:srgbClr val="9C6A6A"/>
      </a:accent6>
      <a:hlink>
        <a:srgbClr val="2998E3"/>
      </a:hlink>
      <a:folHlink>
        <a:srgbClr val="7F723D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Отражение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alpha val="100000"/>
                <a:satMod val="140000"/>
                <a:lumMod val="105000"/>
              </a:schemeClr>
            </a:gs>
            <a:gs pos="41000">
              <a:schemeClr val="phClr">
                <a:tint val="57000"/>
                <a:satMod val="160000"/>
                <a:lumMod val="99000"/>
              </a:schemeClr>
            </a:gs>
            <a:gs pos="100000">
              <a:schemeClr val="phClr">
                <a:tint val="80000"/>
                <a:satMod val="180000"/>
                <a:lumMod val="104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7000"/>
                <a:satMod val="115000"/>
                <a:lumMod val="114000"/>
              </a:schemeClr>
            </a:gs>
            <a:gs pos="60000">
              <a:schemeClr val="phClr">
                <a:tint val="100000"/>
                <a:shade val="96000"/>
                <a:satMod val="100000"/>
                <a:lumMod val="108000"/>
              </a:schemeClr>
            </a:gs>
            <a:gs pos="100000">
              <a:schemeClr val="phClr">
                <a:shade val="91000"/>
                <a:satMod val="100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28000"/>
              </a:srgbClr>
            </a:outerShdw>
          </a:effectLst>
        </a:effectStyle>
        <a:effectStyle>
          <a:effectLst>
            <a:outerShdw blurRad="50800" dist="31750" dir="5400000" sy="98000" rotWithShape="0">
              <a:srgbClr val="000000">
                <a:alpha val="47000"/>
              </a:srgbClr>
            </a:outerShdw>
          </a:effectLst>
          <a:scene3d>
            <a:camera prst="orthographicFront">
              <a:rot lat="0" lon="0" rev="0"/>
            </a:camera>
            <a:lightRig rig="twoPt" dir="t">
              <a:rot lat="0" lon="0" rev="4800000"/>
            </a:lightRig>
          </a:scene3d>
          <a:sp3d prstMaterial="matte">
            <a:bevelT w="25400" h="44450"/>
          </a:sp3d>
        </a:effectStyle>
        <a:effectStyle>
          <a:effectLst>
            <a:reflection blurRad="25400" stA="32000" endPos="28000" dist="8889" dir="5400000" sy="-100000" rotWithShape="0"/>
          </a:effectLst>
          <a:scene3d>
            <a:camera prst="orthographicFront">
              <a:rot lat="0" lon="0" rev="0"/>
            </a:camera>
            <a:lightRig rig="threePt" dir="t">
              <a:rot lat="0" lon="0" rev="4800000"/>
            </a:lightRig>
          </a:scene3d>
          <a:sp3d>
            <a:bevelT w="50800" h="2540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istoriya</Template>
  <TotalTime>226530</TotalTime>
  <Words>1180</Words>
  <Application>Microsoft Office PowerPoint</Application>
  <PresentationFormat>Произвольный</PresentationFormat>
  <Paragraphs>56</Paragraphs>
  <Slides>14</Slides>
  <Notes>0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    Конкурс мультимедийных презентаций и видеороликов «Воркута – вчера, сегодня, завтра» Всеволод Николаевич Лунёв- зодчий Воркуты  (21.06.1915 – 23.06.1991)</vt:lpstr>
      <vt:lpstr>Любимой Воркуте посвящается</vt:lpstr>
      <vt:lpstr>Открытие угольного месторождения</vt:lpstr>
      <vt:lpstr>Рождение города Воркута</vt:lpstr>
      <vt:lpstr>Развитие города в военное время</vt:lpstr>
      <vt:lpstr>Воркута после ВОВ</vt:lpstr>
      <vt:lpstr>В.Н.Лунев  и Воркута</vt:lpstr>
      <vt:lpstr>Профессиональная деятельность В.Н. Лунева в Воркуте </vt:lpstr>
      <vt:lpstr>Профессиональная деятельность  В.Н. Лунева в Воркуте </vt:lpstr>
      <vt:lpstr>Профессиональная деятельность  В.Н. Лунева в Воркуте </vt:lpstr>
      <vt:lpstr>Презентация PowerPoint</vt:lpstr>
      <vt:lpstr>Презентация PowerPoint</vt:lpstr>
      <vt:lpstr>Лунёвы – семейная династия архитекторов. Сегодня её потомком является Георгий Лунёв, который живет и работает в Москве.</vt:lpstr>
      <vt:lpstr> Интернет-ресурсы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34_11</cp:lastModifiedBy>
  <cp:revision>32</cp:revision>
  <dcterms:created xsi:type="dcterms:W3CDTF">2023-06-05T08:20:01Z</dcterms:created>
  <dcterms:modified xsi:type="dcterms:W3CDTF">2023-11-13T10:03:01Z</dcterms:modified>
</cp:coreProperties>
</file>