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6" r:id="rId9"/>
    <p:sldId id="26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3" autoAdjust="0"/>
    <p:restoredTop sz="94660"/>
  </p:normalViewPr>
  <p:slideViewPr>
    <p:cSldViewPr>
      <p:cViewPr varScale="1">
        <p:scale>
          <a:sx n="62" d="100"/>
          <a:sy n="62" d="100"/>
        </p:scale>
        <p:origin x="-128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2132856"/>
            <a:ext cx="8172400" cy="1872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988840"/>
            <a:ext cx="8172400" cy="199322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 </a:t>
            </a:r>
            <a:r>
              <a:rPr lang="ru-RU" sz="4000" b="1" dirty="0" smtClean="0"/>
              <a:t>«Обучение как игра.»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2083" y="5373216"/>
            <a:ext cx="7956376" cy="1484784"/>
          </a:xfrm>
        </p:spPr>
        <p:txBody>
          <a:bodyPr>
            <a:normAutofit fontScale="85000" lnSpcReduction="10000"/>
          </a:bodyPr>
          <a:lstStyle/>
          <a:p>
            <a:pPr marL="0" indent="0" algn="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начальных классов</a:t>
            </a:r>
          </a:p>
          <a:p>
            <a:pPr marL="0" indent="0" algn="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«СОШ №60» имени Владимира Завьялова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Ануркина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Елена Сергеевна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880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50"/>
          <a:stretch/>
        </p:blipFill>
        <p:spPr>
          <a:xfrm>
            <a:off x="6804248" y="1196752"/>
            <a:ext cx="2232248" cy="518457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6192688" cy="6394722"/>
          </a:xfrm>
        </p:spPr>
        <p:txBody>
          <a:bodyPr>
            <a:noAutofit/>
          </a:bodyPr>
          <a:lstStyle/>
          <a:p>
            <a:r>
              <a:rPr lang="ru-RU" sz="3600" dirty="0" smtClean="0">
                <a:effectLst/>
                <a:latin typeface="+mn-lt"/>
              </a:rPr>
              <a:t>Модель учебного процесса на основе игры строится через включение учащихся в игровое моделирование изучаемых явлений, проживание ими нового опыта в обстановке игры.</a:t>
            </a:r>
            <a:br>
              <a:rPr lang="ru-RU" sz="3600" dirty="0" smtClean="0">
                <a:effectLst/>
                <a:latin typeface="+mn-lt"/>
              </a:rPr>
            </a:br>
            <a:r>
              <a:rPr lang="ru-RU" sz="3600" dirty="0" smtClean="0">
                <a:effectLst/>
                <a:latin typeface="+mn-lt"/>
              </a:rPr>
              <a:t/>
            </a:r>
            <a:br>
              <a:rPr lang="ru-RU" sz="3600" dirty="0" smtClean="0">
                <a:effectLst/>
                <a:latin typeface="+mn-lt"/>
              </a:rPr>
            </a:br>
            <a:r>
              <a:rPr lang="ru-RU" sz="3600" dirty="0" smtClean="0">
                <a:effectLst/>
                <a:latin typeface="+mn-lt"/>
              </a:rPr>
              <a:t>Итоги игры выступают в двойном плане – как игровой и как учебно-познавательный результат.</a:t>
            </a:r>
            <a:endParaRPr lang="ru-RU" sz="3600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502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480" y="4204578"/>
            <a:ext cx="4680520" cy="265342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992888" cy="5256584"/>
          </a:xfrm>
        </p:spPr>
        <p:txBody>
          <a:bodyPr>
            <a:normAutofit/>
          </a:bodyPr>
          <a:lstStyle/>
          <a:p>
            <a:r>
              <a:rPr lang="ru-RU" sz="3600" b="1" dirty="0"/>
              <a:t>Обучение по самой своей сути – это целенаправленная деятельность, которую учитель по роду своей профессии призван организовать, подчиняя ее заведомо поставленной дидактической цели, которая выходит за пределы игровых задач.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flipH="1">
            <a:off x="1331640" y="4797152"/>
            <a:ext cx="3024336" cy="182233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419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84784"/>
            <a:ext cx="8100392" cy="537321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5469" y="0"/>
            <a:ext cx="8148531" cy="3456384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Игра представляет собой модель социального взаимодействия, средство усвоения ребенком социальных установок.</a:t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В </a:t>
            </a:r>
            <a:r>
              <a:rPr lang="ru-RU" sz="3200" b="1" dirty="0"/>
              <a:t>отличие от игровой деятельности целенаправленная игра содержит помимо цели момент состязательности.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2352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149080"/>
            <a:ext cx="4211959" cy="27089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Обучение на основе изучения конкретных ситуаций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1600" y="1412776"/>
            <a:ext cx="8172400" cy="4774664"/>
          </a:xfrm>
        </p:spPr>
        <p:txBody>
          <a:bodyPr>
            <a:normAutofit/>
          </a:bodyPr>
          <a:lstStyle/>
          <a:p>
            <a:pPr>
              <a:buClr>
                <a:schemeClr val="accent5"/>
              </a:buClr>
            </a:pPr>
            <a:r>
              <a:rPr lang="ru-RU" dirty="0" smtClean="0"/>
              <a:t>Участники оказываются в активной позиции благодаря вовлеченности в обсуждение реальной жизненной ситуации.</a:t>
            </a:r>
          </a:p>
          <a:p>
            <a:pPr>
              <a:buClr>
                <a:schemeClr val="accent5"/>
              </a:buClr>
            </a:pPr>
            <a:r>
              <a:rPr lang="ru-RU" dirty="0" smtClean="0"/>
              <a:t>Важнейшим отправным моментом является постановка проблемы.</a:t>
            </a:r>
          </a:p>
          <a:p>
            <a:pPr>
              <a:buClr>
                <a:schemeClr val="accent5"/>
              </a:buClr>
            </a:pPr>
            <a:r>
              <a:rPr lang="ru-RU" dirty="0" smtClean="0"/>
              <a:t>Необходимым является разработка критериев решения проблем.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75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229200"/>
            <a:ext cx="2088232" cy="16288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3528392"/>
            <a:ext cx="1115616" cy="126876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963538"/>
            <a:ext cx="1187624" cy="7200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2227953"/>
            <a:ext cx="1115616" cy="9679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8172400" cy="8640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модели обучения на основе игр.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649434" y="1823637"/>
            <a:ext cx="43204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233175"/>
              </p:ext>
            </p:extLst>
          </p:nvPr>
        </p:nvGraphicFramePr>
        <p:xfrm>
          <a:off x="2208179" y="2188723"/>
          <a:ext cx="5077838" cy="43774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077838"/>
              </a:tblGrid>
              <a:tr h="4377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289090" y="963538"/>
            <a:ext cx="6739294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игровой проблемной ситуации: введение моделирующей</a:t>
            </a:r>
            <a:r>
              <a:rPr lang="en-US" dirty="0" smtClean="0"/>
              <a:t>/</a:t>
            </a:r>
            <a:r>
              <a:rPr lang="ru-RU" dirty="0" smtClean="0"/>
              <a:t>игровой ситуации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70484" y="2204864"/>
            <a:ext cx="6757900" cy="9239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Ход игры: «проживание» проблемной ситуации в ее игровом воплощении. Действия учащихся по игровым правилам, развертывание игрового сюжета.</a:t>
            </a:r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4628409" y="3305186"/>
            <a:ext cx="474098" cy="2764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270484" y="3717032"/>
            <a:ext cx="6757900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Подведение итогов игры (например: подсчет очков, объявление игровых результатов). Самооценка действий участников (в условном, моделирующем плане)</a:t>
            </a:r>
            <a:endParaRPr lang="ru-RU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4628409" y="4797152"/>
            <a:ext cx="47409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270484" y="5229200"/>
            <a:ext cx="6757900" cy="11881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Обсуждение хода и результатов игры, игровых действий и переживаний участников.  Анализ игровой (моделирующей) ситуации, ее соотношения с реальностью. Учебно-познавательные итоги игры</a:t>
            </a:r>
          </a:p>
        </p:txBody>
      </p:sp>
    </p:spTree>
    <p:extLst>
      <p:ext uri="{BB962C8B-B14F-4D97-AF65-F5344CB8AC3E}">
        <p14:creationId xmlns:p14="http://schemas.microsoft.com/office/powerpoint/2010/main" val="229506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365104"/>
            <a:ext cx="3275855" cy="24928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Дидактические возможности учебных игр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1600" y="1524000"/>
            <a:ext cx="8064896" cy="5145360"/>
          </a:xfrm>
        </p:spPr>
        <p:txBody>
          <a:bodyPr>
            <a:normAutofit/>
          </a:bodyPr>
          <a:lstStyle/>
          <a:p>
            <a:pPr>
              <a:buClr>
                <a:schemeClr val="accent5"/>
              </a:buClr>
              <a:buFont typeface="Arial" pitchFamily="34" charset="0"/>
              <a:buChar char="•"/>
            </a:pPr>
            <a:r>
              <a:rPr lang="ru-RU" dirty="0" smtClean="0"/>
              <a:t>Позволяют учащимся самим решать трудные проблемы</a:t>
            </a:r>
          </a:p>
          <a:p>
            <a:pPr>
              <a:buClr>
                <a:schemeClr val="accent5"/>
              </a:buClr>
              <a:buFont typeface="Arial" pitchFamily="34" charset="0"/>
              <a:buChar char="•"/>
            </a:pPr>
            <a:r>
              <a:rPr lang="ru-RU" dirty="0" smtClean="0"/>
              <a:t>Создают потенциально более высокую возможность переноса знаний и опыта деятельности из учебной ситуации в реальную.</a:t>
            </a:r>
          </a:p>
          <a:p>
            <a:pPr>
              <a:buClr>
                <a:schemeClr val="accent5"/>
              </a:buClr>
              <a:buFont typeface="Arial" pitchFamily="34" charset="0"/>
              <a:buChar char="•"/>
            </a:pPr>
            <a:r>
              <a:rPr lang="ru-RU" dirty="0" smtClean="0"/>
              <a:t>Обеспечивают учебную среду, незамедлительно реагирующую на действия учащихся</a:t>
            </a:r>
          </a:p>
        </p:txBody>
      </p:sp>
    </p:spTree>
    <p:extLst>
      <p:ext uri="{BB962C8B-B14F-4D97-AF65-F5344CB8AC3E}">
        <p14:creationId xmlns:p14="http://schemas.microsoft.com/office/powerpoint/2010/main" val="132519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0"/>
            <a:ext cx="2627784" cy="2166374"/>
          </a:xfr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99592" y="1412776"/>
            <a:ext cx="8352928" cy="5760640"/>
          </a:xfrm>
        </p:spPr>
        <p:txBody>
          <a:bodyPr>
            <a:normAutofit/>
          </a:bodyPr>
          <a:lstStyle/>
          <a:p>
            <a:pPr>
              <a:buClr>
                <a:schemeClr val="accent5"/>
              </a:buClr>
            </a:pPr>
            <a:r>
              <a:rPr lang="ru-RU" dirty="0"/>
              <a:t>Позволяют «сжимать» время</a:t>
            </a:r>
          </a:p>
          <a:p>
            <a:pPr>
              <a:buClr>
                <a:schemeClr val="accent5"/>
              </a:buClr>
            </a:pPr>
            <a:r>
              <a:rPr lang="ru-RU" dirty="0"/>
              <a:t>Психологически привлекательны для учащихся</a:t>
            </a:r>
          </a:p>
          <a:p>
            <a:pPr>
              <a:buClr>
                <a:schemeClr val="accent5"/>
              </a:buClr>
            </a:pPr>
            <a:r>
              <a:rPr lang="ru-RU" dirty="0"/>
              <a:t>Принятие решений в ходе игры влечет за собой последствия, с которыми учащимся неизбежно приходится считаться</a:t>
            </a:r>
          </a:p>
          <a:p>
            <a:pPr>
              <a:buClr>
                <a:schemeClr val="accent5"/>
              </a:buClr>
            </a:pPr>
            <a:r>
              <a:rPr lang="ru-RU" dirty="0"/>
              <a:t>Безопасны для учащихся (в отличие от реальных ситуаций)</a:t>
            </a:r>
          </a:p>
        </p:txBody>
      </p:sp>
    </p:spTree>
    <p:extLst>
      <p:ext uri="{BB962C8B-B14F-4D97-AF65-F5344CB8AC3E}">
        <p14:creationId xmlns:p14="http://schemas.microsoft.com/office/powerpoint/2010/main" val="246141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5" y="3501008"/>
            <a:ext cx="5298812" cy="31489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Рекомендации по использованию учебных  игр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Clr>
                <a:schemeClr val="accent5"/>
              </a:buClr>
              <a:buNone/>
            </a:pPr>
            <a:r>
              <a:rPr lang="ru-RU" dirty="0" smtClean="0"/>
              <a:t>Игры и имитации предоставляют возможность обучаться на собственном опыте.</a:t>
            </a:r>
          </a:p>
          <a:p>
            <a:pPr marL="82296" indent="0">
              <a:buClr>
                <a:schemeClr val="accent5"/>
              </a:buCl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9513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Участники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340768"/>
            <a:ext cx="7498080" cy="2376264"/>
          </a:xfrm>
        </p:spPr>
        <p:txBody>
          <a:bodyPr/>
          <a:lstStyle/>
          <a:p>
            <a:pPr marL="82296" indent="0">
              <a:buClr>
                <a:schemeClr val="accent5"/>
              </a:buClr>
              <a:buNone/>
            </a:pPr>
            <a:r>
              <a:rPr lang="ru-RU" dirty="0" smtClean="0"/>
              <a:t>Учащиеся обучаются опытным путем, глубоко вовлекаются в выполненные задания.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708920"/>
            <a:ext cx="5269483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7349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199</TotalTime>
  <Words>296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 «Обучение как игра.»</vt:lpstr>
      <vt:lpstr>Обучение по самой своей сути – это целенаправленная деятельность, которую учитель по роду своей профессии призван организовать, подчиняя ее заведомо поставленной дидактической цели, которая выходит за пределы игровых задач.    </vt:lpstr>
      <vt:lpstr>Игра представляет собой модель социального взаимодействия, средство усвоения ребенком социальных установок.  В отличие от игровой деятельности целенаправленная игра содержит помимо цели момент состязательности. </vt:lpstr>
      <vt:lpstr>Обучение на основе изучения конкретных ситуаций</vt:lpstr>
      <vt:lpstr>Схема модели обучения на основе игр.</vt:lpstr>
      <vt:lpstr>Дидактические возможности учебных игр</vt:lpstr>
      <vt:lpstr>Презентация PowerPoint</vt:lpstr>
      <vt:lpstr>Рекомендации по использованию учебных  игр</vt:lpstr>
      <vt:lpstr>Участники</vt:lpstr>
      <vt:lpstr>Модель учебного процесса на основе игры строится через включение учащихся в игровое моделирование изучаемых явлений, проживание ими нового опыта в обстановке игры.  Итоги игры выступают в двойном плане – как игровой и как учебно-познавательный результат.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Кларин М.В. Обучение как игра.</dc:title>
  <dc:creator>Пользователь</dc:creator>
  <cp:lastModifiedBy>Пользователь</cp:lastModifiedBy>
  <cp:revision>13</cp:revision>
  <dcterms:created xsi:type="dcterms:W3CDTF">2022-04-17T11:09:10Z</dcterms:created>
  <dcterms:modified xsi:type="dcterms:W3CDTF">2023-12-14T12:33:29Z</dcterms:modified>
</cp:coreProperties>
</file>