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2" r:id="rId11"/>
    <p:sldId id="263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84" r:id="rId22"/>
    <p:sldId id="285" r:id="rId23"/>
    <p:sldId id="286" r:id="rId24"/>
    <p:sldId id="283" r:id="rId25"/>
    <p:sldId id="276" r:id="rId26"/>
    <p:sldId id="277" r:id="rId27"/>
    <p:sldId id="278" r:id="rId28"/>
    <p:sldId id="279" r:id="rId29"/>
    <p:sldId id="280" r:id="rId30"/>
    <p:sldId id="281" r:id="rId31"/>
    <p:sldId id="287" r:id="rId32"/>
    <p:sldId id="288" r:id="rId33"/>
    <p:sldId id="282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30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15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97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76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742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60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710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68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45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60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38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A987619-8D9E-4B9A-B500-73A84DE3973B}" type="datetimeFigureOut">
              <a:rPr lang="ru-RU" smtClean="0"/>
              <a:t>пт 20.10.23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C9C2339-0BDC-4E00-B4F4-92A99DEBE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67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Транзисторы. Электрический ток в вакууме</a:t>
            </a:r>
          </a:p>
        </p:txBody>
      </p:sp>
      <p:pic>
        <p:nvPicPr>
          <p:cNvPr id="1026" name="Picture 2" descr="https://e7.pngegg.com/pngimages/690/114/png-clipart-npn-bipolar-junction-transistor-electronics-electronic-component-technology-angle-electronic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26" y="4057304"/>
            <a:ext cx="2469638" cy="217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leeselectronic.com/12828-large_default/71849ICREGULATORLM2940A50LDO5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e7.pngegg.com/pngimages/199/525/png-clipart-transistor-infineon-technologies-power-mosfet-semiconductor-data-sheet-electronics-waf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4222" y1="57385" x2="31778" y2="91231"/>
                        <a14:foregroundMark x1="50667" y1="60462" x2="37000" y2="95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896" y="4086277"/>
            <a:ext cx="2925128" cy="211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Александр\Desktop\Screenshot_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630" y1="45153" x2="33630" y2="45153"/>
                        <a14:foregroundMark x1="50111" y1="45408" x2="50111" y2="45408"/>
                        <a14:foregroundMark x1="41871" y1="39796" x2="41871" y2="39796"/>
                        <a14:foregroundMark x1="41203" y1="56122" x2="41203" y2="56122"/>
                        <a14:foregroundMark x1="56793" y1="41327" x2="56793" y2="42857"/>
                        <a14:foregroundMark x1="67929" y1="46684" x2="68151" y2="48980"/>
                        <a14:foregroundMark x1="83742" y1="45408" x2="82851" y2="49490"/>
                        <a14:foregroundMark x1="83742" y1="66582" x2="82405" y2="70918"/>
                        <a14:foregroundMark x1="68820" y1="67857" x2="67038" y2="71173"/>
                        <a14:foregroundMark x1="50557" y1="68112" x2="47439" y2="71429"/>
                        <a14:foregroundMark x1="51002" y1="87500" x2="50111" y2="90051"/>
                        <a14:foregroundMark x1="68374" y1="86990" x2="66147" y2="91327"/>
                        <a14:foregroundMark x1="83964" y1="87500" x2="81514" y2="89796"/>
                        <a14:foregroundMark x1="33630" y1="92857" x2="32294" y2="89286"/>
                        <a14:foregroundMark x1="16704" y1="91327" x2="13586" y2="86735"/>
                        <a14:foregroundMark x1="17372" y1="71173" x2="14477" y2="66837"/>
                        <a14:foregroundMark x1="16258" y1="48980" x2="15813" y2="46684"/>
                        <a14:foregroundMark x1="14699" y1="29847" x2="13363" y2="27041"/>
                        <a14:foregroundMark x1="34744" y1="27806" x2="32962" y2="26276"/>
                        <a14:foregroundMark x1="51670" y1="29082" x2="46771" y2="26276"/>
                        <a14:foregroundMark x1="68597" y1="28827" x2="65924" y2="26020"/>
                        <a14:foregroundMark x1="84187" y1="30612" x2="82183" y2="27296"/>
                        <a14:foregroundMark x1="76837" y1="21939" x2="76615" y2="20663"/>
                        <a14:foregroundMark x1="58797" y1="59949" x2="57906" y2="56633"/>
                        <a14:foregroundMark x1="75056" y1="61224" x2="74165" y2="58163"/>
                        <a14:foregroundMark x1="75947" y1="76276" x2="74388" y2="72449"/>
                        <a14:foregroundMark x1="74610" y1="88265" x2="73497" y2="84439"/>
                        <a14:foregroundMark x1="59688" y1="87245" x2="58129" y2="83673"/>
                        <a14:foregroundMark x1="57906" y1="76276" x2="55679" y2="72194"/>
                        <a14:foregroundMark x1="42539" y1="73214" x2="38976" y2="69898"/>
                        <a14:foregroundMark x1="42094" y1="84949" x2="40535" y2="81633"/>
                        <a14:foregroundMark x1="24722" y1="91071" x2="22272" y2="88265"/>
                        <a14:foregroundMark x1="11359" y1="82908" x2="10245" y2="80357"/>
                        <a14:foregroundMark x1="12027" y1="60459" x2="9577" y2="57908"/>
                        <a14:foregroundMark x1="22940" y1="58163" x2="21826" y2="55102"/>
                        <a14:foregroundMark x1="23608" y1="76276" x2="23163" y2="71173"/>
                        <a14:foregroundMark x1="12695" y1="41327" x2="12918" y2="36990"/>
                        <a14:foregroundMark x1="6013" y1="25765" x2="5791" y2="9949"/>
                        <a14:foregroundMark x1="11359" y1="16327" x2="10690" y2="14286"/>
                        <a14:foregroundMark x1="20045" y1="12245" x2="20045" y2="25765"/>
                        <a14:foregroundMark x1="23385" y1="21429" x2="23831" y2="47194"/>
                        <a14:foregroundMark x1="23608" y1="47449" x2="23608" y2="47449"/>
                        <a14:foregroundMark x1="30735" y1="14541" x2="32294" y2="17092"/>
                        <a14:foregroundMark x1="38976" y1="12500" x2="39421" y2="26276"/>
                        <a14:foregroundMark x1="45880" y1="16837" x2="47661" y2="18367"/>
                        <a14:foregroundMark x1="54343" y1="11224" x2="54566" y2="26276"/>
                        <a14:foregroundMark x1="57016" y1="22704" x2="57684" y2="21939"/>
                        <a14:foregroundMark x1="65033" y1="17602" x2="66147" y2="15816"/>
                        <a14:foregroundMark x1="71938" y1="13010" x2="71938" y2="26276"/>
                        <a14:foregroundMark x1="83964" y1="18112" x2="83742" y2="15306"/>
                        <a14:foregroundMark x1="89310" y1="11480" x2="89087" y2="26531"/>
                        <a14:foregroundMark x1="92873" y1="14286" x2="92873" y2="11990"/>
                        <a14:foregroundMark x1="91537" y1="5867" x2="95768" y2="16582"/>
                        <a14:foregroundMark x1="91314" y1="6122" x2="96214" y2="5612"/>
                        <a14:foregroundMark x1="96437" y1="5102" x2="96437" y2="16837"/>
                        <a14:foregroundMark x1="96437" y1="16837" x2="91537" y2="16582"/>
                        <a14:foregroundMark x1="91091" y1="6122" x2="90869" y2="1658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15786" y="3808456"/>
            <a:ext cx="2961154" cy="23904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238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Основные характеристики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43000" y="1635760"/>
            <a:ext cx="9872871" cy="446024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Коллекторный ток транзистора в нормальном активном режиме работы транзистора больше тока базы в определенное число раз.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называется 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коэффициентом усиления по току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является одним из основных параметров транзистора. Обозначается оно 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h21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 включается без нагрузки на коллектор, то при постоянном напряжении коллектор-эмиттер отношение тока коллектора к току базы даст 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статический коэффициент усиления по току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может равняться десяткам или сотням единиц, но стоит учитывать тот факт, что в реальных схемах этот коэффициент меньше из-за того, что при включении нагрузки ток коллектора закономерно уменьшается.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64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Основные характеристики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43000" y="1746738"/>
            <a:ext cx="9872871" cy="434926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Вторым немаловажным параметром является 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входное сопротивление транзистора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закону Ома, оно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собой отношение напряжения между базой и эмиттером к управляющему току базы. Чем оно больше, тем меньше ток базы и тем выше коэффициент усиления.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параметр биполярного транзистора —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усиления по напряжению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равен отношению амплитудных или действующих значений выходного (эмиттер- коллектор) и входного (база-эмиттер)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напряжений.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93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Режимы работы биполярного транзистора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Нормальный активный режим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эмиттер-база включен в прямом направлении (открыт), а переход коллектор-база — 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(закрыт) U</a:t>
            </a:r>
            <a:r>
              <a:rPr lang="ru-RU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&gt;0;U</a:t>
            </a:r>
            <a:r>
              <a:rPr lang="ru-RU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Инверсорный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режим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Эмиттерный переход имеет обратное включение, а коллекторный переход — прямое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насыщения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p-n перехода смещены в прямом направлении (оба открыты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отсечки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режиме оба p-n перехода прибора смещены в обратном направлении (оба закрыты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Барьерный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режиме база транзистора по постоянному току соединена накоротко или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небольшой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резистор с его коллектором, а в коллекторную или в 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эмитерную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цепь транзистора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включается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резистор, задающий ток через транзистор. В таком включении транзистор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себя диод, включенный последовательно с резистором. Подобные схемы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каскадов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отличаются малым количеством комплектующих схему элементов, хорошей развязкой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высокой частоте, большим рабочим диапазоном температур, неразборчивостью к параметрам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транзисторов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45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 smtClean="0"/>
              <a:t>Полевой транзистор 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Полево́й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униполя́рный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транзи́стор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полупроводниковый прибор, принцип действия которого основан на управлении электрическим сопротивлением токопроводящего канала поперечным электрическим полем, создаваемым приложенным к затвору напряжением.</a:t>
            </a: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из которой носители заряда уходят в канал, называется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область, в которую они уходят из канала, называется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стоком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лектрод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который подается управляющее напряжение,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затвором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 descr="https://upload.wikimedia.org/wikipedia/commons/thumb/a/af/P45N02LD.jpg/220px-P45N02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231" y="4380572"/>
            <a:ext cx="1818369" cy="2074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39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 smtClean="0"/>
              <a:t>Полевой транзистор 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расположенных на устройстве контактов и их функции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Истоки – контакты с входящим электрическим током, которые находится на участке n;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Стоки – контакты с исходящим, обработанным током, которые находятся  на участке n;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Затворы – контакты, находящиеся на участке р, посредством изменения напряжения на котором, выполняется регулировка пропускной способности на устройстве.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62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Виды полевых транзисторов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Полевой транзистор с n-р переходами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подразделяется на несколько классов в зависимости: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типа каналов проводников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 или р. Каналы воздействую на знаки, полярности, сигналы управления. Они должны быть противоположны по знакам n-участку.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структуры приборов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диффузных, сплавных по р -n — переходам, с затворами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Шоттки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тонкопленочными.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числа контактов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могут быть трех или четырех контактными. Для четырех контактных приборов, подложки также являются затворами.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используемых материалов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германия, кремния, арсенид галлия.</a:t>
            </a:r>
          </a:p>
        </p:txBody>
      </p:sp>
      <p:pic>
        <p:nvPicPr>
          <p:cNvPr id="5122" name="Picture 2" descr="Комплект устройст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0" y="4092042"/>
            <a:ext cx="3323774" cy="253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09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Принцип работы полевого транзистора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Радиодетали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состоят из двух участков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p-переходов и n-переходов.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участку n проходит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электроток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Участок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перекрывающей зоной, неким вентилем.  Если оказывать определенное давление на нее, то она будет перекрывать участок и препятствовать прохождению тока. Либо, же наоборот, при снижении давления количество проходящего тока возрастет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такого давления осуществляется увеличение напряжения на контактах затворов, находящихся на участке р.</a:t>
            </a:r>
          </a:p>
        </p:txBody>
      </p:sp>
    </p:spTree>
    <p:extLst>
      <p:ext uri="{BB962C8B-B14F-4D97-AF65-F5344CB8AC3E}">
        <p14:creationId xmlns:p14="http://schemas.microsoft.com/office/powerpoint/2010/main" val="196437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Для чего нужен полевой транзистор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задача от использования данного элемента заключается в пяти ключевых направлениях, в связи с чем транзистор применяется для:</a:t>
            </a:r>
          </a:p>
          <a:p>
            <a:pPr marL="4572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Усиления высокой частоты.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Усиления низкой частоты.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Модуляции.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Усиления постоянного тока.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устройств (выключателей).</a:t>
            </a:r>
          </a:p>
        </p:txBody>
      </p:sp>
    </p:spTree>
    <p:extLst>
      <p:ext uri="{BB962C8B-B14F-4D97-AF65-F5344CB8AC3E}">
        <p14:creationId xmlns:p14="http://schemas.microsoft.com/office/powerpoint/2010/main" val="186782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456" y="305249"/>
            <a:ext cx="11263086" cy="968103"/>
          </a:xfrm>
        </p:spPr>
        <p:txBody>
          <a:bodyPr/>
          <a:lstStyle/>
          <a:p>
            <a:pPr algn="ctr"/>
            <a:r>
              <a:rPr lang="ru-RU" b="1" dirty="0"/>
              <a:t>Принцип </a:t>
            </a:r>
            <a:r>
              <a:rPr lang="ru-RU" b="1" dirty="0" smtClean="0"/>
              <a:t>работы транзисторов</a:t>
            </a:r>
            <a:endParaRPr lang="ru-RU" b="1" dirty="0"/>
          </a:p>
        </p:txBody>
      </p:sp>
      <p:pic>
        <p:nvPicPr>
          <p:cNvPr id="7170" name="Picture 2" descr="Сравнение принципа действия полевого и биполярного транзистор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514" y="1273352"/>
            <a:ext cx="9622971" cy="522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1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Электрический ток в вакууме</a:t>
            </a:r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1709928" y="4154519"/>
            <a:ext cx="8769096" cy="189793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12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Транзистор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5649" y="1965960"/>
            <a:ext cx="9872871" cy="37617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Транзи́стор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—</a:t>
            </a:r>
            <a:r>
              <a:rPr lang="en-US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радиоэлектронный компонент из полупроводникового материала,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тремя выводами, позволяющий входным сигналам управлять током в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электрической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цепи.</a:t>
            </a:r>
          </a:p>
          <a:p>
            <a:pPr>
              <a:buNone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>
              <a:buNone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Управление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в выходной цепи осуществляется за счёт изменения входного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тока. Небольшое изменение входных величин может приводить к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большему изменению выходного напряжения и тока.</a:t>
            </a:r>
          </a:p>
          <a:p>
            <a:endParaRPr lang="ru-RU" dirty="0"/>
          </a:p>
        </p:txBody>
      </p:sp>
      <p:pic>
        <p:nvPicPr>
          <p:cNvPr id="5" name="Picture 6" descr="https://e7.pngegg.com/pngimages/199/525/png-clipart-transistor-infineon-technologies-power-mosfet-semiconductor-data-sheet-electronics-waf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4222" y1="57385" x2="31778" y2="91231"/>
                        <a14:foregroundMark x1="50667" y1="60462" x2="37000" y2="95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041" y="4808326"/>
            <a:ext cx="2545959" cy="183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e7.pngegg.com/pngimages/690/114/png-clipart-npn-bipolar-junction-transistor-electronics-electronic-component-technology-angle-electronic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826" y="5013324"/>
            <a:ext cx="1555278" cy="136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82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pPr algn="ctr"/>
            <a:r>
              <a:rPr lang="ru-RU" b="1" dirty="0" smtClean="0"/>
              <a:t>Вакуум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пространство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свободное от вещества.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технике и прикладной физике под вакуумом понимают среду, содержащую газ при давлении значительно ниже атмосферного.</a:t>
            </a:r>
          </a:p>
        </p:txBody>
      </p:sp>
    </p:spTree>
    <p:extLst>
      <p:ext uri="{BB962C8B-B14F-4D97-AF65-F5344CB8AC3E}">
        <p14:creationId xmlns:p14="http://schemas.microsoft.com/office/powerpoint/2010/main" val="208046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pPr algn="ctr"/>
            <a:r>
              <a:rPr lang="ru-RU" b="1" dirty="0"/>
              <a:t>Длина свободного пробега </a:t>
            </a:r>
            <a:r>
              <a:rPr lang="ru-RU" b="1" dirty="0" smtClean="0"/>
              <a:t>молекулы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расстояние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частица пролетает от одного столкновения до следующего.</a:t>
            </a:r>
          </a:p>
        </p:txBody>
      </p:sp>
      <p:pic>
        <p:nvPicPr>
          <p:cNvPr id="5" name="Picture 2" descr="C:\Users\User\Desktop\Снимок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3314" y="2690824"/>
            <a:ext cx="7997371" cy="3478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928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pPr algn="ctr"/>
            <a:r>
              <a:rPr lang="ru-RU" b="1" dirty="0"/>
              <a:t>Электрический ток —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упорядоченное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заряженных частиц под действием электрического поля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34"/>
          <a:stretch/>
        </p:blipFill>
        <p:spPr bwMode="auto">
          <a:xfrm>
            <a:off x="1640113" y="2435672"/>
            <a:ext cx="9085943" cy="384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878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pPr algn="ctr"/>
            <a:r>
              <a:rPr lang="ru-RU" b="1" dirty="0"/>
              <a:t>Ток насыщения -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значение силы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тока.</a:t>
            </a:r>
          </a:p>
          <a:p>
            <a:pPr marL="45720" indent="0" algn="ctr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заряды, рожденные термоэлектронной эмиссией, достигают     анода.</a:t>
            </a:r>
          </a:p>
          <a:p>
            <a:pPr marL="45720" indent="0" algn="ctr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258" y="3894516"/>
            <a:ext cx="814251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21784" b="3526"/>
          <a:stretch>
            <a:fillRect/>
          </a:stretch>
        </p:blipFill>
        <p:spPr bwMode="auto">
          <a:xfrm>
            <a:off x="1031703" y="2863371"/>
            <a:ext cx="3918858" cy="143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8806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Электрический ток в </a:t>
            </a:r>
            <a:r>
              <a:rPr lang="ru-RU" b="1" dirty="0" smtClean="0"/>
              <a:t>вакууме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Электрический ток в вакууме возможен в электронных лампах.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лампа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устройство, в котором применяется явление термоэлектронной эмиссии. 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341" y="3085573"/>
            <a:ext cx="4185886" cy="264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3139" y="3085573"/>
            <a:ext cx="3518735" cy="264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0913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Термоэлектронная эмиссия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635760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Термоэлектронная эмиссия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испускание электронов твердыми или жидкими телами при их нагревании до температур, соответствующих видимому свечению раскаленного металла.</a:t>
            </a:r>
          </a:p>
        </p:txBody>
      </p:sp>
      <p:pic>
        <p:nvPicPr>
          <p:cNvPr id="7" name="Picture 2" descr="C:\Users\Александр\Desktop\Screenshot_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3630" y1="45153" x2="33630" y2="45153"/>
                        <a14:foregroundMark x1="50111" y1="45408" x2="50111" y2="45408"/>
                        <a14:foregroundMark x1="41871" y1="39796" x2="41871" y2="39796"/>
                        <a14:foregroundMark x1="41203" y1="56122" x2="41203" y2="56122"/>
                        <a14:foregroundMark x1="56793" y1="41327" x2="56793" y2="42857"/>
                        <a14:foregroundMark x1="67929" y1="46684" x2="68151" y2="48980"/>
                        <a14:foregroundMark x1="83742" y1="45408" x2="82851" y2="49490"/>
                        <a14:foregroundMark x1="83742" y1="66582" x2="82405" y2="70918"/>
                        <a14:foregroundMark x1="68820" y1="67857" x2="67038" y2="71173"/>
                        <a14:foregroundMark x1="50557" y1="68112" x2="47439" y2="71429"/>
                        <a14:foregroundMark x1="51002" y1="87500" x2="50111" y2="90051"/>
                        <a14:foregroundMark x1="68374" y1="86990" x2="66147" y2="91327"/>
                        <a14:foregroundMark x1="83964" y1="87500" x2="81514" y2="89796"/>
                        <a14:foregroundMark x1="33630" y1="92857" x2="32294" y2="89286"/>
                        <a14:foregroundMark x1="16704" y1="91327" x2="13586" y2="86735"/>
                        <a14:foregroundMark x1="17372" y1="71173" x2="14477" y2="66837"/>
                        <a14:foregroundMark x1="16258" y1="48980" x2="15813" y2="46684"/>
                        <a14:foregroundMark x1="14699" y1="29847" x2="13363" y2="27041"/>
                        <a14:foregroundMark x1="34744" y1="27806" x2="32962" y2="26276"/>
                        <a14:foregroundMark x1="51670" y1="29082" x2="46771" y2="26276"/>
                        <a14:foregroundMark x1="68597" y1="28827" x2="65924" y2="26020"/>
                        <a14:foregroundMark x1="84187" y1="30612" x2="82183" y2="27296"/>
                        <a14:foregroundMark x1="76837" y1="21939" x2="76615" y2="20663"/>
                        <a14:foregroundMark x1="58797" y1="59949" x2="57906" y2="56633"/>
                        <a14:foregroundMark x1="75056" y1="61224" x2="74165" y2="58163"/>
                        <a14:foregroundMark x1="75947" y1="76276" x2="74388" y2="72449"/>
                        <a14:foregroundMark x1="74610" y1="88265" x2="73497" y2="84439"/>
                        <a14:foregroundMark x1="59688" y1="87245" x2="58129" y2="83673"/>
                        <a14:foregroundMark x1="57906" y1="76276" x2="55679" y2="72194"/>
                        <a14:foregroundMark x1="42539" y1="73214" x2="38976" y2="69898"/>
                        <a14:foregroundMark x1="42094" y1="84949" x2="40535" y2="81633"/>
                        <a14:foregroundMark x1="24722" y1="91071" x2="22272" y2="88265"/>
                        <a14:foregroundMark x1="11359" y1="82908" x2="10245" y2="80357"/>
                        <a14:foregroundMark x1="12027" y1="60459" x2="9577" y2="57908"/>
                        <a14:foregroundMark x1="22940" y1="58163" x2="21826" y2="55102"/>
                        <a14:foregroundMark x1="23608" y1="76276" x2="23163" y2="71173"/>
                        <a14:foregroundMark x1="12695" y1="41327" x2="12918" y2="36990"/>
                        <a14:foregroundMark x1="6013" y1="25765" x2="5791" y2="9949"/>
                        <a14:foregroundMark x1="11359" y1="16327" x2="10690" y2="14286"/>
                        <a14:foregroundMark x1="20045" y1="12245" x2="20045" y2="25765"/>
                        <a14:foregroundMark x1="23385" y1="21429" x2="23831" y2="47194"/>
                        <a14:foregroundMark x1="23608" y1="47449" x2="23608" y2="47449"/>
                        <a14:foregroundMark x1="30735" y1="14541" x2="32294" y2="17092"/>
                        <a14:foregroundMark x1="38976" y1="12500" x2="39421" y2="26276"/>
                        <a14:foregroundMark x1="45880" y1="16837" x2="47661" y2="18367"/>
                        <a14:foregroundMark x1="54343" y1="11224" x2="54566" y2="26276"/>
                        <a14:foregroundMark x1="57016" y1="22704" x2="57684" y2="21939"/>
                        <a14:foregroundMark x1="65033" y1="17602" x2="66147" y2="15816"/>
                        <a14:foregroundMark x1="71938" y1="13010" x2="71938" y2="26276"/>
                        <a14:foregroundMark x1="83964" y1="18112" x2="83742" y2="15306"/>
                        <a14:foregroundMark x1="89310" y1="11480" x2="89087" y2="26531"/>
                        <a14:foregroundMark x1="92873" y1="14286" x2="92873" y2="11990"/>
                        <a14:foregroundMark x1="91537" y1="5867" x2="95768" y2="16582"/>
                        <a14:foregroundMark x1="91314" y1="6122" x2="96214" y2="5612"/>
                        <a14:foregroundMark x1="96437" y1="5102" x2="96437" y2="16837"/>
                        <a14:foregroundMark x1="96437" y1="16837" x2="91537" y2="16582"/>
                        <a14:foregroundMark x1="91091" y1="6122" x2="90869" y2="1658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72250" y="2992120"/>
            <a:ext cx="4161790" cy="33596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787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Вакуумный диод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40228" y="1552579"/>
            <a:ext cx="11205029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Вакуумный диод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это двухэлектродная (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анод 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катод ) электронная лампа.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Внутри стеклянного баллона создается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низкое давление.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нить накала, помещенная внутрь катода для его нагревания</a:t>
            </a:r>
          </a:p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User\Desktop\Снимок1.GIF"/>
          <p:cNvPicPr>
            <a:picLocks noChangeAspect="1" noChangeArrowheads="1"/>
          </p:cNvPicPr>
          <p:nvPr/>
        </p:nvPicPr>
        <p:blipFill rotWithShape="1">
          <a:blip r:embed="rId2" cstate="print"/>
          <a:srcRect t="14142"/>
          <a:stretch/>
        </p:blipFill>
        <p:spPr bwMode="auto">
          <a:xfrm>
            <a:off x="5418599" y="2908939"/>
            <a:ext cx="3406088" cy="3617016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5805" y="3274888"/>
            <a:ext cx="1312026" cy="288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308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79400"/>
            <a:ext cx="11263086" cy="1356360"/>
          </a:xfrm>
        </p:spPr>
        <p:txBody>
          <a:bodyPr/>
          <a:lstStyle/>
          <a:p>
            <a:r>
              <a:rPr lang="ru-RU" b="1" dirty="0"/>
              <a:t>Вольтамперная характеристика вакуумного </a:t>
            </a:r>
            <a:r>
              <a:rPr lang="ru-RU" b="1" dirty="0" smtClean="0"/>
              <a:t>диода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25714" y="1884624"/>
            <a:ext cx="8437335" cy="49733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малых напряжениях на аноде не все электроны, испускаемые катодом, достигают анода, и электрический ток небольшой. При больших напряжениях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 достигает насыщения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т.е. максимального значения.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Вакуумный диод используется для выпрямления переменного тока.</a:t>
            </a:r>
          </a:p>
        </p:txBody>
      </p:sp>
      <p:pic>
        <p:nvPicPr>
          <p:cNvPr id="7" name="Содержимое 3" descr="Вольтамперная характеристика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049" y="1428380"/>
            <a:ext cx="2419351" cy="200555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763035" y="3693488"/>
            <a:ext cx="8782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i="1" dirty="0">
                <a:solidFill>
                  <a:prstClr val="black"/>
                </a:solidFill>
                <a:latin typeface="Century Schoolbook"/>
              </a:rPr>
              <a:t>Ток на входе диодного выпрямителя</a:t>
            </a:r>
            <a:r>
              <a:rPr lang="ru-RU" i="1" dirty="0" smtClean="0">
                <a:solidFill>
                  <a:prstClr val="black"/>
                </a:solidFill>
                <a:latin typeface="Century Schoolbook"/>
              </a:rPr>
              <a:t>:         Ток </a:t>
            </a:r>
            <a:r>
              <a:rPr lang="ru-RU" i="1" dirty="0">
                <a:solidFill>
                  <a:prstClr val="black"/>
                </a:solidFill>
                <a:latin typeface="Century Schoolbook"/>
              </a:rPr>
              <a:t>на выходе выпрямителя</a:t>
            </a:r>
            <a:r>
              <a:rPr lang="ru-RU" i="1" dirty="0" smtClean="0">
                <a:solidFill>
                  <a:prstClr val="black"/>
                </a:solidFill>
                <a:latin typeface="Century Schoolbook"/>
              </a:rPr>
              <a:t>:</a:t>
            </a:r>
            <a:endParaRPr lang="ru-RU" dirty="0">
              <a:solidFill>
                <a:prstClr val="black"/>
              </a:solidFill>
              <a:latin typeface="Century Schoolbook"/>
            </a:endParaRPr>
          </a:p>
        </p:txBody>
      </p:sp>
      <p:pic>
        <p:nvPicPr>
          <p:cNvPr id="10" name="Рисунок 9" descr="Диодный выпрямитель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813" y="4187252"/>
            <a:ext cx="3460024" cy="2214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Диодный выпрямитель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244" y="4187252"/>
            <a:ext cx="3371305" cy="2214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165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64" y="279400"/>
            <a:ext cx="11263086" cy="1356360"/>
          </a:xfrm>
        </p:spPr>
        <p:txBody>
          <a:bodyPr/>
          <a:lstStyle/>
          <a:p>
            <a:r>
              <a:rPr lang="ru-RU" b="1" dirty="0"/>
              <a:t>Электронные пучки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7801" y="1238222"/>
            <a:ext cx="8989249" cy="548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64" y="279400"/>
            <a:ext cx="11263086" cy="1356360"/>
          </a:xfrm>
        </p:spPr>
        <p:txBody>
          <a:bodyPr/>
          <a:lstStyle/>
          <a:p>
            <a:r>
              <a:rPr lang="ru-RU" b="1" dirty="0"/>
              <a:t>Свойства электронных пучков: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125"/>
          <a:stretch/>
        </p:blipFill>
        <p:spPr>
          <a:xfrm>
            <a:off x="2381250" y="1447800"/>
            <a:ext cx="6972300" cy="507682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6568461">
            <a:off x="289839" y="4151886"/>
            <a:ext cx="2722872" cy="1633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20168447">
            <a:off x="9735864" y="1152784"/>
            <a:ext cx="1428318" cy="219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732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Классификация транзисторов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5649" y="1965960"/>
            <a:ext cx="9872871" cy="3761740"/>
          </a:xfrm>
        </p:spPr>
        <p:txBody>
          <a:bodyPr>
            <a:normAutofit/>
          </a:bodyPr>
          <a:lstStyle/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структуре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Биполярный транзистор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Полевой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</a:t>
            </a:r>
          </a:p>
          <a:p>
            <a:pPr mar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основному полупроводниковому материалу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Германиевые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Кремниевые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Арсенид-галлиевые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520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64" y="203200"/>
            <a:ext cx="11263086" cy="1356360"/>
          </a:xfrm>
        </p:spPr>
        <p:txBody>
          <a:bodyPr/>
          <a:lstStyle/>
          <a:p>
            <a:r>
              <a:rPr lang="ru-RU" b="1" dirty="0"/>
              <a:t>Электронно-лучевая трубка ( ЭЛТ 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1709809"/>
            <a:ext cx="10909300" cy="4386191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из электронной пушки, горизонтальных и вертикальных отклоняющих пластин-электродов и экрана.</a:t>
            </a:r>
          </a:p>
          <a:p>
            <a:pPr algn="just"/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745297" y="2616565"/>
            <a:ext cx="4627019" cy="281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2388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64" y="203200"/>
            <a:ext cx="11263086" cy="1356360"/>
          </a:xfrm>
        </p:spPr>
        <p:txBody>
          <a:bodyPr/>
          <a:lstStyle/>
          <a:p>
            <a:r>
              <a:rPr lang="ru-RU" b="1" dirty="0"/>
              <a:t>Электронно-лучевая трубка ( ЭЛТ 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264" y="1176409"/>
            <a:ext cx="11263086" cy="4386191"/>
          </a:xfrm>
        </p:spPr>
        <p:txBody>
          <a:bodyPr/>
          <a:lstStyle/>
          <a:p>
            <a:pPr algn="just"/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1190" y="1299027"/>
            <a:ext cx="8402790" cy="523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7847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64" y="203200"/>
            <a:ext cx="11263086" cy="1356360"/>
          </a:xfrm>
        </p:spPr>
        <p:txBody>
          <a:bodyPr/>
          <a:lstStyle/>
          <a:p>
            <a:pPr algn="ctr"/>
            <a:r>
              <a:rPr lang="ru-RU" b="1" dirty="0"/>
              <a:t>Существуют два вида трубок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1709809"/>
            <a:ext cx="10909300" cy="4386191"/>
          </a:xfrm>
        </p:spPr>
        <p:txBody>
          <a:bodyPr/>
          <a:lstStyle/>
          <a:p>
            <a:pPr algn="just"/>
            <a:endParaRPr lang="ru-RU" dirty="0"/>
          </a:p>
        </p:txBody>
      </p:sp>
      <p:sp>
        <p:nvSpPr>
          <p:cNvPr id="5" name="Стрелка влево 4"/>
          <p:cNvSpPr/>
          <p:nvPr/>
        </p:nvSpPr>
        <p:spPr>
          <a:xfrm rot="19367344">
            <a:off x="2834499" y="1232763"/>
            <a:ext cx="815331" cy="80384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TextBox 7"/>
          <p:cNvSpPr txBox="1"/>
          <p:nvPr/>
        </p:nvSpPr>
        <p:spPr>
          <a:xfrm>
            <a:off x="709068" y="1987622"/>
            <a:ext cx="46591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электростатическим управлением электронного пучка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7501586" y="2031476"/>
            <a:ext cx="4068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электромагнитным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User\Desktop\Снимок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9308" y="3297253"/>
            <a:ext cx="3609192" cy="3060265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9272" y="3076430"/>
            <a:ext cx="4258043" cy="32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Стрелка влево 11"/>
          <p:cNvSpPr/>
          <p:nvPr/>
        </p:nvSpPr>
        <p:spPr>
          <a:xfrm rot="13374457">
            <a:off x="8745415" y="1307887"/>
            <a:ext cx="815331" cy="80384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4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64" y="203200"/>
            <a:ext cx="11263086" cy="1356360"/>
          </a:xfrm>
        </p:spPr>
        <p:txBody>
          <a:bodyPr>
            <a:normAutofit/>
          </a:bodyPr>
          <a:lstStyle/>
          <a:p>
            <a:r>
              <a:rPr lang="ru-RU" b="1" dirty="0"/>
              <a:t>Основное применение ЭЛТ</a:t>
            </a:r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1709809"/>
            <a:ext cx="10909300" cy="4386191"/>
          </a:xfrm>
        </p:spPr>
        <p:txBody>
          <a:bodyPr/>
          <a:lstStyle/>
          <a:p>
            <a:pPr algn="just"/>
            <a:endParaRPr lang="ru-RU" sz="2400" dirty="0"/>
          </a:p>
        </p:txBody>
      </p:sp>
      <p:pic>
        <p:nvPicPr>
          <p:cNvPr id="7" name="Picture 2" descr="C:\Users\Александр\Desktop\Screenshot_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570" y="1895466"/>
            <a:ext cx="4338649" cy="2820570"/>
          </a:xfrm>
          <a:prstGeom prst="rect">
            <a:avLst/>
          </a:prstGeom>
          <a:noFill/>
        </p:spPr>
      </p:pic>
      <p:pic>
        <p:nvPicPr>
          <p:cNvPr id="8" name="Picture 3" descr="C:\Users\Александр\Desktop\Screenshot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974" y="1895466"/>
            <a:ext cx="4524376" cy="27726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20930" y="4818373"/>
            <a:ext cx="4236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prstClr val="black"/>
                </a:solidFill>
              </a:rPr>
              <a:t>электронные осциллографы в измерительной технике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58807" y="4853781"/>
            <a:ext cx="4167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prstClr val="black"/>
                </a:solidFill>
              </a:rPr>
              <a:t>кинескопы в телеаппаратуре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765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Классификация транзисторов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5649" y="1965960"/>
            <a:ext cx="9872871" cy="3761740"/>
          </a:xfrm>
        </p:spPr>
        <p:txBody>
          <a:bodyPr>
            <a:normAutofit/>
          </a:bodyPr>
          <a:lstStyle/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</a:t>
            </a:r>
            <a:endParaRPr lang="en-US" alt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endParaRPr lang="ru-RU" alt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Маломощные транзисторы до 100мВт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Транзисторы средней мощности от 0,1 до 1 Вт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Мощные транзисторы (больше 1 Вт)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11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Биполярный транзистор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749" y="1635760"/>
            <a:ext cx="9872871" cy="3761740"/>
          </a:xfrm>
        </p:spPr>
        <p:txBody>
          <a:bodyPr>
            <a:normAutofit/>
          </a:bodyPr>
          <a:lstStyle/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Биполярный транзистор состоит </a:t>
            </a:r>
            <a:r>
              <a:rPr lang="ru-RU" sz="2000" b="1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трех областей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dirty="0" smtClean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эмиттера (генератора), </a:t>
            </a:r>
            <a:r>
              <a:rPr lang="ru-RU" sz="2000" b="1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базы и коллектора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каждую из которых подается напряжение. </a:t>
            </a:r>
            <a:endParaRPr lang="ru-RU" sz="2000" dirty="0" smtClean="0">
              <a:solidFill>
                <a:srgbClr val="4E3B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 smtClean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типа проводимости этих областей, выделяют n-p-n и p-n-p транзисторы. </a:t>
            </a:r>
            <a:endParaRPr lang="ru-RU" sz="2000" dirty="0" smtClean="0">
              <a:solidFill>
                <a:srgbClr val="4E3B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 smtClean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коллектора шире, чем эмиттера. Базу изготавливают из слаболегированного полупроводника (из-за чего она имеет большое сопротивление) и делают очень тонкой. Поскольку площадь контакта эмиттер-база получается значительно меньше площади контакта база-коллектор, то поменять эмиттер и коллектор местами с помощью смены полярности подключения нельзя. </a:t>
            </a:r>
            <a:endParaRPr lang="ru-RU" sz="2000" dirty="0" smtClean="0">
              <a:solidFill>
                <a:srgbClr val="4E3B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 smtClean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транзистор относится к несимметричным устройствам.</a:t>
            </a:r>
          </a:p>
          <a:p>
            <a:endParaRPr lang="ru-RU" dirty="0"/>
          </a:p>
        </p:txBody>
      </p:sp>
      <p:pic>
        <p:nvPicPr>
          <p:cNvPr id="4" name="Picture 2" descr="http://habrastorage.org/storage1/bb430a47/aed11a6e/3192a794/e1c53b89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4"/>
          <a:stretch/>
        </p:blipFill>
        <p:spPr bwMode="auto">
          <a:xfrm>
            <a:off x="8523516" y="4232239"/>
            <a:ext cx="2490789" cy="221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73723" y="53975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solidFill>
                  <a:srgbClr val="111111"/>
                </a:solidFill>
                <a:latin typeface="Nunito"/>
              </a:rPr>
              <a:t>транзистор называется </a:t>
            </a:r>
            <a:r>
              <a:rPr lang="ru-RU" b="1" i="1" dirty="0">
                <a:solidFill>
                  <a:srgbClr val="111111"/>
                </a:solidFill>
                <a:latin typeface="Nunito"/>
              </a:rPr>
              <a:t>би</a:t>
            </a:r>
            <a:r>
              <a:rPr lang="ru-RU" i="1" dirty="0">
                <a:solidFill>
                  <a:srgbClr val="111111"/>
                </a:solidFill>
                <a:latin typeface="Nunito"/>
              </a:rPr>
              <a:t>полярным, потому что в переносе заряда участвуют </a:t>
            </a:r>
            <a:r>
              <a:rPr lang="ru-RU" b="1" i="1" dirty="0">
                <a:solidFill>
                  <a:srgbClr val="111111"/>
                </a:solidFill>
                <a:latin typeface="Nunito"/>
              </a:rPr>
              <a:t>и</a:t>
            </a:r>
            <a:r>
              <a:rPr lang="ru-RU" i="1" dirty="0">
                <a:solidFill>
                  <a:srgbClr val="111111"/>
                </a:solidFill>
                <a:latin typeface="Nunito"/>
              </a:rPr>
              <a:t> дырки, </a:t>
            </a:r>
            <a:r>
              <a:rPr lang="ru-RU" b="1" i="1" dirty="0">
                <a:solidFill>
                  <a:srgbClr val="111111"/>
                </a:solidFill>
                <a:latin typeface="Nunito"/>
              </a:rPr>
              <a:t>и</a:t>
            </a:r>
            <a:r>
              <a:rPr lang="ru-RU" i="1" dirty="0">
                <a:solidFill>
                  <a:srgbClr val="111111"/>
                </a:solidFill>
                <a:latin typeface="Nunito"/>
              </a:rPr>
              <a:t> электроны.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04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Принцип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749" y="1635760"/>
            <a:ext cx="9872871" cy="3761740"/>
          </a:xfrm>
        </p:spPr>
        <p:txBody>
          <a:bodyPr>
            <a:normAutofit/>
          </a:bodyPr>
          <a:lstStyle/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слой полупроводника, который является основой конструкции транзистора.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Эмиттер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слой полупроводника, функция которого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инжектирование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носителей заряда в слой базы. </a:t>
            </a:r>
            <a:endParaRPr lang="en-US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Коллектор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слой полупроводника, функция которого собирать носители заряда прошедшие через базовый слой.</a:t>
            </a:r>
            <a:endParaRPr lang="ru-RU" sz="2000" dirty="0">
              <a:solidFill>
                <a:srgbClr val="4E3B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 smtClean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активном режиме работы транзистор включён так, что его эмиттерный переход смещён в прямом направлении (открыт), а коллекторный переход смещён в обратном направлении (закрыт). </a:t>
            </a: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dirty="0" smtClean="0">
              <a:solidFill>
                <a:srgbClr val="4E3B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0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Для определённости рассмотрим</a:t>
            </a:r>
            <a:r>
              <a:rPr lang="ru-RU" sz="2000" b="1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n-p-n</a:t>
            </a:r>
            <a:r>
              <a:rPr lang="ru-RU" sz="2000" b="1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транзистор. </a:t>
            </a:r>
          </a:p>
          <a:p>
            <a:endParaRPr lang="ru-RU" dirty="0"/>
          </a:p>
        </p:txBody>
      </p:sp>
      <p:pic>
        <p:nvPicPr>
          <p:cNvPr id="5" name="Picture 2" descr="http://habrastorage.org/storage1/eea48302/73e033a5/013a7ea9/8b6ba5f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509" y="4055090"/>
            <a:ext cx="4951902" cy="2517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76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Принцип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749" y="1635760"/>
            <a:ext cx="11022765" cy="3761740"/>
          </a:xfrm>
        </p:spPr>
        <p:txBody>
          <a:bodyPr>
            <a:normAutofit/>
          </a:bodyPr>
          <a:lstStyle/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p-n перехода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(эмиттер-база и база-коллектор). Если не прикладывать к выводам транзистора никаких внешних напряжений, то на каждом из p-n переходов формируются области, обедненные свободными носителями заряда. 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299" y="2992120"/>
            <a:ext cx="6743521" cy="341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4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Принцип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749" y="1635760"/>
            <a:ext cx="11012159" cy="3761740"/>
          </a:xfrm>
        </p:spPr>
        <p:txBody>
          <a:bodyPr>
            <a:normAutofit/>
          </a:bodyPr>
          <a:lstStyle/>
          <a:p>
            <a:pPr marL="0" lvl="0" indent="-342900">
              <a:lnSpc>
                <a:spcPct val="100000"/>
              </a:lnSpc>
              <a:spcBef>
                <a:spcPct val="20000"/>
              </a:spcBef>
              <a:buClr>
                <a:srgbClr val="F0A22E"/>
              </a:buClr>
              <a:buSzPct val="70000"/>
              <a:buNone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активном же режиме переход эмиттер-база (эмиттерный переход) имеет прямое смещение, а коллекторный переход - обратное.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729" y="2710319"/>
            <a:ext cx="7520662" cy="3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8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279400"/>
            <a:ext cx="9875520" cy="1356360"/>
          </a:xfrm>
        </p:spPr>
        <p:txBody>
          <a:bodyPr/>
          <a:lstStyle/>
          <a:p>
            <a:r>
              <a:rPr lang="ru-RU" b="1" dirty="0"/>
              <a:t>Принцип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749" y="1635760"/>
            <a:ext cx="11012159" cy="376174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переход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эмиттер-база (ЭБ)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смещен в прямом направлении, то внешнее электрическое поле будет перемещать электроны из области эмиттера в область базы. Там они частично будут вступать во взаимодействие с дырками 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рекомбинировать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б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льшая часть электронов доберется до перехода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база-коллектор (БК)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(это связано с тем, что область базы конструктивно выполняется очень тонкой и содержит небольшой количество примесей), который смещен уже в обратном направлении. И в этом случае внешнее электрическое поле снова будет содействовать электронам, а именно помогать им проскочить в область коллектора.</a:t>
            </a:r>
          </a:p>
        </p:txBody>
      </p:sp>
    </p:spTree>
    <p:extLst>
      <p:ext uri="{BB962C8B-B14F-4D97-AF65-F5344CB8AC3E}">
        <p14:creationId xmlns:p14="http://schemas.microsoft.com/office/powerpoint/2010/main" val="412000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7038</TotalTime>
  <Words>909</Words>
  <Application>Microsoft Office PowerPoint</Application>
  <PresentationFormat>Широкоэкранный</PresentationFormat>
  <Paragraphs>122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Century Schoolbook</vt:lpstr>
      <vt:lpstr>Corbel</vt:lpstr>
      <vt:lpstr>Nunito</vt:lpstr>
      <vt:lpstr>Times New Roman</vt:lpstr>
      <vt:lpstr>Базис</vt:lpstr>
      <vt:lpstr>Транзисторы. Электрический ток в вакууме</vt:lpstr>
      <vt:lpstr>Транзистор</vt:lpstr>
      <vt:lpstr>Классификация транзисторов</vt:lpstr>
      <vt:lpstr>Классификация транзисторов</vt:lpstr>
      <vt:lpstr>Биполярный транзистор</vt:lpstr>
      <vt:lpstr>Принцип работы</vt:lpstr>
      <vt:lpstr>Принцип работы</vt:lpstr>
      <vt:lpstr>Принцип работы</vt:lpstr>
      <vt:lpstr>Принцип работы</vt:lpstr>
      <vt:lpstr>Основные характеристики</vt:lpstr>
      <vt:lpstr>Основные характеристики</vt:lpstr>
      <vt:lpstr>Режимы работы биполярного транзистора</vt:lpstr>
      <vt:lpstr>Полевой транзистор </vt:lpstr>
      <vt:lpstr>Полевой транзистор </vt:lpstr>
      <vt:lpstr>Виды полевых транзисторов</vt:lpstr>
      <vt:lpstr>Принцип работы полевого транзистора</vt:lpstr>
      <vt:lpstr>Для чего нужен полевой транзистор</vt:lpstr>
      <vt:lpstr>Принцип работы транзисторов</vt:lpstr>
      <vt:lpstr>Электрический ток в вакууме</vt:lpstr>
      <vt:lpstr>Вакуум</vt:lpstr>
      <vt:lpstr>Длина свободного пробега молекулы</vt:lpstr>
      <vt:lpstr>Электрический ток — </vt:lpstr>
      <vt:lpstr>Ток насыщения -</vt:lpstr>
      <vt:lpstr>Электрический ток в вакууме</vt:lpstr>
      <vt:lpstr>Термоэлектронная эмиссия </vt:lpstr>
      <vt:lpstr>Вакуумный диод</vt:lpstr>
      <vt:lpstr>Вольтамперная характеристика вакуумного диода</vt:lpstr>
      <vt:lpstr>Электронные пучки</vt:lpstr>
      <vt:lpstr>Свойства электронных пучков:</vt:lpstr>
      <vt:lpstr>Электронно-лучевая трубка ( ЭЛТ ):</vt:lpstr>
      <vt:lpstr>Электронно-лучевая трубка ( ЭЛТ ):</vt:lpstr>
      <vt:lpstr>Существуют два вида трубок</vt:lpstr>
      <vt:lpstr>Основное применение ЭЛТ:</vt:lpstr>
    </vt:vector>
  </TitlesOfParts>
  <Company>KAB201B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Транзисторы. Электрический ток в вакууме</dc:title>
  <dc:creator>KAB201B-1</dc:creator>
  <cp:lastModifiedBy>Приходящий</cp:lastModifiedBy>
  <cp:revision>14</cp:revision>
  <dcterms:created xsi:type="dcterms:W3CDTF">2023-10-23T07:22:18Z</dcterms:created>
  <dcterms:modified xsi:type="dcterms:W3CDTF">2023-10-25T09:44:28Z</dcterms:modified>
</cp:coreProperties>
</file>