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58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437112"/>
            <a:ext cx="6400800" cy="1752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Выполнялось 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учениками 4А 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и класса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Bahnschrift Light" pitchFamily="34" charset="0"/>
              </a:rPr>
              <a:t>*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Касымов Артём</a:t>
            </a:r>
            <a:endParaRPr lang="en-US" sz="1400" dirty="0" smtClean="0">
              <a:solidFill>
                <a:schemeClr val="bg1"/>
              </a:solidFill>
              <a:latin typeface="Bahnschrift Light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Bahnschrift Light" pitchFamily="34" charset="0"/>
              </a:rPr>
              <a:t>*</a:t>
            </a:r>
            <a:r>
              <a:rPr lang="ru-RU" sz="1400" dirty="0" err="1" smtClean="0">
                <a:solidFill>
                  <a:schemeClr val="bg1"/>
                </a:solidFill>
                <a:latin typeface="Bahnschrift Light" pitchFamily="34" charset="0"/>
              </a:rPr>
              <a:t>Бритковская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 Мария</a:t>
            </a:r>
            <a:endParaRPr lang="ru-RU" sz="1400" dirty="0" smtClean="0">
              <a:solidFill>
                <a:schemeClr val="bg1"/>
              </a:solidFill>
              <a:latin typeface="Bahnschrift Light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*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Н</a:t>
            </a:r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икончук Амалия</a:t>
            </a:r>
            <a:endParaRPr lang="ru-RU" sz="1400" dirty="0" smtClean="0">
              <a:solidFill>
                <a:schemeClr val="bg1"/>
              </a:solidFill>
              <a:latin typeface="Bahnschrift Light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*</a:t>
            </a:r>
            <a:r>
              <a:rPr lang="ru-RU" sz="1400" smtClean="0">
                <a:solidFill>
                  <a:schemeClr val="bg1"/>
                </a:solidFill>
                <a:latin typeface="Bahnschrift Light" pitchFamily="34" charset="0"/>
              </a:rPr>
              <a:t>Логинова Вероника</a:t>
            </a:r>
            <a:endParaRPr lang="ru-RU" sz="1400" dirty="0" smtClean="0">
              <a:solidFill>
                <a:schemeClr val="bg1"/>
              </a:solidFill>
              <a:latin typeface="Bahnschrift Light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Bahnschrift Light" pitchFamily="34" charset="0"/>
              </a:rPr>
              <a:t>Руководитель: Королькова Т.П.</a:t>
            </a:r>
            <a:endParaRPr lang="ru-RU" sz="1400" dirty="0">
              <a:solidFill>
                <a:schemeClr val="bg1"/>
              </a:solidFill>
              <a:latin typeface="Bahnschrift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>у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же 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>в конце XIV - начале XV веков 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начала своё 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>образование. Но как независимое 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государство 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>образовалась к 1440-м гг</a:t>
            </a:r>
            <a:r>
              <a:rPr lang="ru-RU" sz="36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3609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4158" y="-4785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3168352" cy="3437295"/>
          </a:xfrm>
        </p:spPr>
        <p:txBody>
          <a:bodyPr>
            <a:normAutofit fontScale="47500" lnSpcReduction="20000"/>
          </a:bodyPr>
          <a:lstStyle/>
          <a:p>
            <a:pPr fontAlgn="ctr"/>
            <a:r>
              <a:rPr lang="ru-RU" sz="3600" dirty="0" smtClean="0">
                <a:solidFill>
                  <a:schemeClr val="bg1"/>
                </a:solidFill>
              </a:rPr>
              <a:t>Располагалась </a:t>
            </a:r>
            <a:r>
              <a:rPr lang="ru-RU" sz="3600" dirty="0">
                <a:solidFill>
                  <a:schemeClr val="bg1"/>
                </a:solidFill>
              </a:rPr>
              <a:t>на территории левобережья Нижней Волги, Южного Урала, Западного и Центрального Казахстана. Государство занимало степную и лесостепную равнины в чередовании с плоскогорьем. </a:t>
            </a:r>
            <a:r>
              <a:rPr lang="ru-RU" sz="3600" dirty="0" err="1">
                <a:solidFill>
                  <a:schemeClr val="bg1"/>
                </a:solidFill>
              </a:rPr>
              <a:t>Ногаи</a:t>
            </a:r>
            <a:r>
              <a:rPr lang="ru-RU" sz="3600" dirty="0">
                <a:solidFill>
                  <a:schemeClr val="bg1"/>
                </a:solidFill>
              </a:rPr>
              <a:t> кочевали от левого берега Яика до Западно-Сибирской низменности, от Казанского ханства до северного </a:t>
            </a:r>
            <a:r>
              <a:rPr lang="ru-RU" sz="3600" dirty="0" err="1">
                <a:solidFill>
                  <a:schemeClr val="bg1"/>
                </a:solidFill>
              </a:rPr>
              <a:t>Прикаспия</a:t>
            </a:r>
            <a:r>
              <a:rPr lang="ru-RU" sz="3600" dirty="0">
                <a:solidFill>
                  <a:schemeClr val="bg1"/>
                </a:solidFill>
              </a:rPr>
              <a:t> и Приаралья. Столица — Сарайчик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xn--80apmdfm0a.xn--p1acf/wp-content/uploads/2021/06/raspad-zolotoy-ord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5112568" cy="343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33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 fontScale="55000" lnSpcReduction="20000"/>
          </a:bodyPr>
          <a:lstStyle/>
          <a:p>
            <a:pPr fontAlgn="ctr"/>
            <a:r>
              <a:rPr lang="ru-RU" sz="4400" b="1" dirty="0">
                <a:solidFill>
                  <a:schemeClr val="bg1"/>
                </a:solidFill>
                <a:latin typeface="Bahnschrift Light" pitchFamily="34" charset="0"/>
              </a:rPr>
              <a:t>Социально</a:t>
            </a:r>
            <a:r>
              <a:rPr lang="ru-RU" sz="4400" dirty="0">
                <a:solidFill>
                  <a:schemeClr val="bg1"/>
                </a:solidFill>
                <a:latin typeface="Bahnschrift Light" pitchFamily="34" charset="0"/>
              </a:rPr>
              <a:t>-</a:t>
            </a:r>
            <a:r>
              <a:rPr lang="ru-RU" sz="4400" b="1" dirty="0">
                <a:solidFill>
                  <a:schemeClr val="bg1"/>
                </a:solidFill>
                <a:latin typeface="Bahnschrift Light" pitchFamily="34" charset="0"/>
              </a:rPr>
              <a:t>экономическое</a:t>
            </a:r>
            <a:r>
              <a:rPr lang="ru-RU" sz="4400" dirty="0">
                <a:solidFill>
                  <a:schemeClr val="bg1"/>
                </a:solidFill>
                <a:latin typeface="Bahnschrift Light" pitchFamily="34" charset="0"/>
              </a:rPr>
              <a:t> </a:t>
            </a:r>
            <a:r>
              <a:rPr lang="ru-RU" sz="4400" b="1" dirty="0">
                <a:solidFill>
                  <a:schemeClr val="bg1"/>
                </a:solidFill>
                <a:latin typeface="Bahnschrift Light" pitchFamily="34" charset="0"/>
              </a:rPr>
              <a:t>развитие</a:t>
            </a:r>
            <a:r>
              <a:rPr lang="ru-RU" sz="4400" dirty="0">
                <a:solidFill>
                  <a:schemeClr val="bg1"/>
                </a:solidFill>
                <a:latin typeface="Bahnschrift Light" pitchFamily="34" charset="0"/>
              </a:rPr>
              <a:t>. Основным занятием населения было кочевое скотоводство. Разводили лошадей, овец, крупный рогатый скот и верблюдов. Занимались также транзитной торговлей. Армия профессиональная, состояла из 30 тыс. человек. Основа армии — конница, готовая к дальним походам. </a:t>
            </a: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1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 fontScale="70000" lnSpcReduction="20000"/>
          </a:bodyPr>
          <a:lstStyle/>
          <a:p>
            <a:pPr fontAlgn="ctr"/>
            <a:r>
              <a:rPr lang="ru-RU" sz="4100" dirty="0">
                <a:solidFill>
                  <a:schemeClr val="bg1"/>
                </a:solidFill>
                <a:latin typeface="Bahnschrift Light" pitchFamily="34" charset="0"/>
              </a:rPr>
              <a:t>Племена </a:t>
            </a:r>
            <a:r>
              <a:rPr lang="ru-RU" sz="4100" dirty="0" err="1">
                <a:solidFill>
                  <a:schemeClr val="bg1"/>
                </a:solidFill>
                <a:latin typeface="Bahnschrift Light" pitchFamily="34" charset="0"/>
              </a:rPr>
              <a:t>мангы-тов</a:t>
            </a:r>
            <a:r>
              <a:rPr lang="ru-RU" sz="4100" dirty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йугуров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кенегесов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найманов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кыпчаков,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минов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тогуча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-нов,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колачей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Канглов,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уйсунов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</a:p>
          <a:p>
            <a:pPr fontAlgn="ctr"/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аргынов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кереев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канлов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алшынов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, </a:t>
            </a:r>
            <a:r>
              <a:rPr lang="ru-RU" sz="4100" dirty="0" err="1" smtClean="0">
                <a:solidFill>
                  <a:schemeClr val="bg1"/>
                </a:solidFill>
                <a:latin typeface="Bahnschrift Light" pitchFamily="34" charset="0"/>
              </a:rPr>
              <a:t>тамов</a:t>
            </a:r>
            <a:r>
              <a:rPr lang="ru-RU" sz="4100" dirty="0" smtClean="0">
                <a:solidFill>
                  <a:schemeClr val="bg1"/>
                </a:solidFill>
                <a:latin typeface="Bahnschrift Light" pitchFamily="34" charset="0"/>
              </a:rPr>
              <a:t> располагались на территории Ногайской Орды.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45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/>
          </a:bodyPr>
          <a:lstStyle/>
          <a:p>
            <a:pPr fontAlgn="ctr"/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14735"/>
            <a:ext cx="86213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Ногайская Орда состояла из нескольких улусов. Во главе улусов стояли мурзы (предводители тюркских племен), обладавшие в своих владениях неограниченной властью. Рядовые кочевники-скотоводы обязаны были своим мурзам платить подать, являться с оружием во время военных действий. 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Высшим органом власти в Ногайской Орде являлся Большой совет, куда входили высшая знать и потомки </a:t>
            </a:r>
            <a:r>
              <a:rPr lang="ru-RU" sz="2400" dirty="0" err="1">
                <a:solidFill>
                  <a:schemeClr val="bg1"/>
                </a:solidFill>
              </a:rPr>
              <a:t>Едыге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3850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/>
          </a:bodyPr>
          <a:lstStyle/>
          <a:p>
            <a:pPr fontAlgn="ctr"/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14735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2400" dirty="0">
                <a:solidFill>
                  <a:schemeClr val="bg1"/>
                </a:solidFill>
              </a:rPr>
              <a:t>Ремесло и строительное дело не развиты, так как ногайцы вели кочевой образ жизни. Амуниция и утварь приобреталась в соседних государствах. Основным материалом для изготовления женской обуви служили шерсть и кожа. Из войлока делали узорные чулки (</a:t>
            </a:r>
            <a:r>
              <a:rPr lang="ru-RU" sz="2400" dirty="0" err="1">
                <a:solidFill>
                  <a:schemeClr val="bg1"/>
                </a:solidFill>
              </a:rPr>
              <a:t>уюкъ</a:t>
            </a:r>
            <a:r>
              <a:rPr lang="ru-RU" sz="2400" dirty="0">
                <a:solidFill>
                  <a:schemeClr val="bg1"/>
                </a:solidFill>
              </a:rPr>
              <a:t>). Из сафьяна шили сапоги. </a:t>
            </a:r>
          </a:p>
        </p:txBody>
      </p:sp>
    </p:spTree>
    <p:extLst>
      <p:ext uri="{BB962C8B-B14F-4D97-AF65-F5344CB8AC3E}">
        <p14:creationId xmlns:p14="http://schemas.microsoft.com/office/powerpoint/2010/main" xmlns="" val="37522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 fontScale="62500" lnSpcReduction="20000"/>
          </a:bodyPr>
          <a:lstStyle/>
          <a:p>
            <a:pPr fontAlgn="ctr"/>
            <a:r>
              <a:rPr lang="ru-RU" sz="3600" u="sng" dirty="0" smtClean="0">
                <a:solidFill>
                  <a:schemeClr val="bg1"/>
                </a:solidFill>
                <a:latin typeface="Bahnschrift Light" pitchFamily="34" charset="0"/>
              </a:rPr>
              <a:t>Словарь понятий</a:t>
            </a:r>
          </a:p>
          <a:p>
            <a:pPr fontAlgn="ctr"/>
            <a:endParaRPr lang="ru-RU" sz="3600" u="sng" dirty="0" smtClean="0">
              <a:solidFill>
                <a:schemeClr val="bg1"/>
              </a:solidFill>
              <a:latin typeface="Bahnschrift Light" pitchFamily="34" charset="0"/>
            </a:endParaRPr>
          </a:p>
          <a:p>
            <a:pPr marL="571500" indent="-571500" fontAlgn="ctr">
              <a:buFont typeface="Arial" pitchFamily="34" charset="0"/>
              <a:buChar char="•"/>
            </a:pPr>
            <a:r>
              <a:rPr lang="ru-RU" sz="3600" dirty="0" err="1" smtClean="0">
                <a:solidFill>
                  <a:schemeClr val="bg1"/>
                </a:solidFill>
                <a:latin typeface="Bahnschrift Light" pitchFamily="34" charset="0"/>
              </a:rPr>
              <a:t>Ногаи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 – жители Ногайской 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>О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рды</a:t>
            </a:r>
          </a:p>
          <a:p>
            <a:pPr marL="571500" indent="-571500" fontAlgn="ctr">
              <a:buFont typeface="Arial" pitchFamily="34" charset="0"/>
              <a:buChar char="•"/>
            </a:pPr>
            <a:r>
              <a:rPr lang="ru-RU" sz="3600" dirty="0" err="1" smtClean="0">
                <a:solidFill>
                  <a:schemeClr val="bg1"/>
                </a:solidFill>
                <a:latin typeface="Bahnschrift Light" pitchFamily="34" charset="0"/>
              </a:rPr>
              <a:t>Уюкъ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 – узорные чулки </a:t>
            </a:r>
          </a:p>
          <a:p>
            <a:pPr marL="571500" indent="-571500" fontAlgn="ctr">
              <a:buFont typeface="Arial" pitchFamily="34" charset="0"/>
              <a:buChar char="•"/>
            </a:pPr>
            <a:r>
              <a:rPr lang="ru-RU" sz="3600" dirty="0" err="1" smtClean="0">
                <a:solidFill>
                  <a:schemeClr val="bg1"/>
                </a:solidFill>
                <a:latin typeface="Bahnschrift Light" pitchFamily="34" charset="0"/>
              </a:rPr>
              <a:t>Едыге</a:t>
            </a: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 – основатель ногайской орды</a:t>
            </a:r>
          </a:p>
          <a:p>
            <a:pPr marL="571500" indent="-571500" fontAlgn="ctr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Мурзы – предводители Ногайских племён</a:t>
            </a:r>
          </a:p>
          <a:p>
            <a:pPr marL="571500" indent="-571500" fontAlgn="ctr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  <a:latin typeface="Bahnschrift Light" pitchFamily="34" charset="0"/>
              </a:rPr>
              <a:t>Улус – народ, район населённый людьми</a:t>
            </a: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Bahnschrift Light" pitchFamily="34" charset="0"/>
              </a:rPr>
            </a:br>
            <a:r>
              <a:rPr lang="ru-RU" sz="3600" dirty="0">
                <a:solidFill>
                  <a:schemeClr val="bg1"/>
                </a:solidFill>
              </a:rPr>
              <a:t/>
            </a:r>
            <a:br>
              <a:rPr lang="ru-RU" sz="36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ihi.ru/pics/2020/10/03/22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72000"/>
                    </a14:imgEffect>
                    <a14:imgEffect>
                      <a14:brightnessContrast brigh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198" y="-70099"/>
            <a:ext cx="10402305" cy="692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Ногайская Орда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3768824"/>
          </a:xfrm>
        </p:spPr>
        <p:txBody>
          <a:bodyPr>
            <a:normAutofit/>
          </a:bodyPr>
          <a:lstStyle/>
          <a:p>
            <a:pPr fontAlgn="ctr"/>
            <a:r>
              <a:rPr lang="ru-RU" sz="2800" dirty="0" smtClean="0">
                <a:solidFill>
                  <a:schemeClr val="bg1"/>
                </a:solidFill>
              </a:rPr>
              <a:t>Вывод:</a:t>
            </a:r>
          </a:p>
          <a:p>
            <a:pPr fontAlgn="ctr"/>
            <a:r>
              <a:rPr lang="ru-RU" sz="2800" dirty="0" smtClean="0">
                <a:solidFill>
                  <a:schemeClr val="bg1"/>
                </a:solidFill>
              </a:rPr>
              <a:t>Ногайская Орда - уникальное кочевое государство, появившиеся в следствии распада Золотой Орды, предки которого населили </a:t>
            </a:r>
            <a:r>
              <a:rPr lang="ru-RU" sz="2800" dirty="0">
                <a:solidFill>
                  <a:schemeClr val="bg1"/>
                </a:solidFill>
              </a:rPr>
              <a:t>К</a:t>
            </a:r>
            <a:r>
              <a:rPr lang="ru-RU" sz="2800" dirty="0" smtClean="0">
                <a:solidFill>
                  <a:schemeClr val="bg1"/>
                </a:solidFill>
              </a:rPr>
              <a:t>азахстан и часть </a:t>
            </a:r>
            <a:r>
              <a:rPr lang="ru-RU" sz="2800" dirty="0">
                <a:solidFill>
                  <a:schemeClr val="bg1"/>
                </a:solidFill>
              </a:rPr>
              <a:t>С</a:t>
            </a:r>
            <a:r>
              <a:rPr lang="ru-RU" sz="2800" dirty="0" smtClean="0">
                <a:solidFill>
                  <a:schemeClr val="bg1"/>
                </a:solidFill>
              </a:rPr>
              <a:t>ибири. Культура Орды стала фундаментом культуры других государств южной и восточной части современной России.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7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301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Ногайская Орда</vt:lpstr>
      <vt:lpstr>Ногайская Орда</vt:lpstr>
      <vt:lpstr>Ногайская Орда</vt:lpstr>
      <vt:lpstr>Ногайская Орда</vt:lpstr>
      <vt:lpstr>Ногайская Орда</vt:lpstr>
      <vt:lpstr>Ногайская Орда</vt:lpstr>
      <vt:lpstr>Ногайская Орда</vt:lpstr>
      <vt:lpstr>Ногайская Орда</vt:lpstr>
      <vt:lpstr>Ногайская Орда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Слава</cp:lastModifiedBy>
  <cp:revision>12</cp:revision>
  <dcterms:created xsi:type="dcterms:W3CDTF">2022-01-25T11:31:09Z</dcterms:created>
  <dcterms:modified xsi:type="dcterms:W3CDTF">2023-12-14T12:36:52Z</dcterms:modified>
</cp:coreProperties>
</file>