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94660"/>
  </p:normalViewPr>
  <p:slideViewPr>
    <p:cSldViewPr>
      <p:cViewPr varScale="1">
        <p:scale>
          <a:sx n="103" d="100"/>
          <a:sy n="103" d="100"/>
        </p:scale>
        <p:origin x="-18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2014-11-17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0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2014-11-17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1044;&#1077;&#1076;%20&#1052;&#1086;&#1088;&#1086;&#1079;.ppt"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dedi-morozi-raznih-stran.ppt"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3788" y="476672"/>
            <a:ext cx="3816424" cy="461665"/>
          </a:xfrm>
          <a:prstGeom prst="rect">
            <a:avLst/>
          </a:prstGeom>
          <a:noFill/>
        </p:spPr>
        <p:txBody>
          <a:bodyPr wrap="square" rtlCol="0">
            <a:spAutoFit/>
          </a:bodyPr>
          <a:lstStyle/>
          <a:p>
            <a:pPr algn="ctr"/>
            <a:r>
              <a:rPr lang="ru-RU" sz="2400" b="1" i="1" dirty="0" smtClean="0">
                <a:solidFill>
                  <a:schemeClr val="tx2">
                    <a:lumMod val="75000"/>
                  </a:schemeClr>
                </a:solidFill>
              </a:rPr>
              <a:t>Ход занятия:</a:t>
            </a:r>
            <a:endParaRPr lang="ru-RU" sz="2400" b="1" i="1" dirty="0">
              <a:solidFill>
                <a:schemeClr val="tx2">
                  <a:lumMod val="75000"/>
                </a:schemeClr>
              </a:solidFill>
            </a:endParaRPr>
          </a:p>
        </p:txBody>
      </p:sp>
      <p:sp>
        <p:nvSpPr>
          <p:cNvPr id="3" name="TextBox 2"/>
          <p:cNvSpPr txBox="1"/>
          <p:nvPr/>
        </p:nvSpPr>
        <p:spPr>
          <a:xfrm>
            <a:off x="395536" y="1065510"/>
            <a:ext cx="8352928" cy="923330"/>
          </a:xfrm>
          <a:prstGeom prst="rect">
            <a:avLst/>
          </a:prstGeom>
          <a:noFill/>
        </p:spPr>
        <p:txBody>
          <a:bodyPr wrap="square" rtlCol="0">
            <a:spAutoFit/>
          </a:bodyPr>
          <a:lstStyle/>
          <a:p>
            <a:pPr algn="ctr"/>
            <a:r>
              <a:rPr lang="ru-RU" i="1" dirty="0">
                <a:solidFill>
                  <a:schemeClr val="tx2">
                    <a:lumMod val="75000"/>
                  </a:schemeClr>
                </a:solidFill>
              </a:rPr>
              <a:t>Сегодня мы собрались с вами отпраздновать день рождения одного очень известного сказочного персонажа. Кто это? Сейчас вы узнаете сами.</a:t>
            </a:r>
          </a:p>
          <a:p>
            <a:pPr algn="ctr"/>
            <a:r>
              <a:rPr lang="ru-RU" i="1" dirty="0">
                <a:solidFill>
                  <a:schemeClr val="tx2">
                    <a:lumMod val="75000"/>
                  </a:schemeClr>
                </a:solidFill>
              </a:rPr>
              <a:t>Я вам буду загадывать загадки</a:t>
            </a:r>
            <a:r>
              <a:rPr lang="ru-RU" i="1" dirty="0" smtClean="0">
                <a:solidFill>
                  <a:schemeClr val="tx2">
                    <a:lumMod val="75000"/>
                  </a:schemeClr>
                </a:solidFill>
              </a:rPr>
              <a:t>.</a:t>
            </a:r>
            <a:endParaRPr lang="ru-RU" i="1" dirty="0">
              <a:solidFill>
                <a:schemeClr val="tx2">
                  <a:lumMod val="75000"/>
                </a:schemeClr>
              </a:solidFill>
            </a:endParaRPr>
          </a:p>
        </p:txBody>
      </p:sp>
      <p:sp>
        <p:nvSpPr>
          <p:cNvPr id="4" name="TextBox 3"/>
          <p:cNvSpPr txBox="1"/>
          <p:nvPr/>
        </p:nvSpPr>
        <p:spPr>
          <a:xfrm>
            <a:off x="755576" y="2276872"/>
            <a:ext cx="8208912" cy="5909310"/>
          </a:xfrm>
          <a:prstGeom prst="rect">
            <a:avLst/>
          </a:prstGeom>
          <a:noFill/>
        </p:spPr>
        <p:txBody>
          <a:bodyPr wrap="square" numCol="2" rtlCol="0">
            <a:spAutoFit/>
          </a:bodyPr>
          <a:lstStyle/>
          <a:p>
            <a:pPr lvl="0"/>
            <a:r>
              <a:rPr lang="ru-RU" i="1" dirty="0">
                <a:solidFill>
                  <a:schemeClr val="tx2">
                    <a:lumMod val="75000"/>
                  </a:schemeClr>
                </a:solidFill>
              </a:rPr>
              <a:t>Человек не молодой</a:t>
            </a:r>
          </a:p>
          <a:p>
            <a:r>
              <a:rPr lang="ru-RU" i="1" dirty="0">
                <a:solidFill>
                  <a:schemeClr val="tx2">
                    <a:lumMod val="75000"/>
                  </a:schemeClr>
                </a:solidFill>
              </a:rPr>
              <a:t>С длинной белой бородой</a:t>
            </a:r>
          </a:p>
          <a:p>
            <a:r>
              <a:rPr lang="ru-RU" i="1" dirty="0">
                <a:solidFill>
                  <a:schemeClr val="tx2">
                    <a:lumMod val="75000"/>
                  </a:schemeClr>
                </a:solidFill>
              </a:rPr>
              <a:t>Привел с собой за ручку</a:t>
            </a:r>
          </a:p>
          <a:p>
            <a:r>
              <a:rPr lang="ru-RU" i="1" dirty="0">
                <a:solidFill>
                  <a:schemeClr val="tx2">
                    <a:lumMod val="75000"/>
                  </a:schemeClr>
                </a:solidFill>
              </a:rPr>
              <a:t>К нам на праздник внучку</a:t>
            </a:r>
          </a:p>
          <a:p>
            <a:r>
              <a:rPr lang="ru-RU" b="1" i="1" dirty="0" smtClean="0">
                <a:solidFill>
                  <a:schemeClr val="tx2">
                    <a:lumMod val="75000"/>
                  </a:schemeClr>
                </a:solidFill>
              </a:rPr>
              <a:t>/</a:t>
            </a:r>
            <a:r>
              <a:rPr lang="ru-RU" b="1" i="1" dirty="0">
                <a:solidFill>
                  <a:schemeClr val="tx2">
                    <a:lumMod val="75000"/>
                  </a:schemeClr>
                </a:solidFill>
              </a:rPr>
              <a:t>Дед Мороз</a:t>
            </a:r>
            <a:r>
              <a:rPr lang="ru-RU" b="1" i="1" dirty="0" smtClean="0">
                <a:solidFill>
                  <a:schemeClr val="tx2">
                    <a:lumMod val="75000"/>
                  </a:schemeClr>
                </a:solidFill>
              </a:rPr>
              <a:t>/</a:t>
            </a:r>
          </a:p>
          <a:p>
            <a:endParaRPr lang="ru-RU" i="1" dirty="0">
              <a:solidFill>
                <a:schemeClr val="tx2">
                  <a:lumMod val="75000"/>
                </a:schemeClr>
              </a:solidFill>
            </a:endParaRPr>
          </a:p>
          <a:p>
            <a:pPr lvl="0"/>
            <a:r>
              <a:rPr lang="ru-RU" i="1" dirty="0">
                <a:solidFill>
                  <a:schemeClr val="tx2">
                    <a:lumMod val="75000"/>
                  </a:schemeClr>
                </a:solidFill>
              </a:rPr>
              <a:t>Этот дедушка из детства</a:t>
            </a:r>
          </a:p>
          <a:p>
            <a:r>
              <a:rPr lang="ru-RU" i="1" dirty="0">
                <a:solidFill>
                  <a:schemeClr val="tx2">
                    <a:lumMod val="75000"/>
                  </a:schemeClr>
                </a:solidFill>
              </a:rPr>
              <a:t>С белой славной бородой,</a:t>
            </a:r>
          </a:p>
          <a:p>
            <a:r>
              <a:rPr lang="ru-RU" i="1" dirty="0">
                <a:solidFill>
                  <a:schemeClr val="tx2">
                    <a:lumMod val="75000"/>
                  </a:schemeClr>
                </a:solidFill>
              </a:rPr>
              <a:t>Самый добрый, самый щедрый</a:t>
            </a:r>
          </a:p>
          <a:p>
            <a:r>
              <a:rPr lang="ru-RU" i="1" dirty="0">
                <a:solidFill>
                  <a:schemeClr val="tx2">
                    <a:lumMod val="75000"/>
                  </a:schemeClr>
                </a:solidFill>
              </a:rPr>
              <a:t>Хоть он старенький, седой.</a:t>
            </a:r>
          </a:p>
          <a:p>
            <a:r>
              <a:rPr lang="ru-RU" i="1" dirty="0">
                <a:solidFill>
                  <a:schemeClr val="tx2">
                    <a:lumMod val="75000"/>
                  </a:schemeClr>
                </a:solidFill>
              </a:rPr>
              <a:t> </a:t>
            </a:r>
            <a:r>
              <a:rPr lang="ru-RU" b="1" i="1" dirty="0" smtClean="0">
                <a:solidFill>
                  <a:schemeClr val="tx2">
                    <a:lumMod val="75000"/>
                  </a:schemeClr>
                </a:solidFill>
              </a:rPr>
              <a:t>/</a:t>
            </a:r>
            <a:r>
              <a:rPr lang="ru-RU" b="1" i="1" dirty="0">
                <a:solidFill>
                  <a:schemeClr val="tx2">
                    <a:lumMod val="75000"/>
                  </a:schemeClr>
                </a:solidFill>
              </a:rPr>
              <a:t>Дед Мороз/</a:t>
            </a:r>
          </a:p>
          <a:p>
            <a:pPr lvl="0"/>
            <a:endParaRPr lang="ru-RU" i="1" dirty="0" smtClean="0">
              <a:solidFill>
                <a:schemeClr val="tx2">
                  <a:lumMod val="75000"/>
                </a:schemeClr>
              </a:solidFill>
            </a:endParaRPr>
          </a:p>
          <a:p>
            <a:pPr lvl="0"/>
            <a:endParaRPr lang="ru-RU" i="1" dirty="0">
              <a:solidFill>
                <a:schemeClr val="tx2">
                  <a:lumMod val="75000"/>
                </a:schemeClr>
              </a:solidFill>
            </a:endParaRPr>
          </a:p>
          <a:p>
            <a:pPr lvl="0"/>
            <a:endParaRPr lang="ru-RU" i="1" dirty="0" smtClean="0">
              <a:solidFill>
                <a:schemeClr val="tx2">
                  <a:lumMod val="75000"/>
                </a:schemeClr>
              </a:solidFill>
            </a:endParaRPr>
          </a:p>
          <a:p>
            <a:pPr lvl="0"/>
            <a:endParaRPr lang="ru-RU" i="1" dirty="0">
              <a:solidFill>
                <a:schemeClr val="tx2">
                  <a:lumMod val="75000"/>
                </a:schemeClr>
              </a:solidFill>
            </a:endParaRPr>
          </a:p>
          <a:p>
            <a:pPr lvl="0"/>
            <a:endParaRPr lang="ru-RU" i="1" dirty="0" smtClean="0">
              <a:solidFill>
                <a:schemeClr val="tx2">
                  <a:lumMod val="75000"/>
                </a:schemeClr>
              </a:solidFill>
            </a:endParaRPr>
          </a:p>
          <a:p>
            <a:pPr lvl="0"/>
            <a:endParaRPr lang="ru-RU" i="1" dirty="0">
              <a:solidFill>
                <a:schemeClr val="tx2">
                  <a:lumMod val="75000"/>
                </a:schemeClr>
              </a:solidFill>
            </a:endParaRPr>
          </a:p>
          <a:p>
            <a:pPr lvl="0"/>
            <a:endParaRPr lang="ru-RU" i="1" dirty="0" smtClean="0">
              <a:solidFill>
                <a:schemeClr val="tx2">
                  <a:lumMod val="75000"/>
                </a:schemeClr>
              </a:solidFill>
            </a:endParaRPr>
          </a:p>
          <a:p>
            <a:pPr lvl="0"/>
            <a:endParaRPr lang="ru-RU" i="1" dirty="0">
              <a:solidFill>
                <a:schemeClr val="tx2">
                  <a:lumMod val="75000"/>
                </a:schemeClr>
              </a:solidFill>
            </a:endParaRPr>
          </a:p>
          <a:p>
            <a:pPr lvl="0"/>
            <a:endParaRPr lang="ru-RU" i="1" dirty="0" smtClean="0">
              <a:solidFill>
                <a:schemeClr val="tx2">
                  <a:lumMod val="75000"/>
                </a:schemeClr>
              </a:solidFill>
            </a:endParaRPr>
          </a:p>
          <a:p>
            <a:pPr lvl="0"/>
            <a:endParaRPr lang="ru-RU" i="1" dirty="0" smtClean="0">
              <a:solidFill>
                <a:schemeClr val="tx2">
                  <a:lumMod val="75000"/>
                </a:schemeClr>
              </a:solidFill>
            </a:endParaRPr>
          </a:p>
          <a:p>
            <a:pPr lvl="0"/>
            <a:r>
              <a:rPr lang="ru-RU" i="1" dirty="0" smtClean="0">
                <a:solidFill>
                  <a:schemeClr val="tx2">
                    <a:lumMod val="75000"/>
                  </a:schemeClr>
                </a:solidFill>
              </a:rPr>
              <a:t>Он </a:t>
            </a:r>
            <a:r>
              <a:rPr lang="ru-RU" i="1" dirty="0">
                <a:solidFill>
                  <a:schemeClr val="tx2">
                    <a:lumMod val="75000"/>
                  </a:schemeClr>
                </a:solidFill>
              </a:rPr>
              <a:t>бородач, ему 100 лет  в обед!</a:t>
            </a:r>
          </a:p>
          <a:p>
            <a:r>
              <a:rPr lang="ru-RU" i="1" dirty="0" smtClean="0">
                <a:solidFill>
                  <a:schemeClr val="tx2">
                    <a:lumMod val="75000"/>
                  </a:schemeClr>
                </a:solidFill>
              </a:rPr>
              <a:t>Подарки </a:t>
            </a:r>
            <a:r>
              <a:rPr lang="ru-RU" i="1" dirty="0">
                <a:solidFill>
                  <a:schemeClr val="tx2">
                    <a:lumMod val="75000"/>
                  </a:schemeClr>
                </a:solidFill>
              </a:rPr>
              <a:t>дарит за стихотворенья!</a:t>
            </a:r>
          </a:p>
          <a:p>
            <a:r>
              <a:rPr lang="ru-RU" i="1" dirty="0" smtClean="0">
                <a:solidFill>
                  <a:schemeClr val="tx2">
                    <a:lumMod val="75000"/>
                  </a:schemeClr>
                </a:solidFill>
              </a:rPr>
              <a:t>Ему </a:t>
            </a:r>
            <a:r>
              <a:rPr lang="ru-RU" i="1" dirty="0">
                <a:solidFill>
                  <a:schemeClr val="tx2">
                    <a:lumMod val="75000"/>
                  </a:schemeClr>
                </a:solidFill>
              </a:rPr>
              <a:t>не знаем точно сколько лет</a:t>
            </a:r>
          </a:p>
          <a:p>
            <a:r>
              <a:rPr lang="ru-RU" i="1" dirty="0" smtClean="0">
                <a:solidFill>
                  <a:schemeClr val="tx2">
                    <a:lumMod val="75000"/>
                  </a:schemeClr>
                </a:solidFill>
              </a:rPr>
              <a:t>И </a:t>
            </a:r>
            <a:r>
              <a:rPr lang="ru-RU" i="1" dirty="0">
                <a:solidFill>
                  <a:schemeClr val="tx2">
                    <a:lumMod val="75000"/>
                  </a:schemeClr>
                </a:solidFill>
              </a:rPr>
              <a:t>отмечает ли он праздник      день рожденья</a:t>
            </a:r>
            <a:r>
              <a:rPr lang="ru-RU" i="1" dirty="0" smtClean="0">
                <a:solidFill>
                  <a:schemeClr val="tx2">
                    <a:lumMod val="75000"/>
                  </a:schemeClr>
                </a:solidFill>
              </a:rPr>
              <a:t>?</a:t>
            </a:r>
          </a:p>
          <a:p>
            <a:r>
              <a:rPr lang="ru-RU" b="1" i="1" dirty="0" smtClean="0">
                <a:solidFill>
                  <a:schemeClr val="tx2">
                    <a:lumMod val="75000"/>
                  </a:schemeClr>
                </a:solidFill>
              </a:rPr>
              <a:t> </a:t>
            </a:r>
            <a:r>
              <a:rPr lang="ru-RU" b="1" i="1" dirty="0">
                <a:solidFill>
                  <a:schemeClr val="tx2">
                    <a:lumMod val="75000"/>
                  </a:schemeClr>
                </a:solidFill>
              </a:rPr>
              <a:t>/Дед Мороз</a:t>
            </a:r>
            <a:r>
              <a:rPr lang="ru-RU" b="1" i="1" dirty="0" smtClean="0">
                <a:solidFill>
                  <a:schemeClr val="tx2">
                    <a:lumMod val="75000"/>
                  </a:schemeClr>
                </a:solidFill>
              </a:rPr>
              <a:t>/</a:t>
            </a:r>
          </a:p>
          <a:p>
            <a:endParaRPr lang="ru-RU" i="1" dirty="0">
              <a:solidFill>
                <a:schemeClr val="tx2">
                  <a:lumMod val="75000"/>
                </a:schemeClr>
              </a:solidFill>
            </a:endParaRPr>
          </a:p>
          <a:p>
            <a:pPr lvl="0"/>
            <a:r>
              <a:rPr lang="ru-RU" i="1" dirty="0">
                <a:solidFill>
                  <a:schemeClr val="tx2">
                    <a:lumMod val="75000"/>
                  </a:schemeClr>
                </a:solidFill>
              </a:rPr>
              <a:t>Друзья! Сегодня праздник очень важный,</a:t>
            </a:r>
          </a:p>
          <a:p>
            <a:r>
              <a:rPr lang="ru-RU" i="1" dirty="0">
                <a:solidFill>
                  <a:schemeClr val="tx2">
                    <a:lumMod val="75000"/>
                  </a:schemeClr>
                </a:solidFill>
              </a:rPr>
              <a:t>Ведь утверждают очевидцы нам всерьез,</a:t>
            </a:r>
          </a:p>
          <a:p>
            <a:r>
              <a:rPr lang="ru-RU" i="1" dirty="0">
                <a:solidFill>
                  <a:schemeClr val="tx2">
                    <a:lumMod val="75000"/>
                  </a:schemeClr>
                </a:solidFill>
              </a:rPr>
              <a:t>Что в этот день в Великом Устюге однажды</a:t>
            </a:r>
          </a:p>
          <a:p>
            <a:r>
              <a:rPr lang="ru-RU" i="1" dirty="0">
                <a:solidFill>
                  <a:schemeClr val="tx2">
                    <a:lumMod val="75000"/>
                  </a:schemeClr>
                </a:solidFill>
              </a:rPr>
              <a:t>Родился сразу с бородою  </a:t>
            </a:r>
            <a:endParaRPr lang="ru-RU" i="1" dirty="0" smtClean="0">
              <a:solidFill>
                <a:schemeClr val="tx2">
                  <a:lumMod val="75000"/>
                </a:schemeClr>
              </a:solidFill>
            </a:endParaRPr>
          </a:p>
          <a:p>
            <a:r>
              <a:rPr lang="ru-RU" b="1" i="1" dirty="0" smtClean="0">
                <a:solidFill>
                  <a:schemeClr val="tx2">
                    <a:lumMod val="75000"/>
                  </a:schemeClr>
                </a:solidFill>
              </a:rPr>
              <a:t>/</a:t>
            </a:r>
            <a:r>
              <a:rPr lang="ru-RU" b="1" i="1" dirty="0">
                <a:solidFill>
                  <a:schemeClr val="tx2">
                    <a:lumMod val="75000"/>
                  </a:schemeClr>
                </a:solidFill>
              </a:rPr>
              <a:t>Дед Мороз/</a:t>
            </a:r>
          </a:p>
          <a:p>
            <a:endParaRPr lang="ru-RU" dirty="0"/>
          </a:p>
          <a:p>
            <a:endParaRPr lang="ru-RU" dirty="0"/>
          </a:p>
        </p:txBody>
      </p:sp>
    </p:spTree>
    <p:extLst>
      <p:ext uri="{BB962C8B-B14F-4D97-AF65-F5344CB8AC3E}">
        <p14:creationId xmlns:p14="http://schemas.microsoft.com/office/powerpoint/2010/main" val="25140206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46682"/>
            <a:ext cx="9144000" cy="1754326"/>
          </a:xfrm>
          <a:prstGeom prst="rect">
            <a:avLst/>
          </a:prstGeom>
          <a:noFill/>
        </p:spPr>
        <p:txBody>
          <a:bodyPr wrap="square" rtlCol="0">
            <a:spAutoFit/>
          </a:bodyPr>
          <a:lstStyle/>
          <a:p>
            <a:pPr algn="ctr"/>
            <a:r>
              <a:rPr lang="ru-RU" i="1" dirty="0">
                <a:solidFill>
                  <a:schemeClr val="tx2">
                    <a:lumMod val="75000"/>
                  </a:schemeClr>
                </a:solidFill>
              </a:rPr>
              <a:t> Действительно сегодня, 18 ноября,  день рождения Деда Мороза. Каков возраст зимнего волшебника доподлинно не известно, но точно, что более 200 лет. Дату рождения Деда Мороза придумали сами дети,  т.к. именно 18 ноября     на его вотчине – в Великом Устюге – в свои права вступает настоящая зима, ударят морозы. Именно Великий Устюг в 1998 году официально признан родиной Деда Мороза.</a:t>
            </a:r>
          </a:p>
          <a:p>
            <a:pPr algn="ctr"/>
            <a:r>
              <a:rPr lang="ru-RU" i="1" dirty="0">
                <a:solidFill>
                  <a:schemeClr val="tx2">
                    <a:lumMod val="75000"/>
                  </a:schemeClr>
                </a:solidFill>
              </a:rPr>
              <a:t>Сейчас мы с вами отправимся в путешествие в вотчину  Деда Мороза.</a:t>
            </a:r>
          </a:p>
        </p:txBody>
      </p:sp>
      <p:sp>
        <p:nvSpPr>
          <p:cNvPr id="4" name="TextBox 3"/>
          <p:cNvSpPr txBox="1"/>
          <p:nvPr/>
        </p:nvSpPr>
        <p:spPr>
          <a:xfrm>
            <a:off x="2735796" y="4365104"/>
            <a:ext cx="3672408" cy="369332"/>
          </a:xfrm>
          <a:prstGeom prst="rect">
            <a:avLst/>
          </a:prstGeom>
          <a:noFill/>
        </p:spPr>
        <p:txBody>
          <a:bodyPr wrap="square" rtlCol="0">
            <a:spAutoFit/>
          </a:bodyPr>
          <a:lstStyle/>
          <a:p>
            <a:pPr algn="ctr"/>
            <a:r>
              <a:rPr lang="ru-RU" i="1" dirty="0" smtClean="0">
                <a:hlinkClick r:id="rId2" action="ppaction://hlinkpres?slideindex=1&amp;slidetitle="/>
              </a:rPr>
              <a:t>Приложение 1</a:t>
            </a:r>
            <a:endParaRPr lang="ru-RU" i="1" dirty="0"/>
          </a:p>
        </p:txBody>
      </p:sp>
    </p:spTree>
    <p:extLst>
      <p:ext uri="{BB962C8B-B14F-4D97-AF65-F5344CB8AC3E}">
        <p14:creationId xmlns:p14="http://schemas.microsoft.com/office/powerpoint/2010/main" val="28334902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Users\Иван\Desktop\1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2776" y="-4707904"/>
            <a:ext cx="14749463" cy="15227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0703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88640"/>
            <a:ext cx="7488832" cy="923330"/>
          </a:xfrm>
          <a:prstGeom prst="rect">
            <a:avLst/>
          </a:prstGeom>
          <a:noFill/>
        </p:spPr>
        <p:txBody>
          <a:bodyPr wrap="square" rtlCol="0">
            <a:spAutoFit/>
          </a:bodyPr>
          <a:lstStyle/>
          <a:p>
            <a:pPr algn="ctr"/>
            <a:r>
              <a:rPr lang="ru-RU" i="1" dirty="0">
                <a:solidFill>
                  <a:schemeClr val="tx2">
                    <a:lumMod val="75000"/>
                  </a:schemeClr>
                </a:solidFill>
              </a:rPr>
              <a:t>В день его рождения поздравить сказочного именинника приезжают его многочисленные родственники и коллеги.</a:t>
            </a:r>
          </a:p>
          <a:p>
            <a:pPr algn="ctr"/>
            <a:endParaRPr lang="ru-RU" dirty="0"/>
          </a:p>
        </p:txBody>
      </p:sp>
      <p:sp>
        <p:nvSpPr>
          <p:cNvPr id="3" name="TextBox 2"/>
          <p:cNvSpPr txBox="1"/>
          <p:nvPr/>
        </p:nvSpPr>
        <p:spPr>
          <a:xfrm>
            <a:off x="3095836" y="827420"/>
            <a:ext cx="2952328" cy="369332"/>
          </a:xfrm>
          <a:prstGeom prst="rect">
            <a:avLst/>
          </a:prstGeom>
          <a:noFill/>
        </p:spPr>
        <p:txBody>
          <a:bodyPr wrap="square" rtlCol="0">
            <a:spAutoFit/>
          </a:bodyPr>
          <a:lstStyle/>
          <a:p>
            <a:pPr algn="ctr"/>
            <a:r>
              <a:rPr lang="ru-RU" i="1" dirty="0" smtClean="0">
                <a:solidFill>
                  <a:schemeClr val="tx2">
                    <a:lumMod val="75000"/>
                  </a:schemeClr>
                </a:solidFill>
                <a:hlinkClick r:id="rId2" action="ppaction://hlinkpres?slideindex=1&amp;slidetitle="/>
              </a:rPr>
              <a:t>Приложение 2</a:t>
            </a:r>
            <a:endParaRPr lang="ru-RU" i="1" dirty="0">
              <a:solidFill>
                <a:schemeClr val="tx2">
                  <a:lumMod val="75000"/>
                </a:schemeClr>
              </a:solidFill>
            </a:endParaRPr>
          </a:p>
        </p:txBody>
      </p:sp>
      <p:sp>
        <p:nvSpPr>
          <p:cNvPr id="4" name="TextBox 3"/>
          <p:cNvSpPr txBox="1"/>
          <p:nvPr/>
        </p:nvSpPr>
        <p:spPr>
          <a:xfrm>
            <a:off x="125760" y="1196752"/>
            <a:ext cx="8892480" cy="6555641"/>
          </a:xfrm>
          <a:prstGeom prst="rect">
            <a:avLst/>
          </a:prstGeom>
          <a:noFill/>
        </p:spPr>
        <p:txBody>
          <a:bodyPr wrap="square" rtlCol="0">
            <a:spAutoFit/>
          </a:bodyPr>
          <a:lstStyle/>
          <a:p>
            <a:pPr algn="ctr"/>
            <a:r>
              <a:rPr lang="ru-RU" i="1" dirty="0">
                <a:solidFill>
                  <a:schemeClr val="tx2">
                    <a:lumMod val="75000"/>
                  </a:schemeClr>
                </a:solidFill>
              </a:rPr>
              <a:t>День рождение – это также игры, викторины. И сейчас мы с вами будем играть</a:t>
            </a:r>
            <a:r>
              <a:rPr lang="ru-RU" i="1" dirty="0" smtClean="0">
                <a:solidFill>
                  <a:schemeClr val="tx2">
                    <a:lumMod val="75000"/>
                  </a:schemeClr>
                </a:solidFill>
              </a:rPr>
              <a:t>.</a:t>
            </a:r>
          </a:p>
          <a:p>
            <a:pPr algn="ctr"/>
            <a:endParaRPr lang="ru-RU" i="1" dirty="0" smtClean="0">
              <a:solidFill>
                <a:schemeClr val="tx2">
                  <a:lumMod val="75000"/>
                </a:schemeClr>
              </a:solidFill>
            </a:endParaRPr>
          </a:p>
          <a:p>
            <a:pPr algn="ctr"/>
            <a:r>
              <a:rPr lang="ru-RU" sz="2400" b="1" i="1" dirty="0" smtClean="0">
                <a:solidFill>
                  <a:schemeClr val="tx2">
                    <a:lumMod val="75000"/>
                  </a:schemeClr>
                </a:solidFill>
              </a:rPr>
              <a:t>«Чего на ёлке не бывает?»</a:t>
            </a:r>
          </a:p>
          <a:p>
            <a:pPr algn="ctr"/>
            <a:r>
              <a:rPr lang="ru-RU" i="1" dirty="0">
                <a:solidFill>
                  <a:schemeClr val="tx2">
                    <a:lumMod val="75000"/>
                  </a:schemeClr>
                </a:solidFill>
              </a:rPr>
              <a:t>Это игра на внимание. Ведущий должен, не давая играющим задуматься, перечислять в рифму самые разнообразные предметы.</a:t>
            </a:r>
          </a:p>
          <a:p>
            <a:pPr algn="ctr"/>
            <a:r>
              <a:rPr lang="ru-RU" i="1" dirty="0">
                <a:solidFill>
                  <a:schemeClr val="tx2">
                    <a:lumMod val="75000"/>
                  </a:schemeClr>
                </a:solidFill>
              </a:rPr>
              <a:t>Играющие должны поднять руки вверх и сказать: «Да!» - если перечисленные предметы могут быть елочными игрушками. Когда называют то, чего на елке не бывает, нужно сидеть молча,  Если играющий ошибается, он должен будет в конце игры выступить с песней или стихами перед другими воспитанниками</a:t>
            </a:r>
            <a:r>
              <a:rPr lang="ru-RU" i="1" dirty="0" smtClean="0">
                <a:solidFill>
                  <a:schemeClr val="tx2">
                    <a:lumMod val="75000"/>
                  </a:schemeClr>
                </a:solidFill>
              </a:rPr>
              <a:t>.</a:t>
            </a:r>
          </a:p>
          <a:p>
            <a:pPr algn="ctr"/>
            <a:endParaRPr lang="ru-RU" i="1" dirty="0">
              <a:solidFill>
                <a:schemeClr val="tx2">
                  <a:lumMod val="75000"/>
                </a:schemeClr>
              </a:solidFill>
            </a:endParaRPr>
          </a:p>
          <a:p>
            <a:pPr algn="ctr"/>
            <a:r>
              <a:rPr lang="ru-RU" b="1" i="1" dirty="0">
                <a:solidFill>
                  <a:schemeClr val="tx2">
                    <a:lumMod val="75000"/>
                  </a:schemeClr>
                </a:solidFill>
              </a:rPr>
              <a:t>Шишки и иголки, зайчики и волки, мягкие игрушки,</a:t>
            </a:r>
          </a:p>
          <a:p>
            <a:pPr algn="ctr"/>
            <a:r>
              <a:rPr lang="ru-RU" b="1" i="1" dirty="0">
                <a:solidFill>
                  <a:schemeClr val="tx2">
                    <a:lumMod val="75000"/>
                  </a:schemeClr>
                </a:solidFill>
              </a:rPr>
              <a:t>Маски и хлопушки, клоун и Петрушка, пуховая подушка.</a:t>
            </a:r>
          </a:p>
          <a:p>
            <a:pPr algn="ctr"/>
            <a:r>
              <a:rPr lang="ru-RU" b="1" i="1" dirty="0">
                <a:solidFill>
                  <a:schemeClr val="tx2">
                    <a:lumMod val="75000"/>
                  </a:schemeClr>
                </a:solidFill>
              </a:rPr>
              <a:t>Белые снежинки, лыжные ботинки, Звездочки – игрушки,</a:t>
            </a:r>
          </a:p>
          <a:p>
            <a:pPr algn="ctr"/>
            <a:r>
              <a:rPr lang="ru-RU" b="1" i="1" dirty="0">
                <a:solidFill>
                  <a:schemeClr val="tx2">
                    <a:lumMod val="75000"/>
                  </a:schemeClr>
                </a:solidFill>
              </a:rPr>
              <a:t>Домашние зверушки.</a:t>
            </a:r>
          </a:p>
          <a:p>
            <a:pPr algn="ctr"/>
            <a:r>
              <a:rPr lang="ru-RU" b="1" i="1" dirty="0">
                <a:solidFill>
                  <a:schemeClr val="tx2">
                    <a:lumMod val="75000"/>
                  </a:schemeClr>
                </a:solidFill>
              </a:rPr>
              <a:t>Плитки- шоколадки, кони и лошадки, зайчики из ватки,</a:t>
            </a:r>
          </a:p>
          <a:p>
            <a:pPr algn="ctr"/>
            <a:r>
              <a:rPr lang="ru-RU" b="1" i="1" dirty="0">
                <a:solidFill>
                  <a:schemeClr val="tx2">
                    <a:lumMod val="75000"/>
                  </a:schemeClr>
                </a:solidFill>
              </a:rPr>
              <a:t>Детские кроватки.</a:t>
            </a:r>
          </a:p>
          <a:p>
            <a:pPr algn="ctr"/>
            <a:r>
              <a:rPr lang="ru-RU" b="1" i="1" dirty="0">
                <a:solidFill>
                  <a:schemeClr val="tx2">
                    <a:lumMod val="75000"/>
                  </a:schemeClr>
                </a:solidFill>
              </a:rPr>
              <a:t>Воздушные шарики, бусы и фонарики, хлебные сухарики.</a:t>
            </a:r>
          </a:p>
          <a:p>
            <a:pPr algn="ctr"/>
            <a:r>
              <a:rPr lang="ru-RU" b="1" i="1" dirty="0">
                <a:solidFill>
                  <a:schemeClr val="tx2">
                    <a:lumMod val="75000"/>
                  </a:schemeClr>
                </a:solidFill>
              </a:rPr>
              <a:t>Яркие флажки, шапки и платки, кошки и мышки,</a:t>
            </a:r>
          </a:p>
          <a:p>
            <a:pPr algn="ctr"/>
            <a:r>
              <a:rPr lang="ru-RU" b="1" i="1" dirty="0">
                <a:solidFill>
                  <a:schemeClr val="tx2">
                    <a:lumMod val="75000"/>
                  </a:schemeClr>
                </a:solidFill>
              </a:rPr>
              <a:t>Петины штанишки.</a:t>
            </a:r>
          </a:p>
          <a:p>
            <a:pPr algn="ctr"/>
            <a:r>
              <a:rPr lang="ru-RU" b="1" i="1" dirty="0">
                <a:solidFill>
                  <a:schemeClr val="tx2">
                    <a:lumMod val="75000"/>
                  </a:schemeClr>
                </a:solidFill>
              </a:rPr>
              <a:t>Вкусные конфеты, свежие газеты…</a:t>
            </a:r>
          </a:p>
          <a:p>
            <a:pPr algn="ctr"/>
            <a:endParaRPr lang="ru-RU" i="1" dirty="0">
              <a:solidFill>
                <a:schemeClr val="tx2">
                  <a:lumMod val="75000"/>
                </a:schemeClr>
              </a:solidFill>
            </a:endParaRPr>
          </a:p>
          <a:p>
            <a:pPr algn="ctr"/>
            <a:endParaRPr lang="ru-RU" i="1" dirty="0"/>
          </a:p>
          <a:p>
            <a:endParaRPr lang="ru-RU" i="1" dirty="0"/>
          </a:p>
        </p:txBody>
      </p:sp>
    </p:spTree>
    <p:extLst>
      <p:ext uri="{BB962C8B-B14F-4D97-AF65-F5344CB8AC3E}">
        <p14:creationId xmlns:p14="http://schemas.microsoft.com/office/powerpoint/2010/main" val="2480675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7524" y="2060848"/>
            <a:ext cx="8568952" cy="2954655"/>
          </a:xfrm>
          <a:prstGeom prst="rect">
            <a:avLst/>
          </a:prstGeom>
          <a:noFill/>
        </p:spPr>
        <p:txBody>
          <a:bodyPr wrap="square" rtlCol="0">
            <a:spAutoFit/>
          </a:bodyPr>
          <a:lstStyle/>
          <a:p>
            <a:pPr algn="ctr"/>
            <a:r>
              <a:rPr lang="ru-RU" sz="2400" b="1" i="1" dirty="0" smtClean="0">
                <a:solidFill>
                  <a:schemeClr val="tx2">
                    <a:lumMod val="75000"/>
                  </a:schemeClr>
                </a:solidFill>
              </a:rPr>
              <a:t>Викторина  </a:t>
            </a:r>
            <a:r>
              <a:rPr lang="ru-RU" sz="2400" b="1" i="1" dirty="0">
                <a:solidFill>
                  <a:schemeClr val="tx2">
                    <a:lumMod val="75000"/>
                  </a:schemeClr>
                </a:solidFill>
              </a:rPr>
              <a:t>«</a:t>
            </a:r>
            <a:r>
              <a:rPr lang="ru-RU" sz="2400" b="1" i="1" dirty="0" smtClean="0">
                <a:solidFill>
                  <a:schemeClr val="tx2">
                    <a:lumMod val="75000"/>
                  </a:schemeClr>
                </a:solidFill>
              </a:rPr>
              <a:t>Проверь себя»</a:t>
            </a:r>
            <a:endParaRPr lang="ru-RU" sz="2400" b="1" i="1" dirty="0">
              <a:solidFill>
                <a:schemeClr val="tx2">
                  <a:lumMod val="75000"/>
                </a:schemeClr>
              </a:solidFill>
            </a:endParaRPr>
          </a:p>
          <a:p>
            <a:pPr marL="342900" indent="-342900" algn="ctr">
              <a:buFont typeface="+mj-lt"/>
              <a:buAutoNum type="arabicParenR"/>
            </a:pPr>
            <a:r>
              <a:rPr lang="ru-RU" i="1" dirty="0">
                <a:solidFill>
                  <a:schemeClr val="tx2">
                    <a:lumMod val="75000"/>
                  </a:schemeClr>
                </a:solidFill>
              </a:rPr>
              <a:t> </a:t>
            </a:r>
            <a:r>
              <a:rPr lang="ru-RU" i="1" dirty="0" smtClean="0">
                <a:solidFill>
                  <a:schemeClr val="tx2">
                    <a:lumMod val="75000"/>
                  </a:schemeClr>
                </a:solidFill>
              </a:rPr>
              <a:t>Где </a:t>
            </a:r>
            <a:r>
              <a:rPr lang="ru-RU" i="1" dirty="0">
                <a:solidFill>
                  <a:schemeClr val="tx2">
                    <a:lumMod val="75000"/>
                  </a:schemeClr>
                </a:solidFill>
              </a:rPr>
              <a:t>находится вотчина Деда Мороза?</a:t>
            </a:r>
          </a:p>
          <a:p>
            <a:pPr marL="342900" lvl="0" indent="-342900" algn="ctr">
              <a:buFont typeface="+mj-lt"/>
              <a:buAutoNum type="arabicParenR"/>
            </a:pPr>
            <a:r>
              <a:rPr lang="ru-RU" i="1" dirty="0">
                <a:solidFill>
                  <a:schemeClr val="tx2">
                    <a:lumMod val="75000"/>
                  </a:schemeClr>
                </a:solidFill>
              </a:rPr>
              <a:t>Когда день рождения Деда Мороза?</a:t>
            </a:r>
          </a:p>
          <a:p>
            <a:pPr marL="342900" lvl="0" indent="-342900" algn="ctr">
              <a:buFont typeface="+mj-lt"/>
              <a:buAutoNum type="arabicParenR"/>
            </a:pPr>
            <a:r>
              <a:rPr lang="ru-RU" i="1" dirty="0">
                <a:solidFill>
                  <a:schemeClr val="tx2">
                    <a:lumMod val="75000"/>
                  </a:schemeClr>
                </a:solidFill>
              </a:rPr>
              <a:t>Кто назначил дату дня рождения Деда Мороза?</a:t>
            </a:r>
          </a:p>
          <a:p>
            <a:pPr marL="342900" lvl="0" indent="-342900" algn="ctr">
              <a:buFont typeface="+mj-lt"/>
              <a:buAutoNum type="arabicParenR"/>
            </a:pPr>
            <a:r>
              <a:rPr lang="ru-RU" i="1" dirty="0">
                <a:solidFill>
                  <a:schemeClr val="tx2">
                    <a:lumMod val="75000"/>
                  </a:schemeClr>
                </a:solidFill>
              </a:rPr>
              <a:t>Как зовут внучку Деда Мороза?</a:t>
            </a:r>
          </a:p>
          <a:p>
            <a:pPr marL="342900" lvl="0" indent="-342900" algn="ctr">
              <a:buFont typeface="+mj-lt"/>
              <a:buAutoNum type="arabicParenR"/>
            </a:pPr>
            <a:r>
              <a:rPr lang="ru-RU" i="1" dirty="0">
                <a:solidFill>
                  <a:schemeClr val="tx2">
                    <a:lumMod val="75000"/>
                  </a:schemeClr>
                </a:solidFill>
              </a:rPr>
              <a:t>Кто приносит подарки детям в разных странах?</a:t>
            </a:r>
          </a:p>
          <a:p>
            <a:pPr marL="342900" lvl="0" indent="-342900" algn="ctr">
              <a:buFont typeface="+mj-lt"/>
              <a:buAutoNum type="arabicParenR"/>
            </a:pPr>
            <a:r>
              <a:rPr lang="ru-RU" i="1" dirty="0">
                <a:solidFill>
                  <a:schemeClr val="tx2">
                    <a:lumMod val="75000"/>
                  </a:schemeClr>
                </a:solidFill>
              </a:rPr>
              <a:t>Чего боится Снегурочка? Почему?</a:t>
            </a:r>
          </a:p>
          <a:p>
            <a:pPr marL="342900" lvl="0" indent="-342900" algn="ctr">
              <a:buFont typeface="+mj-lt"/>
              <a:buAutoNum type="arabicParenR"/>
            </a:pPr>
            <a:r>
              <a:rPr lang="ru-RU" i="1" dirty="0">
                <a:solidFill>
                  <a:schemeClr val="tx2">
                    <a:lumMod val="75000"/>
                  </a:schemeClr>
                </a:solidFill>
              </a:rPr>
              <a:t>Какие обычаи Новогоднего праздника вы знаете?</a:t>
            </a:r>
          </a:p>
          <a:p>
            <a:pPr marL="342900" lvl="0" indent="-342900" algn="ctr">
              <a:buFont typeface="+mj-lt"/>
              <a:buAutoNum type="arabicParenR"/>
            </a:pPr>
            <a:r>
              <a:rPr lang="ru-RU" i="1" dirty="0">
                <a:solidFill>
                  <a:schemeClr val="tx2">
                    <a:lumMod val="75000"/>
                  </a:schemeClr>
                </a:solidFill>
              </a:rPr>
              <a:t>Кто ввел обычай наряжать </a:t>
            </a:r>
            <a:r>
              <a:rPr lang="ru-RU" i="1" dirty="0" smtClean="0">
                <a:solidFill>
                  <a:schemeClr val="tx2">
                    <a:lumMod val="75000"/>
                  </a:schemeClr>
                </a:solidFill>
              </a:rPr>
              <a:t>елку?</a:t>
            </a:r>
            <a:endParaRPr lang="ru-RU" i="1" dirty="0">
              <a:solidFill>
                <a:schemeClr val="tx2">
                  <a:lumMod val="75000"/>
                </a:schemeClr>
              </a:solidFill>
            </a:endParaRPr>
          </a:p>
          <a:p>
            <a:endParaRPr lang="ru-RU" i="1" dirty="0">
              <a:solidFill>
                <a:schemeClr val="tx2">
                  <a:lumMod val="75000"/>
                </a:schemeClr>
              </a:solidFill>
            </a:endParaRPr>
          </a:p>
        </p:txBody>
      </p:sp>
    </p:spTree>
    <p:extLst>
      <p:ext uri="{BB962C8B-B14F-4D97-AF65-F5344CB8AC3E}">
        <p14:creationId xmlns:p14="http://schemas.microsoft.com/office/powerpoint/2010/main" val="35395833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9532" y="260648"/>
            <a:ext cx="8424936" cy="830997"/>
          </a:xfrm>
          <a:prstGeom prst="rect">
            <a:avLst/>
          </a:prstGeom>
          <a:noFill/>
        </p:spPr>
        <p:txBody>
          <a:bodyPr wrap="square" rtlCol="0">
            <a:spAutoFit/>
          </a:bodyPr>
          <a:lstStyle/>
          <a:p>
            <a:pPr algn="ctr"/>
            <a:r>
              <a:rPr lang="ru-RU" sz="2400" b="1" i="1" dirty="0" smtClean="0">
                <a:solidFill>
                  <a:srgbClr val="002060"/>
                </a:solidFill>
              </a:rPr>
              <a:t>Праздничная мастерская</a:t>
            </a:r>
          </a:p>
          <a:p>
            <a:pPr algn="ctr"/>
            <a:r>
              <a:rPr lang="ru-RU" sz="2400" b="1" i="1" dirty="0" smtClean="0">
                <a:solidFill>
                  <a:srgbClr val="002060"/>
                </a:solidFill>
              </a:rPr>
              <a:t>Изготовление Деда Мороза методом оригами</a:t>
            </a:r>
            <a:endParaRPr lang="ru-RU" sz="2400" b="1" i="1" dirty="0">
              <a:solidFill>
                <a:srgbClr val="002060"/>
              </a:solidFill>
            </a:endParaRPr>
          </a:p>
        </p:txBody>
      </p:sp>
      <p:pic>
        <p:nvPicPr>
          <p:cNvPr id="2050" name="Picture 2" descr="D:\Users\Иван\Desktop\ded_moro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8128" y="1340768"/>
            <a:ext cx="4047745" cy="5154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6663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wheel(1)">
                                      <p:cBhvr>
                                        <p:cTn id="11"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51344"/>
            <a:ext cx="8064896" cy="5355312"/>
          </a:xfrm>
          <a:prstGeom prst="rect">
            <a:avLst/>
          </a:prstGeom>
          <a:noFill/>
        </p:spPr>
        <p:txBody>
          <a:bodyPr wrap="square" rtlCol="0">
            <a:spAutoFit/>
          </a:bodyPr>
          <a:lstStyle/>
          <a:p>
            <a:pPr algn="ctr"/>
            <a:r>
              <a:rPr lang="ru-RU" b="1" i="1" dirty="0">
                <a:solidFill>
                  <a:srgbClr val="002060"/>
                </a:solidFill>
              </a:rPr>
              <a:t>Подготовить два квадрата. Первый, большой, - для туловища, второй на 2 см. меньше, - для головы. Цвет бумаги, одинаковый для обоих заготовок</a:t>
            </a:r>
            <a:r>
              <a:rPr lang="ru-RU" b="1" i="1" dirty="0" smtClean="0">
                <a:solidFill>
                  <a:srgbClr val="002060"/>
                </a:solidFill>
              </a:rPr>
              <a:t>.</a:t>
            </a:r>
          </a:p>
          <a:p>
            <a:pPr algn="ctr"/>
            <a:r>
              <a:rPr lang="ru-RU" b="1" i="1" dirty="0" smtClean="0">
                <a:solidFill>
                  <a:srgbClr val="002060"/>
                </a:solidFill>
              </a:rPr>
              <a:t> </a:t>
            </a:r>
            <a:endParaRPr lang="ru-RU" b="1" i="1" dirty="0">
              <a:solidFill>
                <a:srgbClr val="002060"/>
              </a:solidFill>
            </a:endParaRPr>
          </a:p>
          <a:p>
            <a:pPr algn="ctr"/>
            <a:r>
              <a:rPr lang="ru-RU" b="1" i="1" dirty="0" err="1">
                <a:solidFill>
                  <a:srgbClr val="002060"/>
                </a:solidFill>
              </a:rPr>
              <a:t>Туловише</a:t>
            </a:r>
            <a:r>
              <a:rPr lang="ru-RU" b="1" i="1" dirty="0">
                <a:solidFill>
                  <a:srgbClr val="002060"/>
                </a:solidFill>
              </a:rPr>
              <a:t>.</a:t>
            </a:r>
            <a:r>
              <a:rPr lang="ru-RU" i="1" dirty="0">
                <a:solidFill>
                  <a:srgbClr val="002060"/>
                </a:solidFill>
              </a:rPr>
              <a:t>  Квадрат сложить пополам, обозначив середину листа. Отогнуть с противоположных сторон края квадрата на небольшую величину  /белой стороной/.  Это будет опушка шубы Деда Мороза.</a:t>
            </a:r>
          </a:p>
          <a:p>
            <a:pPr algn="ctr"/>
            <a:r>
              <a:rPr lang="ru-RU" i="1" dirty="0">
                <a:solidFill>
                  <a:srgbClr val="002060"/>
                </a:solidFill>
              </a:rPr>
              <a:t>Сложить затем стороны квадрата к центральной линии, но не плотно.</a:t>
            </a:r>
          </a:p>
          <a:p>
            <a:pPr algn="ctr"/>
            <a:r>
              <a:rPr lang="ru-RU" i="1" dirty="0">
                <a:solidFill>
                  <a:srgbClr val="002060"/>
                </a:solidFill>
              </a:rPr>
              <a:t>Верхние части заготовки отогнуть наружу.  Это будут руки.</a:t>
            </a:r>
          </a:p>
          <a:p>
            <a:pPr algn="ctr"/>
            <a:r>
              <a:rPr lang="ru-RU" i="1" dirty="0">
                <a:solidFill>
                  <a:srgbClr val="002060"/>
                </a:solidFill>
              </a:rPr>
              <a:t>Согнуть заготовку таким образом, чтобы из-под верхней части было видно нижнюю часть. Туловище готово.</a:t>
            </a:r>
          </a:p>
          <a:p>
            <a:pPr algn="ctr"/>
            <a:r>
              <a:rPr lang="ru-RU" i="1" dirty="0">
                <a:solidFill>
                  <a:srgbClr val="002060"/>
                </a:solidFill>
              </a:rPr>
              <a:t>Оформить туловище. Сделать из цветной бумаги рукавички, валенки, пуговки.</a:t>
            </a:r>
          </a:p>
          <a:p>
            <a:pPr algn="ctr"/>
            <a:r>
              <a:rPr lang="ru-RU" b="1" i="1" dirty="0">
                <a:solidFill>
                  <a:srgbClr val="002060"/>
                </a:solidFill>
              </a:rPr>
              <a:t>Голова.</a:t>
            </a:r>
            <a:r>
              <a:rPr lang="ru-RU" i="1" dirty="0">
                <a:solidFill>
                  <a:srgbClr val="002060"/>
                </a:solidFill>
              </a:rPr>
              <a:t>  Две смежные стороны квадрата отогнуть на небольшую величину. Это будет опушка колпака.  Перевернуть заготовку на белую  сторону и сложить в виде кулечка. Это будет лицо и колпак.  Верхний угол колпака отогнуть в виде кисточки.  Оформить голову: приклеить глаза, нос, рот, усы, бороду.</a:t>
            </a:r>
          </a:p>
          <a:p>
            <a:pPr algn="ctr"/>
            <a:r>
              <a:rPr lang="ru-RU" b="1" i="1" dirty="0">
                <a:solidFill>
                  <a:srgbClr val="002060"/>
                </a:solidFill>
              </a:rPr>
              <a:t>Соединить готовые детали.   </a:t>
            </a:r>
          </a:p>
          <a:p>
            <a:endParaRPr lang="ru-RU" i="1" dirty="0">
              <a:solidFill>
                <a:srgbClr val="002060"/>
              </a:solidFill>
            </a:endParaRPr>
          </a:p>
        </p:txBody>
      </p:sp>
    </p:spTree>
    <p:extLst>
      <p:ext uri="{BB962C8B-B14F-4D97-AF65-F5344CB8AC3E}">
        <p14:creationId xmlns:p14="http://schemas.microsoft.com/office/powerpoint/2010/main" val="33808589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9532" y="2875002"/>
            <a:ext cx="8424936" cy="1107996"/>
          </a:xfrm>
          <a:prstGeom prst="rect">
            <a:avLst/>
          </a:prstGeom>
          <a:noFill/>
        </p:spPr>
        <p:txBody>
          <a:bodyPr wrap="square" rtlCol="0">
            <a:spAutoFit/>
          </a:bodyPr>
          <a:lstStyle/>
          <a:p>
            <a:pPr algn="ctr"/>
            <a:r>
              <a:rPr lang="ru-RU" sz="6600" b="1" i="1" dirty="0" smtClean="0">
                <a:solidFill>
                  <a:srgbClr val="C00000"/>
                </a:solidFill>
              </a:rPr>
              <a:t>С</a:t>
            </a:r>
            <a:r>
              <a:rPr lang="ru-RU" sz="6600" b="1" i="1" dirty="0" smtClean="0">
                <a:solidFill>
                  <a:srgbClr val="FF0000"/>
                </a:solidFill>
              </a:rPr>
              <a:t>п</a:t>
            </a:r>
            <a:r>
              <a:rPr lang="ru-RU" sz="6600" b="1" i="1" dirty="0" smtClean="0">
                <a:solidFill>
                  <a:srgbClr val="FFC000"/>
                </a:solidFill>
              </a:rPr>
              <a:t>а</a:t>
            </a:r>
            <a:r>
              <a:rPr lang="ru-RU" sz="6600" b="1" i="1" dirty="0" smtClean="0">
                <a:solidFill>
                  <a:srgbClr val="FFFF00"/>
                </a:solidFill>
              </a:rPr>
              <a:t>с</a:t>
            </a:r>
            <a:r>
              <a:rPr lang="ru-RU" sz="6600" b="1" i="1" dirty="0" smtClean="0">
                <a:solidFill>
                  <a:srgbClr val="92D050"/>
                </a:solidFill>
              </a:rPr>
              <a:t>и</a:t>
            </a:r>
            <a:r>
              <a:rPr lang="ru-RU" sz="6600" b="1" i="1" dirty="0" smtClean="0">
                <a:solidFill>
                  <a:srgbClr val="00B050"/>
                </a:solidFill>
              </a:rPr>
              <a:t>б</a:t>
            </a:r>
            <a:r>
              <a:rPr lang="ru-RU" sz="6600" b="1" i="1" dirty="0" smtClean="0">
                <a:solidFill>
                  <a:srgbClr val="00B0F0"/>
                </a:solidFill>
              </a:rPr>
              <a:t>о</a:t>
            </a:r>
            <a:r>
              <a:rPr lang="ru-RU" sz="6600" b="1" i="1" dirty="0" smtClean="0"/>
              <a:t> </a:t>
            </a:r>
            <a:r>
              <a:rPr lang="ru-RU" sz="6600" b="1" i="1" dirty="0" smtClean="0">
                <a:solidFill>
                  <a:srgbClr val="0070C0"/>
                </a:solidFill>
              </a:rPr>
              <a:t>з</a:t>
            </a:r>
            <a:r>
              <a:rPr lang="ru-RU" sz="6600" b="1" i="1" dirty="0" smtClean="0">
                <a:solidFill>
                  <a:srgbClr val="002060"/>
                </a:solidFill>
              </a:rPr>
              <a:t>а</a:t>
            </a:r>
            <a:r>
              <a:rPr lang="ru-RU" sz="6600" b="1" i="1" dirty="0" smtClean="0"/>
              <a:t> </a:t>
            </a:r>
            <a:r>
              <a:rPr lang="ru-RU" sz="6600" b="1" i="1" dirty="0" smtClean="0">
                <a:solidFill>
                  <a:srgbClr val="7030A0"/>
                </a:solidFill>
              </a:rPr>
              <a:t>в</a:t>
            </a:r>
            <a:r>
              <a:rPr lang="ru-RU" sz="6600" b="1" i="1" dirty="0" smtClean="0">
                <a:solidFill>
                  <a:srgbClr val="002060"/>
                </a:solidFill>
              </a:rPr>
              <a:t>н</a:t>
            </a:r>
            <a:r>
              <a:rPr lang="ru-RU" sz="6600" b="1" i="1" dirty="0" smtClean="0">
                <a:solidFill>
                  <a:srgbClr val="0070C0"/>
                </a:solidFill>
              </a:rPr>
              <a:t>и</a:t>
            </a:r>
            <a:r>
              <a:rPr lang="ru-RU" sz="6600" b="1" i="1" dirty="0" smtClean="0">
                <a:solidFill>
                  <a:srgbClr val="00B0F0"/>
                </a:solidFill>
              </a:rPr>
              <a:t>м</a:t>
            </a:r>
            <a:r>
              <a:rPr lang="ru-RU" sz="6600" b="1" i="1" dirty="0" smtClean="0">
                <a:solidFill>
                  <a:srgbClr val="00B050"/>
                </a:solidFill>
              </a:rPr>
              <a:t>а</a:t>
            </a:r>
            <a:r>
              <a:rPr lang="ru-RU" sz="6600" b="1" i="1" dirty="0" smtClean="0">
                <a:solidFill>
                  <a:srgbClr val="92D050"/>
                </a:solidFill>
              </a:rPr>
              <a:t>н</a:t>
            </a:r>
            <a:r>
              <a:rPr lang="ru-RU" sz="6600" b="1" i="1" dirty="0" smtClean="0">
                <a:solidFill>
                  <a:srgbClr val="FFFF00"/>
                </a:solidFill>
              </a:rPr>
              <a:t>и</a:t>
            </a:r>
            <a:r>
              <a:rPr lang="ru-RU" sz="6600" b="1" i="1" dirty="0" smtClean="0">
                <a:solidFill>
                  <a:srgbClr val="FFC000"/>
                </a:solidFill>
              </a:rPr>
              <a:t>е</a:t>
            </a:r>
            <a:endParaRPr lang="ru-RU" sz="6600" b="1" i="1" dirty="0">
              <a:solidFill>
                <a:srgbClr val="FFC000"/>
              </a:solidFill>
            </a:endParaRPr>
          </a:p>
        </p:txBody>
      </p:sp>
    </p:spTree>
    <p:extLst>
      <p:ext uri="{BB962C8B-B14F-4D97-AF65-F5344CB8AC3E}">
        <p14:creationId xmlns:p14="http://schemas.microsoft.com/office/powerpoint/2010/main" val="37671424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604</Words>
  <Application>Microsoft Office PowerPoint</Application>
  <PresentationFormat>Экран (4:3)</PresentationFormat>
  <Paragraphs>78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Иван</dc:creator>
  <cp:lastModifiedBy>12</cp:lastModifiedBy>
  <cp:revision>20</cp:revision>
  <dcterms:created xsi:type="dcterms:W3CDTF">2013-11-23T11:24:41Z</dcterms:created>
  <dcterms:modified xsi:type="dcterms:W3CDTF">2014-11-17T18:06:26Z</dcterms:modified>
</cp:coreProperties>
</file>