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72" r:id="rId4"/>
    <p:sldId id="271" r:id="rId5"/>
    <p:sldId id="268" r:id="rId6"/>
    <p:sldId id="258" r:id="rId7"/>
    <p:sldId id="273" r:id="rId8"/>
    <p:sldId id="274" r:id="rId9"/>
    <p:sldId id="269" r:id="rId10"/>
    <p:sldId id="275" r:id="rId11"/>
    <p:sldId id="270"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876" autoAdjust="0"/>
    <p:restoredTop sz="94660"/>
  </p:normalViewPr>
  <p:slideViewPr>
    <p:cSldViewPr snapToGrid="0">
      <p:cViewPr varScale="1">
        <p:scale>
          <a:sx n="83" d="100"/>
          <a:sy n="83" d="100"/>
        </p:scale>
        <p:origin x="-437" y="-77"/>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168C963B-0517-4676-A4E2-074F708EC9F1}" type="datetimeFigureOut">
              <a:rPr lang="ru-RU" smtClean="0"/>
              <a:pPr/>
              <a:t>14.12.2023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907859-4F62-4F9B-8439-973483862A34}" type="slidenum">
              <a:rPr lang="ru-RU" smtClean="0"/>
              <a:pPr/>
              <a:t>‹#›</a:t>
            </a:fld>
            <a:endParaRPr lang="ru-RU"/>
          </a:p>
        </p:txBody>
      </p:sp>
    </p:spTree>
    <p:extLst>
      <p:ext uri="{BB962C8B-B14F-4D97-AF65-F5344CB8AC3E}">
        <p14:creationId xmlns="" xmlns:p14="http://schemas.microsoft.com/office/powerpoint/2010/main" val="3267508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68C963B-0517-4676-A4E2-074F708EC9F1}" type="datetimeFigureOut">
              <a:rPr lang="ru-RU" smtClean="0"/>
              <a:pPr/>
              <a:t>14.12.2023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907859-4F62-4F9B-8439-973483862A34}" type="slidenum">
              <a:rPr lang="ru-RU" smtClean="0"/>
              <a:pPr/>
              <a:t>‹#›</a:t>
            </a:fld>
            <a:endParaRPr lang="ru-RU"/>
          </a:p>
        </p:txBody>
      </p:sp>
    </p:spTree>
    <p:extLst>
      <p:ext uri="{BB962C8B-B14F-4D97-AF65-F5344CB8AC3E}">
        <p14:creationId xmlns="" xmlns:p14="http://schemas.microsoft.com/office/powerpoint/2010/main" val="2705744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68C963B-0517-4676-A4E2-074F708EC9F1}" type="datetimeFigureOut">
              <a:rPr lang="ru-RU" smtClean="0"/>
              <a:pPr/>
              <a:t>14.12.2023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907859-4F62-4F9B-8439-973483862A34}" type="slidenum">
              <a:rPr lang="ru-RU" smtClean="0"/>
              <a:pPr/>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 xmlns:p14="http://schemas.microsoft.com/office/powerpoint/2010/main" val="37415169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68C963B-0517-4676-A4E2-074F708EC9F1}" type="datetimeFigureOut">
              <a:rPr lang="ru-RU" smtClean="0"/>
              <a:pPr/>
              <a:t>14.12.2023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907859-4F62-4F9B-8439-973483862A34}" type="slidenum">
              <a:rPr lang="ru-RU" smtClean="0"/>
              <a:pPr/>
              <a:t>‹#›</a:t>
            </a:fld>
            <a:endParaRPr lang="ru-RU"/>
          </a:p>
        </p:txBody>
      </p:sp>
    </p:spTree>
    <p:extLst>
      <p:ext uri="{BB962C8B-B14F-4D97-AF65-F5344CB8AC3E}">
        <p14:creationId xmlns="" xmlns:p14="http://schemas.microsoft.com/office/powerpoint/2010/main" val="31080115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68C963B-0517-4676-A4E2-074F708EC9F1}" type="datetimeFigureOut">
              <a:rPr lang="ru-RU" smtClean="0"/>
              <a:pPr/>
              <a:t>14.12.2023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907859-4F62-4F9B-8439-973483862A34}" type="slidenum">
              <a:rPr lang="ru-RU" smtClean="0"/>
              <a:pPr/>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 xmlns:p14="http://schemas.microsoft.com/office/powerpoint/2010/main" val="11772477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68C963B-0517-4676-A4E2-074F708EC9F1}" type="datetimeFigureOut">
              <a:rPr lang="ru-RU" smtClean="0"/>
              <a:pPr/>
              <a:t>14.12.2023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907859-4F62-4F9B-8439-973483862A34}" type="slidenum">
              <a:rPr lang="ru-RU" smtClean="0"/>
              <a:pPr/>
              <a:t>‹#›</a:t>
            </a:fld>
            <a:endParaRPr lang="ru-RU"/>
          </a:p>
        </p:txBody>
      </p:sp>
    </p:spTree>
    <p:extLst>
      <p:ext uri="{BB962C8B-B14F-4D97-AF65-F5344CB8AC3E}">
        <p14:creationId xmlns="" xmlns:p14="http://schemas.microsoft.com/office/powerpoint/2010/main" val="32680809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68C963B-0517-4676-A4E2-074F708EC9F1}" type="datetimeFigureOut">
              <a:rPr lang="ru-RU" smtClean="0"/>
              <a:pPr/>
              <a:t>14.12.2023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907859-4F62-4F9B-8439-973483862A34}" type="slidenum">
              <a:rPr lang="ru-RU" smtClean="0"/>
              <a:pPr/>
              <a:t>‹#›</a:t>
            </a:fld>
            <a:endParaRPr lang="ru-RU"/>
          </a:p>
        </p:txBody>
      </p:sp>
    </p:spTree>
    <p:extLst>
      <p:ext uri="{BB962C8B-B14F-4D97-AF65-F5344CB8AC3E}">
        <p14:creationId xmlns="" xmlns:p14="http://schemas.microsoft.com/office/powerpoint/2010/main" val="4363889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68C963B-0517-4676-A4E2-074F708EC9F1}" type="datetimeFigureOut">
              <a:rPr lang="ru-RU" smtClean="0"/>
              <a:pPr/>
              <a:t>14.12.2023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907859-4F62-4F9B-8439-973483862A34}" type="slidenum">
              <a:rPr lang="ru-RU" smtClean="0"/>
              <a:pPr/>
              <a:t>‹#›</a:t>
            </a:fld>
            <a:endParaRPr lang="ru-RU"/>
          </a:p>
        </p:txBody>
      </p:sp>
    </p:spTree>
    <p:extLst>
      <p:ext uri="{BB962C8B-B14F-4D97-AF65-F5344CB8AC3E}">
        <p14:creationId xmlns="" xmlns:p14="http://schemas.microsoft.com/office/powerpoint/2010/main" val="1937563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68C963B-0517-4676-A4E2-074F708EC9F1}" type="datetimeFigureOut">
              <a:rPr lang="ru-RU" smtClean="0"/>
              <a:pPr/>
              <a:t>14.12.2023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907859-4F62-4F9B-8439-973483862A34}" type="slidenum">
              <a:rPr lang="ru-RU" smtClean="0"/>
              <a:pPr/>
              <a:t>‹#›</a:t>
            </a:fld>
            <a:endParaRPr lang="ru-RU"/>
          </a:p>
        </p:txBody>
      </p:sp>
    </p:spTree>
    <p:extLst>
      <p:ext uri="{BB962C8B-B14F-4D97-AF65-F5344CB8AC3E}">
        <p14:creationId xmlns="" xmlns:p14="http://schemas.microsoft.com/office/powerpoint/2010/main" val="3167704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68C963B-0517-4676-A4E2-074F708EC9F1}" type="datetimeFigureOut">
              <a:rPr lang="ru-RU" smtClean="0"/>
              <a:pPr/>
              <a:t>14.12.2023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907859-4F62-4F9B-8439-973483862A34}" type="slidenum">
              <a:rPr lang="ru-RU" smtClean="0"/>
              <a:pPr/>
              <a:t>‹#›</a:t>
            </a:fld>
            <a:endParaRPr lang="ru-RU"/>
          </a:p>
        </p:txBody>
      </p:sp>
    </p:spTree>
    <p:extLst>
      <p:ext uri="{BB962C8B-B14F-4D97-AF65-F5344CB8AC3E}">
        <p14:creationId xmlns="" xmlns:p14="http://schemas.microsoft.com/office/powerpoint/2010/main" val="25471925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168C963B-0517-4676-A4E2-074F708EC9F1}" type="datetimeFigureOut">
              <a:rPr lang="ru-RU" smtClean="0"/>
              <a:pPr/>
              <a:t>14.12.2023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F907859-4F62-4F9B-8439-973483862A34}" type="slidenum">
              <a:rPr lang="ru-RU" smtClean="0"/>
              <a:pPr/>
              <a:t>‹#›</a:t>
            </a:fld>
            <a:endParaRPr lang="ru-RU"/>
          </a:p>
        </p:txBody>
      </p:sp>
    </p:spTree>
    <p:extLst>
      <p:ext uri="{BB962C8B-B14F-4D97-AF65-F5344CB8AC3E}">
        <p14:creationId xmlns="" xmlns:p14="http://schemas.microsoft.com/office/powerpoint/2010/main" val="2999020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168C963B-0517-4676-A4E2-074F708EC9F1}" type="datetimeFigureOut">
              <a:rPr lang="ru-RU" smtClean="0"/>
              <a:pPr/>
              <a:t>14.12.2023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F907859-4F62-4F9B-8439-973483862A34}" type="slidenum">
              <a:rPr lang="ru-RU" smtClean="0"/>
              <a:pPr/>
              <a:t>‹#›</a:t>
            </a:fld>
            <a:endParaRPr lang="ru-RU"/>
          </a:p>
        </p:txBody>
      </p:sp>
    </p:spTree>
    <p:extLst>
      <p:ext uri="{BB962C8B-B14F-4D97-AF65-F5344CB8AC3E}">
        <p14:creationId xmlns="" xmlns:p14="http://schemas.microsoft.com/office/powerpoint/2010/main" val="7286216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168C963B-0517-4676-A4E2-074F708EC9F1}" type="datetimeFigureOut">
              <a:rPr lang="ru-RU" smtClean="0"/>
              <a:pPr/>
              <a:t>14.12.2023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F907859-4F62-4F9B-8439-973483862A34}" type="slidenum">
              <a:rPr lang="ru-RU" smtClean="0"/>
              <a:pPr/>
              <a:t>‹#›</a:t>
            </a:fld>
            <a:endParaRPr lang="ru-RU"/>
          </a:p>
        </p:txBody>
      </p:sp>
    </p:spTree>
    <p:extLst>
      <p:ext uri="{BB962C8B-B14F-4D97-AF65-F5344CB8AC3E}">
        <p14:creationId xmlns="" xmlns:p14="http://schemas.microsoft.com/office/powerpoint/2010/main" val="2187380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8C963B-0517-4676-A4E2-074F708EC9F1}" type="datetimeFigureOut">
              <a:rPr lang="ru-RU" smtClean="0"/>
              <a:pPr/>
              <a:t>14.12.2023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9F907859-4F62-4F9B-8439-973483862A34}" type="slidenum">
              <a:rPr lang="ru-RU" smtClean="0"/>
              <a:pPr/>
              <a:t>‹#›</a:t>
            </a:fld>
            <a:endParaRPr lang="ru-RU"/>
          </a:p>
        </p:txBody>
      </p:sp>
    </p:spTree>
    <p:extLst>
      <p:ext uri="{BB962C8B-B14F-4D97-AF65-F5344CB8AC3E}">
        <p14:creationId xmlns="" xmlns:p14="http://schemas.microsoft.com/office/powerpoint/2010/main" val="580258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168C963B-0517-4676-A4E2-074F708EC9F1}" type="datetimeFigureOut">
              <a:rPr lang="ru-RU" smtClean="0"/>
              <a:pPr/>
              <a:t>14.12.2023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F907859-4F62-4F9B-8439-973483862A34}" type="slidenum">
              <a:rPr lang="ru-RU" smtClean="0"/>
              <a:pPr/>
              <a:t>‹#›</a:t>
            </a:fld>
            <a:endParaRPr lang="ru-RU"/>
          </a:p>
        </p:txBody>
      </p:sp>
    </p:spTree>
    <p:extLst>
      <p:ext uri="{BB962C8B-B14F-4D97-AF65-F5344CB8AC3E}">
        <p14:creationId xmlns="" xmlns:p14="http://schemas.microsoft.com/office/powerpoint/2010/main" val="3841123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168C963B-0517-4676-A4E2-074F708EC9F1}" type="datetimeFigureOut">
              <a:rPr lang="ru-RU" smtClean="0"/>
              <a:pPr/>
              <a:t>14.12.2023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F907859-4F62-4F9B-8439-973483862A34}" type="slidenum">
              <a:rPr lang="ru-RU" smtClean="0"/>
              <a:pPr/>
              <a:t>‹#›</a:t>
            </a:fld>
            <a:endParaRPr lang="ru-RU"/>
          </a:p>
        </p:txBody>
      </p:sp>
    </p:spTree>
    <p:extLst>
      <p:ext uri="{BB962C8B-B14F-4D97-AF65-F5344CB8AC3E}">
        <p14:creationId xmlns="" xmlns:p14="http://schemas.microsoft.com/office/powerpoint/2010/main" val="11565121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68C963B-0517-4676-A4E2-074F708EC9F1}" type="datetimeFigureOut">
              <a:rPr lang="ru-RU" smtClean="0"/>
              <a:pPr/>
              <a:t>14.12.2023</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9F907859-4F62-4F9B-8439-973483862A34}" type="slidenum">
              <a:rPr lang="ru-RU" smtClean="0"/>
              <a:pPr/>
              <a:t>‹#›</a:t>
            </a:fld>
            <a:endParaRPr lang="ru-RU"/>
          </a:p>
        </p:txBody>
      </p:sp>
    </p:spTree>
    <p:extLst>
      <p:ext uri="{BB962C8B-B14F-4D97-AF65-F5344CB8AC3E}">
        <p14:creationId xmlns="" xmlns:p14="http://schemas.microsoft.com/office/powerpoint/2010/main" val="33719392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DDEC3487-E4EF-D3C2-CCB8-E77BCC5CDAF2}"/>
              </a:ext>
            </a:extLst>
          </p:cNvPr>
          <p:cNvSpPr>
            <a:spLocks noGrp="1"/>
          </p:cNvSpPr>
          <p:nvPr>
            <p:ph type="ctrTitle"/>
          </p:nvPr>
        </p:nvSpPr>
        <p:spPr>
          <a:xfrm>
            <a:off x="1203649" y="836990"/>
            <a:ext cx="8087773" cy="2512699"/>
          </a:xfrm>
        </p:spPr>
        <p:txBody>
          <a:bodyPr/>
          <a:lstStyle/>
          <a:p>
            <a:pPr algn="ctr"/>
            <a:r>
              <a:rPr lang="ru-RU" sz="3600" dirty="0">
                <a:solidFill>
                  <a:srgbClr val="212529"/>
                </a:solidFill>
                <a:latin typeface="var(--bs-font-sans-serif)"/>
              </a:rPr>
              <a:t>Глобальные компетенции как составляющая функциональной грамотности</a:t>
            </a:r>
            <a:br>
              <a:rPr lang="ru-RU" sz="3600" dirty="0">
                <a:solidFill>
                  <a:srgbClr val="212529"/>
                </a:solidFill>
                <a:latin typeface="var(--bs-font-sans-serif)"/>
              </a:rPr>
            </a:br>
            <a:endParaRPr lang="ru-RU" sz="3600" dirty="0"/>
          </a:p>
        </p:txBody>
      </p:sp>
      <p:sp>
        <p:nvSpPr>
          <p:cNvPr id="3" name="Подзаголовок 2">
            <a:extLst>
              <a:ext uri="{FF2B5EF4-FFF2-40B4-BE49-F238E27FC236}">
                <a16:creationId xmlns="" xmlns:a16="http://schemas.microsoft.com/office/drawing/2014/main" id="{4079B5E5-84FD-44A0-B1CF-3000EA1B8406}"/>
              </a:ext>
            </a:extLst>
          </p:cNvPr>
          <p:cNvSpPr>
            <a:spLocks noGrp="1"/>
          </p:cNvSpPr>
          <p:nvPr>
            <p:ph type="subTitle" idx="1"/>
          </p:nvPr>
        </p:nvSpPr>
        <p:spPr>
          <a:xfrm>
            <a:off x="4259237" y="5018190"/>
            <a:ext cx="7379889" cy="1406157"/>
          </a:xfrm>
        </p:spPr>
        <p:txBody>
          <a:bodyPr>
            <a:normAutofit/>
          </a:bodyPr>
          <a:lstStyle/>
          <a:p>
            <a:r>
              <a:rPr lang="ru-RU" dirty="0" smtClean="0">
                <a:solidFill>
                  <a:schemeClr val="tx1"/>
                </a:solidFill>
              </a:rPr>
              <a:t>Подготовила: учитель английского языка</a:t>
            </a:r>
          </a:p>
          <a:p>
            <a:r>
              <a:rPr lang="ru-RU" dirty="0" err="1" smtClean="0">
                <a:solidFill>
                  <a:schemeClr val="tx1"/>
                </a:solidFill>
              </a:rPr>
              <a:t>Русяева</a:t>
            </a:r>
            <a:r>
              <a:rPr lang="ru-RU" dirty="0" smtClean="0">
                <a:solidFill>
                  <a:schemeClr val="tx1"/>
                </a:solidFill>
              </a:rPr>
              <a:t> Т.Н.</a:t>
            </a:r>
            <a:endParaRPr lang="ru-RU" dirty="0">
              <a:solidFill>
                <a:schemeClr val="tx1"/>
              </a:solidFill>
            </a:endParaRPr>
          </a:p>
        </p:txBody>
      </p:sp>
      <p:pic>
        <p:nvPicPr>
          <p:cNvPr id="5" name="Рисунок 4">
            <a:extLst>
              <a:ext uri="{FF2B5EF4-FFF2-40B4-BE49-F238E27FC236}">
                <a16:creationId xmlns="" xmlns:a16="http://schemas.microsoft.com/office/drawing/2014/main" id="{EFFF9E3D-35A8-1EF8-8790-B322D460ABB6}"/>
              </a:ext>
            </a:extLst>
          </p:cNvPr>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541175" y="4861249"/>
            <a:ext cx="1651518" cy="1651518"/>
          </a:xfrm>
          <a:prstGeom prst="rect">
            <a:avLst/>
          </a:prstGeom>
        </p:spPr>
      </p:pic>
    </p:spTree>
    <p:extLst>
      <p:ext uri="{BB962C8B-B14F-4D97-AF65-F5344CB8AC3E}">
        <p14:creationId xmlns="" xmlns:p14="http://schemas.microsoft.com/office/powerpoint/2010/main" val="38342381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9184" y="192024"/>
            <a:ext cx="11237976" cy="6217919"/>
          </a:xfrm>
        </p:spPr>
        <p:txBody>
          <a:bodyPr>
            <a:normAutofit/>
          </a:bodyPr>
          <a:lstStyle/>
          <a:p>
            <a:pPr lvl="0"/>
            <a:r>
              <a:rPr lang="en-US" dirty="0" smtClean="0"/>
              <a:t>If we put all the wrapping we throw away in a line it would reach the Moon – that’s a lot of paper! But it’s very easy to recycle; use recycling banks at most supermarkets. Why not try giving presents in gift bags? That way you can reuse them again next year and save on paper! Don’t through away new year cards You can try cutting them up and making new cards or gift tags out of them. You’ll be ready for next  new year and save a few pennies!</a:t>
            </a:r>
            <a:endParaRPr lang="ru-RU" dirty="0" smtClean="0"/>
          </a:p>
          <a:p>
            <a:r>
              <a:rPr lang="en-US" dirty="0" smtClean="0"/>
              <a:t>B. If you have a real  new year  tree it’s a great thing to recycle. There are lots of companies that will collect it for you. After recycling people can use it as compost to help next year’s tree to cover pathways. How about getting a living new year   tree with roots? That way it will keep on growing year after year and you can even plant it in your garden.</a:t>
            </a:r>
            <a:endParaRPr lang="ru-RU" dirty="0" smtClean="0"/>
          </a:p>
          <a:p>
            <a:r>
              <a:rPr lang="en-US" dirty="0" smtClean="0"/>
              <a:t>C. We throw over 7 million tons of food every year. So why not help out in the kitchen and get creative when cooking a Christmas turkey. If you’ve got a compost bin in your garden you can throw in all those </a:t>
            </a:r>
            <a:r>
              <a:rPr lang="en-US" dirty="0" err="1" smtClean="0"/>
              <a:t>veg</a:t>
            </a:r>
            <a:r>
              <a:rPr lang="en-US" dirty="0" smtClean="0"/>
              <a:t> peeling. Birds love Christmas leftovers, too. Any scraps of fruit cake and mince pies will go down a treat. It will give them energy and help them through the cold winter months.</a:t>
            </a:r>
            <a:endParaRPr lang="ru-RU" dirty="0" smtClean="0"/>
          </a:p>
          <a:p>
            <a:r>
              <a:rPr lang="en-US" dirty="0" smtClean="0"/>
              <a:t>D. If you get any presents that don’t fit or have old things that you won’t need anymore don’t throw them away. There are lots of charities out there who will pass on gifts to people in need.</a:t>
            </a:r>
            <a:endParaRPr lang="ru-RU" dirty="0" smtClean="0"/>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247566" y="286069"/>
            <a:ext cx="10871538" cy="5090603"/>
          </a:xfrm>
        </p:spPr>
        <p:txBody>
          <a:bodyPr>
            <a:noAutofit/>
          </a:bodyPr>
          <a:lstStyle/>
          <a:p>
            <a:r>
              <a:rPr lang="ru-RU" sz="4400" dirty="0" smtClean="0">
                <a:latin typeface="Arial Unicode MS" pitchFamily="34" charset="-128"/>
                <a:ea typeface="Arial Unicode MS" pitchFamily="34" charset="-128"/>
                <a:cs typeface="Arial Unicode MS" pitchFamily="34" charset="-128"/>
              </a:rPr>
              <a:t>Задачи формирования глобальных компетенций могут быть решены при </a:t>
            </a:r>
            <a:r>
              <a:rPr lang="ru-RU" sz="4400" b="1" dirty="0" smtClean="0">
                <a:latin typeface="Arial Unicode MS" pitchFamily="34" charset="-128"/>
                <a:ea typeface="Arial Unicode MS" pitchFamily="34" charset="-128"/>
                <a:cs typeface="Arial Unicode MS" pitchFamily="34" charset="-128"/>
              </a:rPr>
              <a:t>совместной целенаправленной и систематической работе всеми учителями-предметниками</a:t>
            </a:r>
            <a:r>
              <a:rPr lang="ru-RU" sz="4400" dirty="0" smtClean="0">
                <a:latin typeface="Arial Unicode MS" pitchFamily="34" charset="-128"/>
                <a:ea typeface="Arial Unicode MS" pitchFamily="34" charset="-128"/>
                <a:cs typeface="Arial Unicode MS" pitchFamily="34" charset="-128"/>
              </a:rPr>
              <a:t>, а также через внеурочную деятельность.</a:t>
            </a:r>
          </a:p>
          <a:p>
            <a:endParaRPr lang="ru-RU" sz="44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Вывод</a:t>
            </a:r>
          </a:p>
        </p:txBody>
      </p:sp>
      <p:sp>
        <p:nvSpPr>
          <p:cNvPr id="3" name="Объект 2"/>
          <p:cNvSpPr>
            <a:spLocks noGrp="1"/>
          </p:cNvSpPr>
          <p:nvPr>
            <p:ph idx="1"/>
          </p:nvPr>
        </p:nvSpPr>
        <p:spPr>
          <a:xfrm>
            <a:off x="237744" y="1463041"/>
            <a:ext cx="9036258" cy="4578322"/>
          </a:xfrm>
        </p:spPr>
        <p:txBody>
          <a:bodyPr/>
          <a:lstStyle/>
          <a:p>
            <a:endParaRPr lang="ru-RU" dirty="0" smtClean="0"/>
          </a:p>
          <a:p>
            <a:endParaRPr lang="ru-RU" dirty="0" smtClean="0"/>
          </a:p>
          <a:p>
            <a:r>
              <a:rPr lang="ru-RU" dirty="0" smtClean="0"/>
              <a:t>Глобальные </a:t>
            </a:r>
            <a:r>
              <a:rPr lang="ru-RU" dirty="0"/>
              <a:t>компетенции – это сочетание знаний, умений, взглядов, отношений и ценностей, успешно применяемых при личном или виртуальном взаимодействии с людьми, которые принадлежат к другой культурной среде, и при участии отдельных лиц в решении глобальных проблем (в ситуациях, требующих от человека понимания проблем, которые не имеют национальных границ и оказывают влияние на жизнь нынешнего и будущих поколений).</a:t>
            </a:r>
          </a:p>
        </p:txBody>
      </p:sp>
      <p:pic>
        <p:nvPicPr>
          <p:cNvPr id="5" name="Рисунок 4">
            <a:extLst>
              <a:ext uri="{FF2B5EF4-FFF2-40B4-BE49-F238E27FC236}">
                <a16:creationId xmlns="" xmlns:a16="http://schemas.microsoft.com/office/drawing/2014/main" id="{4082715F-1150-F74F-C274-1EA61399FD0C}"/>
              </a:ext>
            </a:extLst>
          </p:cNvPr>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6051879" y="4193355"/>
            <a:ext cx="1694936" cy="2116367"/>
          </a:xfrm>
          <a:prstGeom prst="rect">
            <a:avLst/>
          </a:prstGeom>
        </p:spPr>
      </p:pic>
      <p:pic>
        <p:nvPicPr>
          <p:cNvPr id="7" name="Рисунок 6">
            <a:extLst>
              <a:ext uri="{FF2B5EF4-FFF2-40B4-BE49-F238E27FC236}">
                <a16:creationId xmlns="" xmlns:a16="http://schemas.microsoft.com/office/drawing/2014/main" id="{E2AAEDA0-E8C5-BCE7-83E7-37E78430F769}"/>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3938294" y="5057192"/>
            <a:ext cx="2281335" cy="1520890"/>
          </a:xfrm>
          <a:prstGeom prst="rect">
            <a:avLst/>
          </a:prstGeom>
        </p:spPr>
      </p:pic>
      <p:pic>
        <p:nvPicPr>
          <p:cNvPr id="11" name="Рисунок 10">
            <a:extLst>
              <a:ext uri="{FF2B5EF4-FFF2-40B4-BE49-F238E27FC236}">
                <a16:creationId xmlns="" xmlns:a16="http://schemas.microsoft.com/office/drawing/2014/main" id="{675EB2B4-478F-99D6-D36B-1E509A044CD7}"/>
              </a:ext>
            </a:extLst>
          </p:cNvPr>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6844781" y="347339"/>
            <a:ext cx="2183364" cy="1455576"/>
          </a:xfrm>
          <a:prstGeom prst="rect">
            <a:avLst/>
          </a:prstGeom>
        </p:spPr>
      </p:pic>
    </p:spTree>
    <p:extLst>
      <p:ext uri="{BB962C8B-B14F-4D97-AF65-F5344CB8AC3E}">
        <p14:creationId xmlns="" xmlns:p14="http://schemas.microsoft.com/office/powerpoint/2010/main" val="29191744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1280A39D-336D-E20F-94D8-91D9538FF3CE}"/>
              </a:ext>
            </a:extLst>
          </p:cNvPr>
          <p:cNvSpPr>
            <a:spLocks noGrp="1"/>
          </p:cNvSpPr>
          <p:nvPr>
            <p:ph type="title"/>
          </p:nvPr>
        </p:nvSpPr>
        <p:spPr>
          <a:xfrm>
            <a:off x="677334" y="609600"/>
            <a:ext cx="8596668" cy="1844352"/>
          </a:xfrm>
        </p:spPr>
        <p:txBody>
          <a:bodyPr>
            <a:normAutofit fontScale="90000"/>
          </a:bodyPr>
          <a:lstStyle/>
          <a:p>
            <a:pPr algn="ctr"/>
            <a:r>
              <a:rPr lang="ru-RU" i="1" dirty="0">
                <a:solidFill>
                  <a:schemeClr val="accent2">
                    <a:lumMod val="75000"/>
                  </a:schemeClr>
                </a:solidFill>
              </a:rPr>
              <a:t>«В </a:t>
            </a:r>
            <a:r>
              <a:rPr lang="en-US" i="1" dirty="0">
                <a:solidFill>
                  <a:schemeClr val="accent2">
                    <a:lumMod val="75000"/>
                  </a:schemeClr>
                </a:solidFill>
              </a:rPr>
              <a:t>XXI </a:t>
            </a:r>
            <a:r>
              <a:rPr lang="ru-RU" i="1" dirty="0">
                <a:solidFill>
                  <a:schemeClr val="accent2">
                    <a:lumMod val="75000"/>
                  </a:schemeClr>
                </a:solidFill>
              </a:rPr>
              <a:t>веке безграмотным считается не тот, кто не умеет читать и писать, а тот, кто не умеет учиться».</a:t>
            </a:r>
            <a:r>
              <a:rPr lang="ru-RU" i="1" dirty="0"/>
              <a:t/>
            </a:r>
            <a:br>
              <a:rPr lang="ru-RU" i="1" dirty="0"/>
            </a:br>
            <a:endParaRPr lang="ru-RU" i="1" dirty="0"/>
          </a:p>
        </p:txBody>
      </p:sp>
      <p:sp>
        <p:nvSpPr>
          <p:cNvPr id="3" name="Объект 2">
            <a:extLst>
              <a:ext uri="{FF2B5EF4-FFF2-40B4-BE49-F238E27FC236}">
                <a16:creationId xmlns="" xmlns:a16="http://schemas.microsoft.com/office/drawing/2014/main" id="{240E2399-EEE9-C2FF-F21A-7AEBADC9CB32}"/>
              </a:ext>
            </a:extLst>
          </p:cNvPr>
          <p:cNvSpPr>
            <a:spLocks noGrp="1"/>
          </p:cNvSpPr>
          <p:nvPr>
            <p:ph idx="1"/>
          </p:nvPr>
        </p:nvSpPr>
        <p:spPr>
          <a:xfrm>
            <a:off x="677334" y="2379307"/>
            <a:ext cx="8596668" cy="5378888"/>
          </a:xfrm>
        </p:spPr>
        <p:txBody>
          <a:bodyPr/>
          <a:lstStyle/>
          <a:p>
            <a:pPr algn="r"/>
            <a:r>
              <a:rPr lang="ru-RU" dirty="0" err="1"/>
              <a:t>Элвин</a:t>
            </a:r>
            <a:r>
              <a:rPr lang="ru-RU" dirty="0"/>
              <a:t> </a:t>
            </a:r>
            <a:r>
              <a:rPr lang="ru-RU" dirty="0" err="1"/>
              <a:t>Тоффлер</a:t>
            </a:r>
            <a:endParaRPr lang="ru-RU" dirty="0"/>
          </a:p>
        </p:txBody>
      </p:sp>
      <p:pic>
        <p:nvPicPr>
          <p:cNvPr id="8" name="Рисунок 7">
            <a:extLst>
              <a:ext uri="{FF2B5EF4-FFF2-40B4-BE49-F238E27FC236}">
                <a16:creationId xmlns="" xmlns:a16="http://schemas.microsoft.com/office/drawing/2014/main" id="{768202B2-EF99-BCCC-9A3D-F2803B9ACF1D}"/>
              </a:ext>
            </a:extLst>
          </p:cNvPr>
          <p:cNvPicPr>
            <a:picLocks noChangeAspect="1"/>
          </p:cNvPicPr>
          <p:nvPr/>
        </p:nvPicPr>
        <p:blipFill rotWithShape="1">
          <a:blip r:embed="rId2"/>
          <a:srcRect l="52194" t="23537" r="7705" b="19875"/>
          <a:stretch/>
        </p:blipFill>
        <p:spPr>
          <a:xfrm>
            <a:off x="899548" y="2793983"/>
            <a:ext cx="3602390" cy="2859352"/>
          </a:xfrm>
          <a:prstGeom prst="rect">
            <a:avLst/>
          </a:prstGeom>
        </p:spPr>
      </p:pic>
    </p:spTree>
    <p:extLst>
      <p:ext uri="{BB962C8B-B14F-4D97-AF65-F5344CB8AC3E}">
        <p14:creationId xmlns="" xmlns:p14="http://schemas.microsoft.com/office/powerpoint/2010/main" val="12805597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srcRect/>
          <a:stretch>
            <a:fillRect/>
          </a:stretch>
        </p:blipFill>
        <p:spPr bwMode="auto">
          <a:xfrm>
            <a:off x="206468" y="0"/>
            <a:ext cx="10208547" cy="6723662"/>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C:\Users\User\Desktop\328aef61a9041589628763cccc96ec0d56.jpg"/>
          <p:cNvPicPr>
            <a:picLocks noGrp="1" noChangeAspect="1" noChangeArrowheads="1"/>
          </p:cNvPicPr>
          <p:nvPr>
            <p:ph idx="1"/>
          </p:nvPr>
        </p:nvPicPr>
        <p:blipFill>
          <a:blip r:embed="rId2"/>
          <a:srcRect/>
          <a:stretch>
            <a:fillRect/>
          </a:stretch>
        </p:blipFill>
        <p:spPr bwMode="auto">
          <a:xfrm>
            <a:off x="0" y="0"/>
            <a:ext cx="11744007" cy="6618932"/>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solidFill>
                  <a:schemeClr val="tx2"/>
                </a:solidFill>
              </a:rPr>
              <a:t>«Глобальные компетенции»? – это новый компонент функциональной грамотности.</a:t>
            </a:r>
            <a:endParaRPr lang="ru-RU" b="1" dirty="0">
              <a:solidFill>
                <a:schemeClr val="tx2"/>
              </a:solidFill>
            </a:endParaRPr>
          </a:p>
        </p:txBody>
      </p:sp>
      <p:pic>
        <p:nvPicPr>
          <p:cNvPr id="1026" name="Picture 2" descr="C:\Users\User\Desktop\phpvcZ9sh_GK-na-sajt_html_fdf8dcbbb83e9fd.jpg"/>
          <p:cNvPicPr>
            <a:picLocks noGrp="1" noChangeAspect="1" noChangeArrowheads="1"/>
          </p:cNvPicPr>
          <p:nvPr>
            <p:ph idx="1"/>
          </p:nvPr>
        </p:nvPicPr>
        <p:blipFill>
          <a:blip r:embed="rId2"/>
          <a:srcRect/>
          <a:stretch>
            <a:fillRect/>
          </a:stretch>
        </p:blipFill>
        <p:spPr bwMode="auto">
          <a:xfrm>
            <a:off x="448056" y="1858314"/>
            <a:ext cx="8193024" cy="494461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6EEC4444-1B06-AEB6-3765-D23F43D1BA0E}"/>
              </a:ext>
            </a:extLst>
          </p:cNvPr>
          <p:cNvSpPr>
            <a:spLocks noGrp="1"/>
          </p:cNvSpPr>
          <p:nvPr>
            <p:ph type="title"/>
          </p:nvPr>
        </p:nvSpPr>
        <p:spPr/>
        <p:txBody>
          <a:bodyPr>
            <a:normAutofit/>
          </a:bodyPr>
          <a:lstStyle/>
          <a:p>
            <a:r>
              <a:rPr lang="ru-RU" dirty="0"/>
              <a:t>Глобальные компетенции в структуре функциональной грамотности</a:t>
            </a:r>
          </a:p>
        </p:txBody>
      </p:sp>
      <p:sp>
        <p:nvSpPr>
          <p:cNvPr id="3" name="Объект 2">
            <a:extLst>
              <a:ext uri="{FF2B5EF4-FFF2-40B4-BE49-F238E27FC236}">
                <a16:creationId xmlns="" xmlns:a16="http://schemas.microsoft.com/office/drawing/2014/main" id="{17873164-57D5-2FD7-2964-962102F06B90}"/>
              </a:ext>
            </a:extLst>
          </p:cNvPr>
          <p:cNvSpPr>
            <a:spLocks noGrp="1"/>
          </p:cNvSpPr>
          <p:nvPr>
            <p:ph idx="1"/>
          </p:nvPr>
        </p:nvSpPr>
        <p:spPr>
          <a:xfrm>
            <a:off x="677334" y="2160589"/>
            <a:ext cx="8596668" cy="424349"/>
          </a:xfrm>
        </p:spPr>
        <p:txBody>
          <a:bodyPr/>
          <a:lstStyle/>
          <a:p>
            <a:r>
              <a:rPr lang="ru-RU" dirty="0"/>
              <a:t>Глобальная компетентность – многомерная способность</a:t>
            </a:r>
          </a:p>
        </p:txBody>
      </p:sp>
      <p:graphicFrame>
        <p:nvGraphicFramePr>
          <p:cNvPr id="4" name="Таблица 3"/>
          <p:cNvGraphicFramePr>
            <a:graphicFrameLocks noGrp="1"/>
          </p:cNvGraphicFramePr>
          <p:nvPr>
            <p:extLst>
              <p:ext uri="{D42A27DB-BD31-4B8C-83A1-F6EECF244321}">
                <p14:modId xmlns="" xmlns:p14="http://schemas.microsoft.com/office/powerpoint/2010/main" val="1486107333"/>
              </p:ext>
            </p:extLst>
          </p:nvPr>
        </p:nvGraphicFramePr>
        <p:xfrm>
          <a:off x="2084753" y="3207889"/>
          <a:ext cx="5995378" cy="2377440"/>
        </p:xfrm>
        <a:graphic>
          <a:graphicData uri="http://schemas.openxmlformats.org/drawingml/2006/table">
            <a:tbl>
              <a:tblPr firstRow="1" bandRow="1">
                <a:tableStyleId>{5C22544A-7EE6-4342-B048-85BDC9FD1C3A}</a:tableStyleId>
              </a:tblPr>
              <a:tblGrid>
                <a:gridCol w="2997689">
                  <a:extLst>
                    <a:ext uri="{9D8B030D-6E8A-4147-A177-3AD203B41FA5}">
                      <a16:colId xmlns="" xmlns:a16="http://schemas.microsoft.com/office/drawing/2014/main" val="2454050953"/>
                    </a:ext>
                  </a:extLst>
                </a:gridCol>
                <a:gridCol w="2997689">
                  <a:extLst>
                    <a:ext uri="{9D8B030D-6E8A-4147-A177-3AD203B41FA5}">
                      <a16:colId xmlns="" xmlns:a16="http://schemas.microsoft.com/office/drawing/2014/main" val="953623758"/>
                    </a:ext>
                  </a:extLst>
                </a:gridCol>
              </a:tblGrid>
              <a:tr h="1130463">
                <a:tc>
                  <a:txBody>
                    <a:bodyPr/>
                    <a:lstStyle/>
                    <a:p>
                      <a:pPr algn="ctr"/>
                      <a:r>
                        <a:rPr lang="ru-RU" b="0" dirty="0">
                          <a:solidFill>
                            <a:schemeClr val="tx1"/>
                          </a:solidFill>
                        </a:rPr>
                        <a:t>способность изучать глобальные и межкультурные проблемы</a:t>
                      </a:r>
                    </a:p>
                  </a:txBody>
                  <a:tcPr>
                    <a:solidFill>
                      <a:schemeClr val="accent1">
                        <a:lumMod val="40000"/>
                        <a:lumOff val="60000"/>
                      </a:schemeClr>
                    </a:solidFill>
                  </a:tcPr>
                </a:tc>
                <a:tc>
                  <a:txBody>
                    <a:bodyPr/>
                    <a:lstStyle/>
                    <a:p>
                      <a:pPr algn="ctr"/>
                      <a:r>
                        <a:rPr lang="ru-RU" b="0" dirty="0">
                          <a:solidFill>
                            <a:schemeClr val="tx1"/>
                          </a:solidFill>
                        </a:rPr>
                        <a:t>понимать и ценить различные взгляды и мировоззрения</a:t>
                      </a:r>
                    </a:p>
                  </a:txBody>
                  <a:tcPr>
                    <a:solidFill>
                      <a:schemeClr val="accent1">
                        <a:lumMod val="40000"/>
                        <a:lumOff val="60000"/>
                      </a:schemeClr>
                    </a:solidFill>
                  </a:tcPr>
                </a:tc>
                <a:extLst>
                  <a:ext uri="{0D108BD9-81ED-4DB2-BD59-A6C34878D82A}">
                    <a16:rowId xmlns="" xmlns:a16="http://schemas.microsoft.com/office/drawing/2014/main" val="3461385603"/>
                  </a:ext>
                </a:extLst>
              </a:tr>
              <a:tr h="1130463">
                <a:tc>
                  <a:txBody>
                    <a:bodyPr/>
                    <a:lstStyle/>
                    <a:p>
                      <a:pPr algn="ctr"/>
                      <a:r>
                        <a:rPr lang="ru-RU" dirty="0"/>
                        <a:t>успешно и уважительно взаимодействовать с другими</a:t>
                      </a:r>
                    </a:p>
                  </a:txBody>
                  <a:tcPr>
                    <a:solidFill>
                      <a:schemeClr val="accent1">
                        <a:lumMod val="40000"/>
                        <a:lumOff val="60000"/>
                      </a:schemeClr>
                    </a:solidFill>
                  </a:tcPr>
                </a:tc>
                <a:tc>
                  <a:txBody>
                    <a:bodyPr/>
                    <a:lstStyle/>
                    <a:p>
                      <a:pPr algn="ctr"/>
                      <a:r>
                        <a:rPr lang="ru-RU" dirty="0"/>
                        <a:t>принимать меры для коллективного благополучия и устойчивого развития</a:t>
                      </a:r>
                    </a:p>
                  </a:txBody>
                  <a:tcPr>
                    <a:solidFill>
                      <a:schemeClr val="accent1">
                        <a:lumMod val="40000"/>
                        <a:lumOff val="60000"/>
                      </a:schemeClr>
                    </a:solidFill>
                  </a:tcPr>
                </a:tc>
                <a:extLst>
                  <a:ext uri="{0D108BD9-81ED-4DB2-BD59-A6C34878D82A}">
                    <a16:rowId xmlns="" xmlns:a16="http://schemas.microsoft.com/office/drawing/2014/main" val="708843358"/>
                  </a:ext>
                </a:extLst>
              </a:tr>
            </a:tbl>
          </a:graphicData>
        </a:graphic>
      </p:graphicFrame>
    </p:spTree>
    <p:extLst>
      <p:ext uri="{BB962C8B-B14F-4D97-AF65-F5344CB8AC3E}">
        <p14:creationId xmlns="" xmlns:p14="http://schemas.microsoft.com/office/powerpoint/2010/main" val="40055423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User\Desktop\img11.jpg"/>
          <p:cNvPicPr>
            <a:picLocks noGrp="1" noChangeAspect="1" noChangeArrowheads="1"/>
          </p:cNvPicPr>
          <p:nvPr>
            <p:ph idx="1"/>
          </p:nvPr>
        </p:nvPicPr>
        <p:blipFill>
          <a:blip r:embed="rId2"/>
          <a:srcRect/>
          <a:stretch>
            <a:fillRect/>
          </a:stretch>
        </p:blipFill>
        <p:spPr bwMode="auto">
          <a:xfrm>
            <a:off x="1132194" y="429768"/>
            <a:ext cx="9246245" cy="6934684"/>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a:srcRect/>
          <a:stretch>
            <a:fillRect/>
          </a:stretch>
        </p:blipFill>
        <p:spPr bwMode="auto">
          <a:xfrm>
            <a:off x="226938" y="-338328"/>
            <a:ext cx="10114926" cy="7586195"/>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274998" y="212917"/>
            <a:ext cx="11200722" cy="5492939"/>
          </a:xfrm>
        </p:spPr>
        <p:txBody>
          <a:bodyPr/>
          <a:lstStyle/>
          <a:p>
            <a:r>
              <a:rPr lang="en-US" b="1" dirty="0" smtClean="0"/>
              <a:t>Text 1. Seasons and Weather in Russia</a:t>
            </a:r>
            <a:endParaRPr lang="ru-RU" dirty="0" smtClean="0"/>
          </a:p>
          <a:p>
            <a:pPr>
              <a:buNone/>
            </a:pPr>
            <a:r>
              <a:rPr lang="en-US" dirty="0" smtClean="0"/>
              <a:t> </a:t>
            </a:r>
            <a:endParaRPr lang="ru-RU" dirty="0" smtClean="0"/>
          </a:p>
          <a:p>
            <a:pPr>
              <a:buNone/>
            </a:pPr>
            <a:r>
              <a:rPr lang="en-US" dirty="0" smtClean="0"/>
              <a:t>Winter, spring, summer, autumn are the seasons of the year. December, January and February are winter months. The weather is cold. It usually snows. The days are short and the nights are long. The rivers and lakes freeze and we can go skating and skiing. </a:t>
            </a:r>
            <a:endParaRPr lang="ru-RU" dirty="0" smtClean="0"/>
          </a:p>
          <a:p>
            <a:pPr>
              <a:buNone/>
            </a:pPr>
            <a:r>
              <a:rPr lang="en-US" dirty="0" smtClean="0"/>
              <a:t>March, April and May are spring months. Spring is a nice season. The weather is warm. There are many green trees in the streets and in the parks. The sun shines brightly. The birds sing songs everywhere. </a:t>
            </a:r>
            <a:endParaRPr lang="ru-RU" dirty="0" smtClean="0"/>
          </a:p>
          <a:p>
            <a:pPr>
              <a:buNone/>
            </a:pPr>
            <a:r>
              <a:rPr lang="en-US" dirty="0" smtClean="0"/>
              <a:t>June, July and August are summer months. In summer it is usually hot. The sky is blue. The days are long and the nights are short. There are many flowers in the parks and gardens. There are many berries in the forests. </a:t>
            </a:r>
            <a:endParaRPr lang="ru-RU" dirty="0" smtClean="0"/>
          </a:p>
          <a:p>
            <a:pPr>
              <a:buNone/>
            </a:pPr>
            <a:r>
              <a:rPr lang="en-US" dirty="0" smtClean="0"/>
              <a:t>September, October and November are autumn months. The weather is cool. It often rains.  The days become shorter and the nights become longer. The birds prepare to fly to the South. You can see yellow, red and brown leaves on the trees.</a:t>
            </a:r>
            <a:endParaRPr lang="ru-RU" dirty="0" smtClean="0"/>
          </a:p>
          <a:p>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337</TotalTime>
  <Words>484</Words>
  <Application>Microsoft Office PowerPoint</Application>
  <PresentationFormat>Произвольный</PresentationFormat>
  <Paragraphs>27</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Аспект</vt:lpstr>
      <vt:lpstr>Глобальные компетенции как составляющая функциональной грамотности </vt:lpstr>
      <vt:lpstr>«В XXI веке безграмотным считается не тот, кто не умеет читать и писать, а тот, кто не умеет учиться». </vt:lpstr>
      <vt:lpstr>Слайд 3</vt:lpstr>
      <vt:lpstr>Слайд 4</vt:lpstr>
      <vt:lpstr>«Глобальные компетенции»? – это новый компонент функциональной грамотности.</vt:lpstr>
      <vt:lpstr>Глобальные компетенции в структуре функциональной грамотности</vt:lpstr>
      <vt:lpstr>Слайд 7</vt:lpstr>
      <vt:lpstr>Слайд 8</vt:lpstr>
      <vt:lpstr>Слайд 9</vt:lpstr>
      <vt:lpstr>Слайд 10</vt:lpstr>
      <vt:lpstr>Слайд 11</vt:lpstr>
      <vt:lpstr>Вывод</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Формирование и развитие  глобальных компетенций  на уроках английского языка</dc:title>
  <dc:creator>Alina Borisova</dc:creator>
  <cp:lastModifiedBy>User</cp:lastModifiedBy>
  <cp:revision>28</cp:revision>
  <dcterms:created xsi:type="dcterms:W3CDTF">2023-03-21T14:22:43Z</dcterms:created>
  <dcterms:modified xsi:type="dcterms:W3CDTF">2023-12-14T11:03:37Z</dcterms:modified>
</cp:coreProperties>
</file>