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4" r:id="rId4"/>
    <p:sldId id="268" r:id="rId5"/>
    <p:sldId id="270" r:id="rId6"/>
    <p:sldId id="292" r:id="rId7"/>
    <p:sldId id="291" r:id="rId8"/>
    <p:sldId id="293" r:id="rId9"/>
    <p:sldId id="273" r:id="rId10"/>
    <p:sldId id="294" r:id="rId11"/>
    <p:sldId id="295" r:id="rId12"/>
    <p:sldId id="296" r:id="rId13"/>
    <p:sldId id="313" r:id="rId14"/>
    <p:sldId id="314" r:id="rId15"/>
    <p:sldId id="316" r:id="rId16"/>
    <p:sldId id="317" r:id="rId17"/>
    <p:sldId id="298" r:id="rId18"/>
    <p:sldId id="299" r:id="rId19"/>
    <p:sldId id="300" r:id="rId20"/>
    <p:sldId id="309" r:id="rId21"/>
    <p:sldId id="310" r:id="rId22"/>
    <p:sldId id="312" r:id="rId23"/>
    <p:sldId id="274" r:id="rId24"/>
    <p:sldId id="290" r:id="rId25"/>
  </p:sldIdLst>
  <p:sldSz cx="9144000" cy="6858000" type="screen4x3"/>
  <p:notesSz cx="6753225" cy="9893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0000"/>
    <a:srgbClr val="F6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2500" autoAdjust="0"/>
    <p:restoredTop sz="94660"/>
  </p:normalViewPr>
  <p:slideViewPr>
    <p:cSldViewPr>
      <p:cViewPr varScale="1">
        <p:scale>
          <a:sx n="68" d="100"/>
          <a:sy n="68" d="100"/>
        </p:scale>
        <p:origin x="-15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1520" y="260648"/>
            <a:ext cx="8640960" cy="626469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</a:t>
            </a:r>
            <a:endParaRPr lang="ru-RU" dirty="0"/>
          </a:p>
        </p:txBody>
      </p:sp>
      <p:pic>
        <p:nvPicPr>
          <p:cNvPr id="1030" name="Picture 6" descr="C:\Users\132\Desktop\День открытых дверей ЧТЕНИЕ\1012191835.jpg"/>
          <p:cNvPicPr>
            <a:picLocks noChangeAspect="1" noChangeArrowheads="1"/>
          </p:cNvPicPr>
          <p:nvPr/>
        </p:nvPicPr>
        <p:blipFill>
          <a:blip r:embed="rId2" cstate="print"/>
          <a:srcRect l="5560" t="54200"/>
          <a:stretch>
            <a:fillRect/>
          </a:stretch>
        </p:blipFill>
        <p:spPr bwMode="auto">
          <a:xfrm>
            <a:off x="1619672" y="3212976"/>
            <a:ext cx="4892433" cy="3140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Горизонтальный свиток 13"/>
          <p:cNvSpPr/>
          <p:nvPr/>
        </p:nvSpPr>
        <p:spPr>
          <a:xfrm>
            <a:off x="2357422" y="5500702"/>
            <a:ext cx="4248472" cy="1008112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b="1" dirty="0" smtClean="0">
                <a:latin typeface="Georgia" pitchFamily="18" charset="0"/>
              </a:rPr>
              <a:t>Учитель-логопед: </a:t>
            </a:r>
            <a:r>
              <a:rPr lang="ru-RU" sz="1400" b="1" dirty="0" err="1" smtClean="0">
                <a:latin typeface="Georgia" pitchFamily="18" charset="0"/>
              </a:rPr>
              <a:t>Шолина</a:t>
            </a:r>
            <a:r>
              <a:rPr lang="ru-RU" sz="1400" b="1" dirty="0" smtClean="0">
                <a:latin typeface="Georgia" pitchFamily="18" charset="0"/>
              </a:rPr>
              <a:t> И.Н.</a:t>
            </a:r>
          </a:p>
        </p:txBody>
      </p:sp>
      <p:sp>
        <p:nvSpPr>
          <p:cNvPr id="10" name="Овал 9"/>
          <p:cNvSpPr/>
          <p:nvPr/>
        </p:nvSpPr>
        <p:spPr>
          <a:xfrm rot="20977994">
            <a:off x="6994806" y="3626624"/>
            <a:ext cx="648072" cy="57606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А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 rot="1114218">
            <a:off x="6647135" y="3274954"/>
            <a:ext cx="462064" cy="44550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Georgia" pitchFamily="18" charset="0"/>
              </a:rPr>
              <a:t>Л</a:t>
            </a:r>
            <a:endParaRPr lang="ru-RU" sz="2000" dirty="0">
              <a:latin typeface="Georgia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 rot="20249108">
            <a:off x="3217436" y="2306991"/>
            <a:ext cx="648072" cy="57606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Georgia" pitchFamily="18" charset="0"/>
              </a:rPr>
              <a:t>Р</a:t>
            </a:r>
            <a:endParaRPr lang="ru-RU" sz="2800" dirty="0">
              <a:latin typeface="Georgia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 rot="856340">
            <a:off x="1030250" y="5290131"/>
            <a:ext cx="562702" cy="546243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Georgia" pitchFamily="18" charset="0"/>
              </a:rPr>
              <a:t>Ш</a:t>
            </a:r>
            <a:endParaRPr lang="ru-RU" sz="2000" dirty="0">
              <a:latin typeface="Georgia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259632" y="404664"/>
            <a:ext cx="6840760" cy="57606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МБОУ «Гимназия №1» г. </a:t>
            </a:r>
            <a:r>
              <a:rPr lang="ru-RU" dirty="0" err="1" smtClean="0"/>
              <a:t>Мариинский</a:t>
            </a:r>
            <a:r>
              <a:rPr lang="ru-RU" dirty="0" smtClean="0"/>
              <a:t> Посад</a:t>
            </a:r>
            <a:endParaRPr lang="ru-RU" dirty="0"/>
          </a:p>
        </p:txBody>
      </p:sp>
      <p:sp>
        <p:nvSpPr>
          <p:cNvPr id="12" name="Горизонтальный свиток 11"/>
          <p:cNvSpPr/>
          <p:nvPr/>
        </p:nvSpPr>
        <p:spPr>
          <a:xfrm>
            <a:off x="571472" y="928670"/>
            <a:ext cx="8136904" cy="1537328"/>
          </a:xfrm>
          <a:prstGeom prst="horizontalScroll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i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«Учимся играя</a:t>
            </a:r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!» - </a:t>
            </a:r>
          </a:p>
          <a:p>
            <a:pPr algn="ctr"/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мастер-класс по коррекции </a:t>
            </a:r>
            <a:r>
              <a:rPr lang="ru-RU" sz="3200" b="1" i="1" dirty="0" err="1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дисграфии</a:t>
            </a:r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  </a:t>
            </a:r>
            <a:endParaRPr lang="ru-RU" sz="3200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59024" y="1571612"/>
            <a:ext cx="8784976" cy="511256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83568" y="260648"/>
            <a:ext cx="5225662" cy="51077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2400" b="1" dirty="0">
              <a:ln w="11430">
                <a:solidFill>
                  <a:schemeClr val="tx1"/>
                </a:solidFill>
              </a:ln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7158" y="214290"/>
            <a:ext cx="8208912" cy="115212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u="sng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Оптическая  </a:t>
            </a:r>
            <a:r>
              <a:rPr lang="ru-RU" sz="4000" b="1" i="1" u="sng" dirty="0" err="1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дисграфия</a:t>
            </a:r>
            <a:r>
              <a:rPr lang="ru-RU" sz="3100" dirty="0">
                <a:solidFill>
                  <a:prstClr val="black"/>
                </a:solidFill>
                <a:ea typeface="Calibri"/>
                <a:cs typeface="Times New Roman"/>
              </a:rPr>
              <a:t/>
            </a:r>
            <a:br>
              <a:rPr lang="ru-RU" sz="3100" dirty="0">
                <a:solidFill>
                  <a:prstClr val="black"/>
                </a:solidFill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 rot="21074942">
            <a:off x="5513281" y="5201159"/>
            <a:ext cx="2664296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Причина возникновения –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несформированность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 зрительно-пространственных функций: зрительного анализа и синтеза, пространственных представлений               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Calibri"/>
              <a:cs typeface="Times New Roman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39552" y="332656"/>
            <a:ext cx="8064896" cy="9144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u="sng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Характерные ошибки:</a:t>
            </a:r>
            <a:r>
              <a:rPr lang="ru-RU" sz="3200" b="1" u="sng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 </a:t>
            </a:r>
            <a:r>
              <a:rPr lang="ru-RU" sz="3200" b="1" dirty="0">
                <a:solidFill>
                  <a:prstClr val="black"/>
                </a:solidFill>
                <a:ea typeface="Calibri"/>
                <a:cs typeface="Times New Roman"/>
              </a:rPr>
              <a:t/>
            </a:r>
            <a:br>
              <a:rPr lang="ru-RU" sz="3200" b="1" dirty="0">
                <a:solidFill>
                  <a:prstClr val="black"/>
                </a:solidFill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0" y="1357298"/>
            <a:ext cx="9144000" cy="5184576"/>
          </a:xfrm>
          <a:prstGeom prst="rect">
            <a:avLst/>
          </a:prstGeom>
        </p:spPr>
        <p:txBody>
          <a:bodyPr>
            <a:normAutofit fontScale="850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+mn-cs"/>
              </a:rPr>
              <a:t>замена букв, состоящего из одного количества одинаковых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+mn-cs"/>
              </a:rPr>
              <a:t>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+mn-cs"/>
              </a:rPr>
              <a:t>элементов:                                                                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+mn-cs"/>
              </a:rPr>
              <a:t>    - не дописывание элементов букв: 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+mn-cs"/>
              </a:rPr>
              <a:t>«и»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+mn-cs"/>
              </a:rPr>
              <a:t> вместо 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+mn-cs"/>
              </a:rPr>
              <a:t>«</a:t>
            </a:r>
            <a:r>
              <a:rPr kumimoji="0" lang="ru-RU" sz="32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+mn-cs"/>
              </a:rPr>
              <a:t>ш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+mn-cs"/>
              </a:rPr>
              <a:t>»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+mn-cs"/>
              </a:rPr>
              <a:t>; 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+mn-cs"/>
              </a:rPr>
              <a:t>«</a:t>
            </a:r>
            <a:r>
              <a:rPr kumimoji="0" lang="ru-RU" sz="32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+mn-cs"/>
              </a:rPr>
              <a:t>ш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+mn-cs"/>
              </a:rPr>
              <a:t>» - «</a:t>
            </a:r>
            <a:r>
              <a:rPr kumimoji="0" lang="ru-RU" sz="32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+mn-cs"/>
              </a:rPr>
              <a:t>щ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+mn-cs"/>
              </a:rPr>
              <a:t>»; «л»- «м»; «</a:t>
            </a:r>
            <a:r>
              <a:rPr kumimoji="0" lang="ru-RU" sz="32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+mn-cs"/>
              </a:rPr>
              <a:t>х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+mn-cs"/>
              </a:rPr>
              <a:t>»  - «ж», «и» -  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«у»    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                                                                                 - добавление лишних элементов 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«</a:t>
            </a:r>
            <a:r>
              <a:rPr kumimoji="0" lang="ru-RU" sz="32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ш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»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вместо 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«и»;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четыре палочки у 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«</a:t>
            </a:r>
            <a:r>
              <a:rPr kumimoji="0" lang="ru-RU" sz="32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ш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»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или 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«</a:t>
            </a:r>
            <a:r>
              <a:rPr kumimoji="0" lang="ru-RU" sz="32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щ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».</a:t>
            </a:r>
            <a:endParaRPr kumimoji="0" lang="ru-RU" sz="24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Calibri"/>
              <a:cs typeface="Times New Roman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Замена похожих, но по-разному расположенных в пространстве элементов   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(В - Д, Б - Д, Ш - Т и т.д.);</a:t>
            </a:r>
            <a:endParaRPr kumimoji="0" lang="ru-RU" sz="24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Calibri"/>
              <a:cs typeface="Times New Roman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«зеркальное» изображение букв. 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(З-Е).</a:t>
            </a:r>
            <a:endParaRPr kumimoji="0" lang="ru-RU" sz="24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Calibri"/>
              <a:cs typeface="Times New Roman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512" y="1268760"/>
            <a:ext cx="8784976" cy="5400600"/>
          </a:xfrm>
          <a:prstGeom prst="roundRect">
            <a:avLst/>
          </a:prstGeom>
          <a:ln w="19050">
            <a:solidFill>
              <a:schemeClr val="accent3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14282" y="214290"/>
            <a:ext cx="8712968" cy="989697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</a:t>
            </a:r>
            <a:r>
              <a:rPr lang="ru-RU" sz="3200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профилактики и устранения </a:t>
            </a:r>
            <a:r>
              <a:rPr lang="ru-RU" sz="32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оптической </a:t>
            </a:r>
            <a:r>
              <a:rPr lang="ru-RU" sz="3200" b="1" i="1" u="sng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дисграфии</a:t>
            </a:r>
            <a:r>
              <a:rPr lang="ru-RU" dirty="0">
                <a:solidFill>
                  <a:srgbClr val="FF0000"/>
                </a:solidFill>
              </a:rPr>
              <a:t>:</a:t>
            </a: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457200" y="1600200"/>
            <a:ext cx="8291264" cy="4925144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Складывание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букв из составляющих их элементов; «переделка» одной буквы в другую (например,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«И» в «Ш», «Ц»; «В» 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«Д»; «П» в «Т» и т.д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.)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Письмо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смешиваемых букв в воздухе; 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514350" lvl="0" indent="-514350">
              <a:spcBef>
                <a:spcPct val="20000"/>
              </a:spcBef>
              <a:buFont typeface="+mj-lt"/>
              <a:buAutoNum type="arabicPeriod"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Обводка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контуров букв; 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514350" lvl="0" indent="-51435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Нахождение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изображённой буквы среди других. </a:t>
            </a:r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0" indent="-51435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Нахождение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букв, перечёркнутых дополнительными линиями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                           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59024" y="1571612"/>
            <a:ext cx="8784976" cy="511256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83568" y="260648"/>
            <a:ext cx="5225662" cy="51077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2400" b="1" dirty="0">
              <a:ln w="11430">
                <a:solidFill>
                  <a:schemeClr val="tx1"/>
                </a:solidFill>
              </a:ln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 rot="21074942">
            <a:off x="5513281" y="5201159"/>
            <a:ext cx="2664296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бъект 2"/>
          <p:cNvSpPr txBox="1">
            <a:spLocks/>
          </p:cNvSpPr>
          <p:nvPr/>
        </p:nvSpPr>
        <p:spPr>
          <a:xfrm>
            <a:off x="357158" y="1529408"/>
            <a:ext cx="8363272" cy="532859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Причина возникновения – недоразвитие  лексико-грамматического строя речи. Несформированность морфологических и синтаксических обобщений.</a:t>
            </a:r>
            <a:endParaRPr kumimoji="0" lang="ru-RU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Calibri"/>
              <a:cs typeface="Times New Roman"/>
            </a:endParaRP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Это выражается в неправильном согласовании и управлении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Calibri"/>
              <a:cs typeface="Times New Roman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83568" y="260648"/>
            <a:ext cx="7776864" cy="9144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i="1" dirty="0">
                <a:solidFill>
                  <a:srgbClr val="FF0000"/>
                </a:solidFill>
                <a:latin typeface="Times New Roman"/>
                <a:ea typeface="Calibri"/>
                <a:cs typeface="+mj-cs"/>
              </a:rPr>
              <a:t> </a:t>
            </a:r>
            <a:r>
              <a:rPr lang="ru-RU" sz="4000" b="1" i="1" u="sng" dirty="0" err="1">
                <a:solidFill>
                  <a:srgbClr val="FF0000"/>
                </a:solidFill>
                <a:latin typeface="Times New Roman"/>
                <a:ea typeface="Calibri"/>
                <a:cs typeface="+mj-cs"/>
              </a:rPr>
              <a:t>Аграмматическая</a:t>
            </a:r>
            <a:r>
              <a:rPr lang="ru-RU" sz="4000" b="1" i="1" u="sng" dirty="0">
                <a:solidFill>
                  <a:srgbClr val="FF0000"/>
                </a:solidFill>
                <a:latin typeface="Times New Roman"/>
                <a:ea typeface="Calibri"/>
                <a:cs typeface="+mj-cs"/>
              </a:rPr>
              <a:t> </a:t>
            </a:r>
            <a:r>
              <a:rPr lang="ru-RU" sz="4000" b="1" i="1" u="sng" dirty="0" err="1">
                <a:solidFill>
                  <a:srgbClr val="FF0000"/>
                </a:solidFill>
                <a:latin typeface="Times New Roman"/>
                <a:ea typeface="Calibri"/>
                <a:cs typeface="+mj-cs"/>
              </a:rPr>
              <a:t>дисграфия</a:t>
            </a:r>
            <a:r>
              <a:rPr lang="ru-RU" sz="4000" b="1" i="1" u="sng" dirty="0">
                <a:solidFill>
                  <a:srgbClr val="FF0000"/>
                </a:solidFill>
                <a:latin typeface="Times New Roman"/>
                <a:ea typeface="Calibri"/>
                <a:cs typeface="+mj-cs"/>
              </a:rPr>
              <a:t>. 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39552" y="332656"/>
            <a:ext cx="8064896" cy="9144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u="sng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Характерные ошибки:</a:t>
            </a:r>
            <a:r>
              <a:rPr lang="ru-RU" sz="3200" b="1" u="sng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 </a:t>
            </a:r>
            <a:r>
              <a:rPr lang="ru-RU" sz="3200" b="1" dirty="0">
                <a:solidFill>
                  <a:prstClr val="black"/>
                </a:solidFill>
                <a:ea typeface="Calibri"/>
                <a:cs typeface="Times New Roman"/>
              </a:rPr>
              <a:t/>
            </a:r>
            <a:br>
              <a:rPr lang="ru-RU" sz="3200" b="1" dirty="0">
                <a:solidFill>
                  <a:prstClr val="black"/>
                </a:solidFill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683568" y="1340768"/>
            <a:ext cx="8003232" cy="5184576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Tx/>
              <a:buSzPts val="1000"/>
              <a:buFont typeface="Arial" pitchFamily="34" charset="0"/>
              <a:buNone/>
              <a:tabLst>
                <a:tab pos="457200" algn="l"/>
              </a:tabLst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            </a:t>
            </a:r>
            <a:r>
              <a:rPr kumimoji="0" lang="ru-RU" sz="3200" b="0" i="0" u="sng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Проявляются</a:t>
            </a: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 – в виде </a:t>
            </a:r>
            <a:r>
              <a:rPr kumimoji="0" lang="ru-RU" sz="3200" b="1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аграмматизмов.</a:t>
            </a:r>
            <a:endParaRPr kumimoji="0" lang="ru-RU" sz="2400" b="1" i="1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Calibri"/>
              <a:cs typeface="Times New Roman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Tx/>
              <a:buSzPct val="100000"/>
              <a:buFont typeface="Arial" pitchFamily="34" charset="0"/>
              <a:buChar char="•"/>
              <a:tabLst>
                <a:tab pos="457200" algn="l"/>
              </a:tabLst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 неправильное употреблении предлогов, рода, числа;</a:t>
            </a:r>
            <a:endParaRPr kumimoji="0" lang="ru-RU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Calibri"/>
              <a:cs typeface="Times New Roman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Tx/>
              <a:buSzPct val="100000"/>
              <a:buFont typeface="Arial" pitchFamily="34" charset="0"/>
              <a:buChar char="•"/>
              <a:tabLst>
                <a:tab pos="457200" algn="l"/>
              </a:tabLst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пропуск  членов предложения;</a:t>
            </a:r>
            <a:endParaRPr kumimoji="0" lang="ru-RU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Calibri"/>
              <a:cs typeface="Times New Roman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Tx/>
              <a:buSzPct val="100000"/>
              <a:buFont typeface="Arial" pitchFamily="34" charset="0"/>
              <a:buChar char="•"/>
              <a:tabLst>
                <a:tab pos="457200" algn="l"/>
              </a:tabLst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нарушение последовательности слов в предложении;</a:t>
            </a:r>
            <a:endParaRPr kumimoji="0" lang="ru-RU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Calibri"/>
              <a:cs typeface="Times New Roman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Tx/>
              <a:buSzPct val="100000"/>
              <a:buFont typeface="Arial" pitchFamily="34" charset="0"/>
              <a:buChar char="•"/>
              <a:tabLst>
                <a:tab pos="457200" algn="l"/>
              </a:tabLst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нарушение смысловых связей в предложении и между предложениями;    </a:t>
            </a:r>
            <a:endParaRPr kumimoji="0" lang="ru-RU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Calibri"/>
              <a:cs typeface="Times New Roman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Tx/>
              <a:buSzPct val="100000"/>
              <a:buFont typeface="Arial" pitchFamily="34" charset="0"/>
              <a:buChar char="•"/>
              <a:tabLst>
                <a:tab pos="457200" algn="l"/>
              </a:tabLst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нарушение согласования </a:t>
            </a:r>
            <a:r>
              <a:rPr kumimoji="0" lang="ru-RU" sz="3200" b="1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(«бела дом») ("красивый сумка", "веселые день");</a:t>
            </a:r>
            <a:endParaRPr kumimoji="0" lang="ru-RU" sz="2400" b="1" i="1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Calibri"/>
              <a:cs typeface="Times New Roman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59024" y="1571612"/>
            <a:ext cx="8784976" cy="511256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83568" y="260648"/>
            <a:ext cx="5225662" cy="51077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2400" b="1" dirty="0">
              <a:ln w="11430">
                <a:solidFill>
                  <a:schemeClr val="tx1"/>
                </a:solidFill>
              </a:ln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 rot="21074942">
            <a:off x="5513281" y="5201159"/>
            <a:ext cx="2664296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67544" y="188640"/>
            <a:ext cx="8208912" cy="1296144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u="sng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Пути коррекции </a:t>
            </a:r>
            <a:r>
              <a:rPr lang="ru-RU" sz="3600" b="1" i="1" u="sng" dirty="0" err="1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аграмматической</a:t>
            </a:r>
            <a:r>
              <a:rPr lang="ru-RU" sz="3600" b="1" i="1" u="sng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sz="3600" b="1" i="1" u="sng" dirty="0" err="1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дисграфии</a:t>
            </a:r>
            <a:r>
              <a:rPr lang="ru-RU" sz="3600" b="1" i="1" u="sng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395536" y="1600200"/>
            <a:ext cx="8291264" cy="4997152"/>
          </a:xfrm>
          <a:prstGeom prst="rect">
            <a:avLst/>
          </a:prstGeom>
        </p:spPr>
        <p:txBody>
          <a:bodyPr>
            <a:normAutofit fontScale="850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Развитие лексико-грамматического строя речи.</a:t>
            </a:r>
            <a:endParaRPr kumimoji="0" lang="ru-RU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Calibri"/>
              <a:cs typeface="Times New Roman"/>
            </a:endParaRP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1" u="sng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1.Уточнение и обогащение словаря</a:t>
            </a:r>
            <a:r>
              <a:rPr kumimoji="0" lang="ru-RU" sz="3200" b="1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:</a:t>
            </a:r>
            <a:endParaRPr kumimoji="0" lang="ru-RU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Calibri"/>
              <a:cs typeface="Times New Roman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-подобрать синонимы, антонимы;</a:t>
            </a:r>
            <a:endParaRPr kumimoji="0" lang="ru-RU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Calibri"/>
              <a:cs typeface="Times New Roman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-подобрать глагол, прилагательное к существительному;</a:t>
            </a:r>
            <a:endParaRPr kumimoji="0" lang="ru-RU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Calibri"/>
              <a:cs typeface="Times New Roman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-образовывать прилагательное от существительного;</a:t>
            </a:r>
            <a:endParaRPr kumimoji="0" lang="ru-RU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Calibri"/>
              <a:cs typeface="Times New Roman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-образовывать глаголы с различными приставками.</a:t>
            </a:r>
            <a:endParaRPr kumimoji="0" lang="ru-RU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Calibri"/>
              <a:cs typeface="Times New Roman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23528" y="404664"/>
            <a:ext cx="8363272" cy="612068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0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2. Словообразование и словоизменение.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-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вставить пропущенное слово или предлог в предложение;            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Calibri"/>
              <a:cs typeface="Times New Roman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-найди общую часть в однокоренных словах;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defRPr/>
            </a:pPr>
            <a:r>
              <a:rPr lang="ru-RU" sz="3200" b="1" i="1" u="sng" dirty="0" smtClean="0">
                <a:latin typeface="Times New Roman"/>
                <a:ea typeface="Calibri"/>
                <a:cs typeface="Times New Roman"/>
              </a:rPr>
              <a:t>3. Формирование структуры предложения:</a:t>
            </a:r>
            <a:endParaRPr lang="ru-RU" sz="2400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Font typeface="Arial" pitchFamily="34" charset="0"/>
              <a:buChar char="•"/>
              <a:defRPr/>
            </a:pPr>
            <a:r>
              <a:rPr lang="ru-RU" sz="3200" dirty="0" smtClean="0">
                <a:latin typeface="Times New Roman"/>
                <a:ea typeface="Calibri"/>
                <a:cs typeface="Times New Roman"/>
              </a:rPr>
              <a:t>-изменение порядка слов в предложении;</a:t>
            </a:r>
            <a:endParaRPr lang="ru-RU" sz="2400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Font typeface="Arial" pitchFamily="34" charset="0"/>
              <a:buChar char="•"/>
              <a:defRPr/>
            </a:pPr>
            <a:r>
              <a:rPr lang="ru-RU" sz="3200" dirty="0" smtClean="0">
                <a:latin typeface="Times New Roman"/>
                <a:ea typeface="Calibri"/>
                <a:cs typeface="Times New Roman"/>
              </a:rPr>
              <a:t>-изменить одно слово в предложении;</a:t>
            </a:r>
            <a:endParaRPr lang="ru-RU" sz="2400" dirty="0" smtClean="0">
              <a:ea typeface="Calibri"/>
              <a:cs typeface="Times New Roman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3200" dirty="0" smtClean="0">
                <a:latin typeface="Times New Roman"/>
                <a:ea typeface="Calibri"/>
              </a:rPr>
              <a:t>-считать слова в предложении. Назвать 2, 3, 5 и т.д. слово в предложении;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3200" dirty="0" smtClean="0">
                <a:latin typeface="Times New Roman"/>
                <a:ea typeface="Calibri"/>
              </a:rPr>
              <a:t>-составить из  данных слов предложение.</a:t>
            </a:r>
            <a:endParaRPr lang="ru-RU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59024" y="1571612"/>
            <a:ext cx="8784976" cy="511256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83568" y="260648"/>
            <a:ext cx="5225662" cy="51077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2400" b="1" dirty="0">
              <a:ln w="11430">
                <a:solidFill>
                  <a:schemeClr val="tx1"/>
                </a:solidFill>
              </a:ln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 rot="21074942">
            <a:off x="5513281" y="5201159"/>
            <a:ext cx="2664296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28596" y="285728"/>
            <a:ext cx="8136904" cy="115212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u="sng" dirty="0" err="1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Дисграфия</a:t>
            </a:r>
            <a:r>
              <a:rPr lang="ru-RU" sz="3600" b="1" i="1" u="sng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 на почве нарушения звукового анализа и синтеза</a:t>
            </a:r>
            <a:r>
              <a:rPr lang="ru-RU" sz="4400" b="1" i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2" name="Объект 2"/>
          <p:cNvSpPr txBox="1">
            <a:spLocks/>
          </p:cNvSpPr>
          <p:nvPr/>
        </p:nvSpPr>
        <p:spPr>
          <a:xfrm>
            <a:off x="611560" y="1988840"/>
            <a:ext cx="8075240" cy="413732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Механизмом этого вида дисграфии является нарушение следующих форм языкового анализа и синтеза: анализа предложений на слова, слогового и фонематического анализа и синтеза.</a:t>
            </a:r>
            <a:endParaRPr kumimoji="0" lang="ru-RU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Calibri"/>
              <a:cs typeface="Times New Roman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39552" y="332656"/>
            <a:ext cx="8064896" cy="9144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u="sng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Характерные ошибки:</a:t>
            </a:r>
            <a:r>
              <a:rPr lang="ru-RU" sz="3200" b="1" u="sng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 </a:t>
            </a:r>
            <a:r>
              <a:rPr lang="ru-RU" sz="3200" b="1" dirty="0">
                <a:solidFill>
                  <a:prstClr val="black"/>
                </a:solidFill>
                <a:ea typeface="Calibri"/>
                <a:cs typeface="Times New Roman"/>
              </a:rPr>
              <a:t/>
            </a:r>
            <a:br>
              <a:rPr lang="ru-RU" sz="3200" b="1" dirty="0">
                <a:solidFill>
                  <a:prstClr val="black"/>
                </a:solidFill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395536" y="1340768"/>
            <a:ext cx="8291264" cy="5256584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  </a:t>
            </a: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пропуски букв и слогов; </a:t>
            </a: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Calibri"/>
              <a:cs typeface="Times New Roman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 перестановка букв и (или) слогов; </a:t>
            </a: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Calibri"/>
              <a:cs typeface="Times New Roman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 </a:t>
            </a:r>
            <a:r>
              <a:rPr kumimoji="0" lang="ru-RU" sz="3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недописывание</a:t>
            </a: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 слов; </a:t>
            </a: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Calibri"/>
              <a:cs typeface="Times New Roman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написание лишних букв в слове (бывает, когда ребенок, проговаривая при письме, очень долго "поет звук"; </a:t>
            </a: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Calibri"/>
              <a:cs typeface="Times New Roman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 повторение букв и (или) слогов; </a:t>
            </a: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Calibri"/>
              <a:cs typeface="Times New Roman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+mn-cs"/>
              </a:rPr>
              <a:t>слитное написание предлогов, раздельное написание приставок </a:t>
            </a: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+mn-cs"/>
              </a:rPr>
              <a:t>("</a:t>
            </a:r>
            <a:r>
              <a:rPr kumimoji="0" lang="ru-RU" sz="36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+mn-cs"/>
              </a:rPr>
              <a:t>настоле</a:t>
            </a: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+mn-cs"/>
              </a:rPr>
              <a:t>", "на ступила").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+mn-cs"/>
              </a:rPr>
              <a:t/>
            </a:r>
            <a:b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+mn-cs"/>
              </a:rPr>
            </a:b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+mn-cs"/>
              </a:rPr>
              <a:t/>
            </a:r>
            <a:b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+mn-cs"/>
              </a:rPr>
            </a:b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512" y="1268760"/>
            <a:ext cx="8784976" cy="5400600"/>
          </a:xfrm>
          <a:prstGeom prst="roundRect">
            <a:avLst/>
          </a:prstGeom>
          <a:ln w="19050">
            <a:solidFill>
              <a:schemeClr val="accent3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323528" y="1600200"/>
            <a:ext cx="8363272" cy="5069160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Детям предлагается прочитать слова и найти другие слова, которые «прячутся» в них 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(бусы, гроза, чайник, снегирь)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                                                                            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Заменить подчёркнутую букву, чтобы получилось новое слово: 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ли</a:t>
            </a:r>
            <a:r>
              <a:rPr kumimoji="0" lang="ru-RU" sz="28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 (лифт), </a:t>
            </a:r>
            <a:r>
              <a:rPr kumimoji="0" lang="ru-RU" sz="28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орона (ворона), горо</a:t>
            </a:r>
            <a:r>
              <a:rPr kumimoji="0" lang="ru-RU" sz="28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(горох). 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       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3 . Вставка букв в слова.                                     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Вставить разные гласные, чтобы слова не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повторялись: 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Л_ПА, Л_ПА, Л_ПА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Вставить разные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согласные, чтобы слова не повторялись: 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_ОДА, О_ДА,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О_ДА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 startAt="4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Добавить букву, чтобы получилось новое слово: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кот(</a:t>
            </a:r>
            <a:r>
              <a:rPr kumimoji="0" lang="ru-RU" sz="28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) - крот, стол(в) - ствол.                                                                                 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67544" y="188640"/>
            <a:ext cx="8208912" cy="1296144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и игровые упражнения на формирование навыков звукобуквенного анализа и синтеза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1520" y="2060848"/>
            <a:ext cx="8640960" cy="453650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6" name="Picture 5" descr="C:\Users\132\Desktop\День открытых дверей ЧТЕНИЕ\1012191835.jpg"/>
          <p:cNvPicPr>
            <a:picLocks noChangeAspect="1" noChangeArrowheads="1"/>
          </p:cNvPicPr>
          <p:nvPr/>
        </p:nvPicPr>
        <p:blipFill>
          <a:blip r:embed="rId2" cstate="print"/>
          <a:srcRect b="75850"/>
          <a:stretch>
            <a:fillRect/>
          </a:stretch>
        </p:blipFill>
        <p:spPr bwMode="auto">
          <a:xfrm>
            <a:off x="1763688" y="4653136"/>
            <a:ext cx="5856178" cy="1872208"/>
          </a:xfrm>
          <a:prstGeom prst="rect">
            <a:avLst/>
          </a:prstGeom>
          <a:noFill/>
        </p:spPr>
      </p:pic>
      <p:sp>
        <p:nvSpPr>
          <p:cNvPr id="17" name="Овал 16"/>
          <p:cNvSpPr/>
          <p:nvPr/>
        </p:nvSpPr>
        <p:spPr>
          <a:xfrm>
            <a:off x="899592" y="2420888"/>
            <a:ext cx="583408" cy="576064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Georgia" pitchFamily="18" charset="0"/>
              </a:rPr>
              <a:t>О</a:t>
            </a:r>
            <a:endParaRPr lang="ru-RU" sz="2800" b="1" dirty="0">
              <a:latin typeface="Georgia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 rot="1114218">
            <a:off x="6359103" y="4427082"/>
            <a:ext cx="462064" cy="44550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Georgia" pitchFamily="18" charset="0"/>
              </a:rPr>
              <a:t>Л</a:t>
            </a:r>
            <a:endParaRPr lang="ru-RU" sz="2000" dirty="0">
              <a:latin typeface="Georgia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67544" y="692696"/>
            <a:ext cx="583408" cy="576064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Georgia" pitchFamily="18" charset="0"/>
              </a:rPr>
              <a:t>О</a:t>
            </a:r>
            <a:endParaRPr lang="ru-RU" sz="2800" b="1" dirty="0">
              <a:latin typeface="Georgia" pitchFamily="18" charset="0"/>
            </a:endParaRPr>
          </a:p>
        </p:txBody>
      </p:sp>
      <p:pic>
        <p:nvPicPr>
          <p:cNvPr id="28" name="Picture 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40"/>
            <a:ext cx="864096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916832"/>
            <a:ext cx="79208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Скругленный прямоугольник 10"/>
          <p:cNvSpPr/>
          <p:nvPr/>
        </p:nvSpPr>
        <p:spPr>
          <a:xfrm>
            <a:off x="285720" y="1357298"/>
            <a:ext cx="8501122" cy="3143272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  </a:t>
            </a:r>
            <a:r>
              <a:rPr lang="ru-RU" sz="4000" b="1" i="1" u="sng" dirty="0" err="1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Дисграфия</a:t>
            </a:r>
            <a:r>
              <a:rPr lang="ru-RU" sz="4000" b="1" i="1" u="sng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2800" b="1" i="1" u="sng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–</a:t>
            </a:r>
            <a:r>
              <a:rPr lang="ru-RU" sz="2800" b="1" i="1" u="sng" dirty="0">
                <a:solidFill>
                  <a:prstClr val="black"/>
                </a:solidFill>
                <a:latin typeface="Helvetica Neue"/>
                <a:ea typeface="+mj-ea"/>
                <a:cs typeface="+mj-cs"/>
              </a:rPr>
              <a:t>                                                </a:t>
            </a:r>
            <a:r>
              <a:rPr lang="ru-RU" sz="2800" i="1" dirty="0">
                <a:solidFill>
                  <a:prstClr val="black"/>
                </a:solidFill>
                <a:latin typeface="Helvetica Neue"/>
                <a:ea typeface="+mj-ea"/>
                <a:cs typeface="+mj-cs"/>
              </a:rPr>
              <a:t>это частичное нарушение процессов письма, проявляющееся в стойких, повторяющихся ошибках, обусловленных </a:t>
            </a:r>
            <a:r>
              <a:rPr lang="ru-RU" sz="2800" i="1" dirty="0" err="1">
                <a:solidFill>
                  <a:prstClr val="black"/>
                </a:solidFill>
                <a:latin typeface="Helvetica Neue"/>
                <a:ea typeface="+mj-ea"/>
                <a:cs typeface="+mj-cs"/>
              </a:rPr>
              <a:t>несформированностью</a:t>
            </a:r>
            <a:r>
              <a:rPr lang="ru-RU" sz="2800" i="1" dirty="0">
                <a:solidFill>
                  <a:prstClr val="black"/>
                </a:solidFill>
                <a:latin typeface="Helvetica Neue"/>
                <a:ea typeface="+mj-ea"/>
                <a:cs typeface="+mj-cs"/>
              </a:rPr>
              <a:t> высших психических функций, участвующих в процессах письма.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59024" y="1571612"/>
            <a:ext cx="8784976" cy="511256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83568" y="260648"/>
            <a:ext cx="5225662" cy="51077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2400" b="1" dirty="0">
              <a:ln w="11430">
                <a:solidFill>
                  <a:schemeClr val="tx1"/>
                </a:solidFill>
              </a:ln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 rot="21074942">
            <a:off x="5513281" y="5201159"/>
            <a:ext cx="2664296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54651" y="332656"/>
            <a:ext cx="8208912" cy="1033264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Смешанная форма </a:t>
            </a:r>
            <a:r>
              <a:rPr lang="ru-RU" sz="3200" b="1" i="1" u="sng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дисграфии</a:t>
            </a:r>
            <a:r>
              <a:rPr lang="ru-RU" sz="3200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- это несформированность не одной, а сразу двух или нескольких операций письма, что значительно усложняет общую картину письма. 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49705" y="260648"/>
            <a:ext cx="8298759" cy="108012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Упражнения, которые помогут в преодолении </a:t>
            </a:r>
            <a:r>
              <a:rPr lang="ru-RU" sz="3200" b="1" i="1" u="sng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дисграфии</a:t>
            </a:r>
            <a:r>
              <a:rPr lang="ru-RU" sz="3200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428596" y="1601416"/>
            <a:ext cx="8237095" cy="5256584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Упражнение </a:t>
            </a:r>
            <a:r>
              <a:rPr kumimoji="0" lang="ru-RU" sz="32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"Пропущенные буквы"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       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Выполняя это упражнение, предлагается пользоваться текстом-подсказкой, где все пропущенные буквы на своих местах. Упражнение развивает внимание и уверенность навыка письма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Упражнение </a:t>
            </a:r>
            <a:r>
              <a:rPr kumimoji="0" lang="ru-RU" sz="32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"Пишем вслух"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Чрезвычайно важный и ничем не заменимый прием: всё, что пишется, проговаривается пишущим вслух в момент написания и так, как оно пишется, с подчеркиванием, выделением «слабых долей». (под "слабыми долями" здесь подразумеваются звуки, которым при произнесении в беглой речи, говорящий уделяет наименьшее внимание) Пример: 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"НА </a:t>
            </a:r>
            <a:r>
              <a:rPr kumimoji="0" lang="ru-RU" sz="32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стОле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32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стОЯл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32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куВшин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С </a:t>
            </a:r>
            <a:r>
              <a:rPr kumimoji="0" lang="ru-RU" sz="32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мОлОком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"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14282" y="1000108"/>
            <a:ext cx="8640960" cy="532859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Лабиринты хорошо развивают крупную моторику (движения руки и предплечья), внимание, безотрывную линию. Следите, чтобы ребенок изменял положение руки, а не листа бумаги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274638"/>
            <a:ext cx="8075240" cy="86217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sng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Упражнение «Лабиринт»</a:t>
            </a:r>
            <a:endParaRPr kumimoji="0" lang="ru-RU" sz="2800" b="1" i="1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9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240" y="3500438"/>
            <a:ext cx="3247200" cy="2278737"/>
          </a:xfrm>
          <a:prstGeom prst="rect">
            <a:avLst/>
          </a:prstGeom>
        </p:spPr>
      </p:pic>
      <p:pic>
        <p:nvPicPr>
          <p:cNvPr id="8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7663" y="4143356"/>
            <a:ext cx="3836337" cy="2714644"/>
          </a:xfrm>
          <a:prstGeom prst="rect">
            <a:avLst/>
          </a:prstGeom>
        </p:spPr>
      </p:pic>
      <p:pic>
        <p:nvPicPr>
          <p:cNvPr id="10" name="Объект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58" y="4143380"/>
            <a:ext cx="3000395" cy="21877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512" y="404664"/>
            <a:ext cx="8784976" cy="6264696"/>
          </a:xfrm>
          <a:prstGeom prst="roundRect">
            <a:avLst/>
          </a:prstGeom>
          <a:ln w="19050">
            <a:solidFill>
              <a:schemeClr val="accent3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0" name="Picture 9" descr="ff962c65118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48" y="0"/>
            <a:ext cx="1512168" cy="1881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5" descr="C:\Users\132\Desktop\День открытых дверей ЧТЕНИЕ\1012191835.jpg"/>
          <p:cNvPicPr>
            <a:picLocks noChangeAspect="1" noChangeArrowheads="1"/>
          </p:cNvPicPr>
          <p:nvPr/>
        </p:nvPicPr>
        <p:blipFill>
          <a:blip r:embed="rId3" cstate="print"/>
          <a:srcRect l="25822" b="75850"/>
          <a:stretch>
            <a:fillRect/>
          </a:stretch>
        </p:blipFill>
        <p:spPr bwMode="auto">
          <a:xfrm>
            <a:off x="2643174" y="4985792"/>
            <a:ext cx="4344010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Объект 2"/>
          <p:cNvSpPr txBox="1">
            <a:spLocks/>
          </p:cNvSpPr>
          <p:nvPr/>
        </p:nvSpPr>
        <p:spPr>
          <a:xfrm>
            <a:off x="214282" y="1428736"/>
            <a:ext cx="8143932" cy="4429156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/>
              <a:buChar char="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/>
                <a:cs typeface="Times New Roman" pitchFamily="18" charset="0"/>
              </a:rPr>
              <a:t>Пропуск букв и слогов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/>
                <a:cs typeface="Times New Roman" pitchFamily="18" charset="0"/>
              </a:rPr>
              <a:t>(</a:t>
            </a:r>
            <a:r>
              <a:rPr kumimoji="0" lang="ru-RU" sz="24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/>
                <a:cs typeface="Times New Roman" pitchFamily="18" charset="0"/>
              </a:rPr>
              <a:t>моко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/>
                <a:cs typeface="Times New Roman" pitchFamily="18" charset="0"/>
              </a:rPr>
              <a:t> – молоко, </a:t>
            </a:r>
            <a:r>
              <a:rPr kumimoji="0" lang="ru-RU" sz="24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/>
                <a:cs typeface="Times New Roman" pitchFamily="18" charset="0"/>
              </a:rPr>
              <a:t>комата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/>
                <a:cs typeface="Times New Roman" pitchFamily="18" charset="0"/>
              </a:rPr>
              <a:t>, </a:t>
            </a:r>
            <a:r>
              <a:rPr kumimoji="0" lang="ru-RU" sz="24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/>
                <a:cs typeface="Times New Roman" pitchFamily="18" charset="0"/>
              </a:rPr>
              <a:t>всят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/>
                <a:cs typeface="Times New Roman" pitchFamily="18" charset="0"/>
              </a:rPr>
              <a:t>).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/>
              <a:buChar char="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/>
                <a:cs typeface="Times New Roman" pitchFamily="18" charset="0"/>
              </a:rPr>
              <a:t>Не дописывание слов 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/>
                <a:cs typeface="Times New Roman" pitchFamily="18" charset="0"/>
              </a:rPr>
              <a:t>(</a:t>
            </a:r>
            <a:r>
              <a:rPr kumimoji="0" lang="ru-RU" sz="24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/>
                <a:cs typeface="Times New Roman" pitchFamily="18" charset="0"/>
              </a:rPr>
              <a:t>сосн-сосна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/>
                <a:cs typeface="Times New Roman" pitchFamily="18" charset="0"/>
              </a:rPr>
              <a:t>).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/>
              <a:buChar char="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/>
                <a:cs typeface="Times New Roman" pitchFamily="18" charset="0"/>
              </a:rPr>
              <a:t>Перестановка букв, слогов 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/>
                <a:cs typeface="Times New Roman" pitchFamily="18" charset="0"/>
              </a:rPr>
              <a:t>(</a:t>
            </a:r>
            <a:r>
              <a:rPr kumimoji="0" lang="ru-RU" sz="24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/>
                <a:cs typeface="Times New Roman" pitchFamily="18" charset="0"/>
              </a:rPr>
              <a:t>мотолок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/>
                <a:cs typeface="Times New Roman" pitchFamily="18" charset="0"/>
              </a:rPr>
              <a:t>).</a:t>
            </a:r>
          </a:p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/>
              <a:buChar char="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/>
                <a:cs typeface="Times New Roman" pitchFamily="18" charset="0"/>
              </a:rPr>
              <a:t>Слитное написание слов в предложении 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/>
                <a:cs typeface="Times New Roman" pitchFamily="18" charset="0"/>
              </a:rPr>
              <a:t>(</a:t>
            </a:r>
            <a:r>
              <a:rPr kumimoji="0" lang="ru-RU" sz="24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/>
                <a:cs typeface="Times New Roman" pitchFamily="18" charset="0"/>
              </a:rPr>
              <a:t>Мыкупались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kumimoji="0" lang="ru-RU" sz="24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/>
                <a:cs typeface="Times New Roman" pitchFamily="18" charset="0"/>
              </a:rPr>
              <a:t>вморе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/>
                <a:cs typeface="Times New Roman" pitchFamily="18" charset="0"/>
              </a:rPr>
              <a:t>).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/>
              <a:buChar char="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/>
                <a:cs typeface="Times New Roman" pitchFamily="18" charset="0"/>
              </a:rPr>
              <a:t>Орфографические ошибки при знании правил 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/>
                <a:cs typeface="Times New Roman" pitchFamily="18" charset="0"/>
              </a:rPr>
              <a:t>(</a:t>
            </a:r>
            <a:r>
              <a:rPr kumimoji="0" lang="ru-RU" sz="24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/>
                <a:cs typeface="Times New Roman" pitchFamily="18" charset="0"/>
              </a:rPr>
              <a:t>снига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/>
                <a:cs typeface="Times New Roman" pitchFamily="18" charset="0"/>
              </a:rPr>
              <a:t>, </a:t>
            </a:r>
            <a:r>
              <a:rPr kumimoji="0" lang="ru-RU" sz="24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/>
                <a:cs typeface="Times New Roman" pitchFamily="18" charset="0"/>
              </a:rPr>
              <a:t>лыжы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/>
                <a:cs typeface="Times New Roman" pitchFamily="18" charset="0"/>
              </a:rPr>
              <a:t>).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 typeface="Wingdings"/>
              <a:buChar char="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/>
                <a:cs typeface="Times New Roman" pitchFamily="18" charset="0"/>
              </a:rPr>
              <a:t>Замена букв 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/>
                <a:cs typeface="Times New Roman" pitchFamily="18" charset="0"/>
              </a:rPr>
              <a:t>(сапка, </a:t>
            </a:r>
            <a:r>
              <a:rPr kumimoji="0" lang="ru-RU" sz="24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/>
                <a:cs typeface="Times New Roman" pitchFamily="18" charset="0"/>
              </a:rPr>
              <a:t>шираф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/>
                <a:cs typeface="Times New Roman" pitchFamily="18" charset="0"/>
              </a:rPr>
              <a:t>).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 typeface="Wingdings"/>
              <a:buChar char="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libri"/>
                <a:cs typeface="Times New Roman" pitchFamily="18" charset="0"/>
              </a:rPr>
              <a:t>Зеркальное написание букв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85720" y="357166"/>
            <a:ext cx="8219256" cy="1066130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/>
            </a:r>
            <a:b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</a:b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/>
            </a:r>
            <a:b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</a:b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/>
            </a:r>
            <a:b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</a:br>
            <a:r>
              <a:rPr kumimoji="0" lang="ru-RU" sz="8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libri"/>
                <a:cs typeface="Times New Roman" pitchFamily="18" charset="0"/>
              </a:rPr>
              <a:t>Наиболее часто встречающиеся ошибки в письменных работах детей, которые свидетельствуют о том, что ребёнку нужна помощь: </a:t>
            </a: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libri"/>
                <a:cs typeface="Times New Roman" pitchFamily="18" charset="0"/>
              </a:rPr>
            </a:br>
            <a:endParaRPr kumimoji="0" lang="ru-RU" sz="8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0"/>
            <a:ext cx="2978826" cy="2811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Скругленный прямоугольник 3"/>
          <p:cNvSpPr/>
          <p:nvPr/>
        </p:nvSpPr>
        <p:spPr>
          <a:xfrm>
            <a:off x="179512" y="980728"/>
            <a:ext cx="8712968" cy="568863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4" name="Picture 3" descr="D:\РАБОЧИЙ стол -2013\КЛЁВЫЕ картинки\professor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020272" y="3789040"/>
            <a:ext cx="1626494" cy="2376264"/>
          </a:xfrm>
          <a:prstGeom prst="rect">
            <a:avLst/>
          </a:prstGeom>
          <a:noFill/>
        </p:spPr>
      </p:pic>
      <p:sp>
        <p:nvSpPr>
          <p:cNvPr id="19" name="Овал 18"/>
          <p:cNvSpPr/>
          <p:nvPr/>
        </p:nvSpPr>
        <p:spPr>
          <a:xfrm rot="1114218">
            <a:off x="5206976" y="322626"/>
            <a:ext cx="462064" cy="44550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Georgia" pitchFamily="18" charset="0"/>
              </a:rPr>
              <a:t>Л</a:t>
            </a:r>
            <a:endParaRPr lang="ru-RU" sz="2000" dirty="0">
              <a:latin typeface="Georgia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 rot="20882413">
            <a:off x="4692126" y="815940"/>
            <a:ext cx="549171" cy="52192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С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21" name="Овал 20"/>
          <p:cNvSpPr/>
          <p:nvPr/>
        </p:nvSpPr>
        <p:spPr>
          <a:xfrm rot="291953">
            <a:off x="3947873" y="4823263"/>
            <a:ext cx="640808" cy="591792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А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 rot="20732323">
            <a:off x="4913629" y="3129693"/>
            <a:ext cx="549709" cy="498988"/>
          </a:xfrm>
          <a:prstGeom prst="ellipse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Georgia" pitchFamily="18" charset="0"/>
              </a:rPr>
              <a:t>М</a:t>
            </a:r>
            <a:endParaRPr lang="ru-RU" sz="20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1142976" y="1714488"/>
            <a:ext cx="6858048" cy="207170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r>
              <a:rPr lang="ru-RU" sz="4800" b="1" dirty="0" smtClean="0">
                <a:solidFill>
                  <a:srgbClr val="FF0000"/>
                </a:solidFill>
                <a:latin typeface="Georgia" pitchFamily="18" charset="0"/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179512" y="1556792"/>
            <a:ext cx="8784976" cy="511256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" name="Picture 5" descr="C:\Users\132\Desktop\День открытых дверей ЧТЕНИЕ\1012191835.jpg"/>
          <p:cNvPicPr>
            <a:picLocks noChangeAspect="1" noChangeArrowheads="1"/>
          </p:cNvPicPr>
          <p:nvPr/>
        </p:nvPicPr>
        <p:blipFill>
          <a:blip r:embed="rId2" cstate="print"/>
          <a:srcRect r="70810" b="75850"/>
          <a:stretch>
            <a:fillRect/>
          </a:stretch>
        </p:blipFill>
        <p:spPr bwMode="auto">
          <a:xfrm>
            <a:off x="0" y="0"/>
            <a:ext cx="1440160" cy="15773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Скругленный прямоугольник 4"/>
          <p:cNvSpPr/>
          <p:nvPr/>
        </p:nvSpPr>
        <p:spPr>
          <a:xfrm>
            <a:off x="2786050" y="428604"/>
            <a:ext cx="3312368" cy="115212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u="sng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Причины: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4930" y="3140968"/>
            <a:ext cx="3647255" cy="115429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sz="2000" dirty="0" err="1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несформированность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фонетико-фонематических процессов</a:t>
            </a:r>
            <a:endParaRPr lang="ru-RU" sz="2000" dirty="0">
              <a:solidFill>
                <a:schemeClr val="tx1"/>
              </a:solidFill>
              <a:ea typeface="Calibri"/>
              <a:cs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28559" y="4581128"/>
            <a:ext cx="4431673" cy="122758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sz="2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биологические причины (нарушения головного мозга ребенка).</a:t>
            </a:r>
            <a:endParaRPr lang="ru-RU" sz="2000" dirty="0">
              <a:solidFill>
                <a:schemeClr val="tx1"/>
              </a:solidFill>
              <a:ea typeface="Calibri"/>
              <a:cs typeface="Times New Roman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76056" y="3140968"/>
            <a:ext cx="3816424" cy="115319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sz="2000" dirty="0" err="1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несформированность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лексико-грамматической стороны речи</a:t>
            </a:r>
            <a:endParaRPr lang="ru-RU" sz="2000" dirty="0">
              <a:solidFill>
                <a:schemeClr val="tx1"/>
              </a:solidFill>
              <a:ea typeface="Calibri"/>
              <a:cs typeface="Times New Roman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rot="5400000">
            <a:off x="2214548" y="1714486"/>
            <a:ext cx="1357323" cy="121444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>
            <a:off x="3251191" y="3106735"/>
            <a:ext cx="2643205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6200000" flipH="1">
            <a:off x="5464975" y="1893083"/>
            <a:ext cx="1428760" cy="10715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9512" y="1268760"/>
            <a:ext cx="8784976" cy="54006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285728"/>
            <a:ext cx="5392050" cy="51077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2400" b="1" dirty="0">
              <a:ln w="11430">
                <a:solidFill>
                  <a:schemeClr val="tx1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39552" y="1484784"/>
            <a:ext cx="8175852" cy="494461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Font typeface="Symbol"/>
              <a:buChar char=""/>
            </a:pPr>
            <a:r>
              <a:rPr lang="ru-RU" sz="3200" dirty="0" err="1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Артикуляторно</a:t>
            </a:r>
            <a:r>
              <a:rPr lang="ru-RU" sz="32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-акустическая</a:t>
            </a:r>
            <a:endParaRPr lang="ru-RU" sz="24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Font typeface="Symbol"/>
              <a:buChar char=""/>
            </a:pPr>
            <a:r>
              <a:rPr lang="ru-RU" sz="32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а</a:t>
            </a:r>
            <a:r>
              <a:rPr lang="ru-RU" sz="32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кустическая</a:t>
            </a:r>
            <a:endParaRPr lang="ru-RU" sz="24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Font typeface="Symbol"/>
              <a:buChar char=""/>
            </a:pPr>
            <a:r>
              <a:rPr lang="ru-RU" sz="32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оптическая</a:t>
            </a:r>
            <a:endParaRPr lang="ru-RU" sz="24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Font typeface="Symbol"/>
              <a:buChar char=""/>
            </a:pPr>
            <a:r>
              <a:rPr lang="ru-RU" sz="32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3200" dirty="0" err="1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аграмматическая</a:t>
            </a:r>
            <a:r>
              <a:rPr lang="ru-RU" sz="32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</a:t>
            </a:r>
            <a:endParaRPr lang="ru-RU" sz="24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Font typeface="Symbol"/>
              <a:buChar char=""/>
            </a:pPr>
            <a:r>
              <a:rPr lang="ru-RU" sz="3200" dirty="0" err="1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дисграфия</a:t>
            </a:r>
            <a:r>
              <a:rPr lang="ru-RU" sz="32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на почве нарушения языкового анализа и синтеза. </a:t>
            </a:r>
            <a:endParaRPr lang="ru-RU" sz="24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42976" y="0"/>
            <a:ext cx="6929454" cy="1214422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6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Формы </a:t>
            </a:r>
            <a:r>
              <a:rPr lang="ru-RU" sz="3600" b="1" i="1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дисграфии</a:t>
            </a:r>
            <a:r>
              <a:rPr lang="ru-RU" sz="36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endParaRPr lang="ru-RU" sz="3600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5" descr="C:\Users\132\Desktop\День открытых дверей ЧТЕНИЕ\1012191835.jpg"/>
          <p:cNvPicPr>
            <a:picLocks noChangeAspect="1" noChangeArrowheads="1"/>
          </p:cNvPicPr>
          <p:nvPr/>
        </p:nvPicPr>
        <p:blipFill>
          <a:blip r:embed="rId2" cstate="print"/>
          <a:srcRect r="73590" b="75850"/>
          <a:stretch>
            <a:fillRect/>
          </a:stretch>
        </p:blipFill>
        <p:spPr bwMode="auto">
          <a:xfrm>
            <a:off x="6572264" y="2643182"/>
            <a:ext cx="1951254" cy="23620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59024" y="1571612"/>
            <a:ext cx="8427818" cy="511256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83568" y="260648"/>
            <a:ext cx="5225662" cy="51077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2400" b="1" dirty="0">
              <a:ln w="11430">
                <a:solidFill>
                  <a:schemeClr val="tx1"/>
                </a:solidFill>
              </a:ln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500034" y="1785926"/>
            <a:ext cx="8001056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Причиной возникновения этого вида нарушений является неправильное произношение звуков речи.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Calibri"/>
              <a:cs typeface="Times New Roman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 Ребенок пишет слова так, как их произносит. 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7544" y="332656"/>
            <a:ext cx="8208912" cy="115212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i="1" u="sng" dirty="0" err="1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Артикуляторно</a:t>
            </a:r>
            <a:r>
              <a:rPr lang="ru-RU" sz="4000" b="1" i="1" u="sng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-акустическая  </a:t>
            </a:r>
            <a:br>
              <a:rPr lang="ru-RU" sz="4000" b="1" i="1" u="sng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4000" b="1" i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                       </a:t>
            </a:r>
            <a:r>
              <a:rPr lang="ru-RU" sz="4000" b="1" i="1" u="sng" dirty="0" err="1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дисграфия</a:t>
            </a:r>
            <a:r>
              <a:rPr lang="ru-RU" sz="3100" dirty="0">
                <a:solidFill>
                  <a:prstClr val="black"/>
                </a:solidFill>
                <a:ea typeface="Calibri"/>
                <a:cs typeface="Times New Roman"/>
              </a:rPr>
              <a:t/>
            </a:r>
            <a:br>
              <a:rPr lang="ru-RU" sz="3100" dirty="0">
                <a:solidFill>
                  <a:prstClr val="black"/>
                </a:solidFill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572132" y="5214950"/>
            <a:ext cx="2314195" cy="340519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sz="1400" b="1" dirty="0">
              <a:solidFill>
                <a:srgbClr val="96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39552" y="332656"/>
            <a:ext cx="8064896" cy="9144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u="sng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Характерные ошибки:</a:t>
            </a:r>
            <a:r>
              <a:rPr lang="ru-RU" sz="3200" b="1" u="sng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 </a:t>
            </a:r>
            <a:r>
              <a:rPr lang="ru-RU" sz="3200" b="1" dirty="0">
                <a:solidFill>
                  <a:prstClr val="black"/>
                </a:solidFill>
                <a:ea typeface="Calibri"/>
                <a:cs typeface="Times New Roman"/>
              </a:rPr>
              <a:t/>
            </a:r>
            <a:br>
              <a:rPr lang="ru-RU" sz="3200" b="1" dirty="0">
                <a:solidFill>
                  <a:prstClr val="black"/>
                </a:solidFill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28596" y="1428736"/>
            <a:ext cx="8229600" cy="45259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Отражает дефектное произношение на письме:  </a:t>
            </a:r>
            <a:r>
              <a:rPr kumimoji="0" lang="ru-RU" sz="30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«</a:t>
            </a:r>
            <a:r>
              <a:rPr kumimoji="0" lang="ru-RU" sz="3000" b="0" i="1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салф</a:t>
            </a:r>
            <a:r>
              <a:rPr kumimoji="0" lang="ru-RU" sz="30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» вместо «шарф», «</a:t>
            </a:r>
            <a:r>
              <a:rPr kumimoji="0" lang="ru-RU" sz="3000" b="0" i="1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колова</a:t>
            </a:r>
            <a:r>
              <a:rPr kumimoji="0" lang="ru-RU" sz="30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», «</a:t>
            </a:r>
            <a:r>
              <a:rPr kumimoji="0" lang="ru-RU" sz="3000" b="0" i="1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коова</a:t>
            </a:r>
            <a:r>
              <a:rPr kumimoji="0" lang="ru-RU" sz="30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», «</a:t>
            </a:r>
            <a:r>
              <a:rPr kumimoji="0" lang="ru-RU" sz="3000" b="0" i="1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кохова</a:t>
            </a:r>
            <a:r>
              <a:rPr kumimoji="0" lang="ru-RU" sz="30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» - «корова», «</a:t>
            </a:r>
            <a:r>
              <a:rPr kumimoji="0" lang="ru-RU" sz="3000" b="0" i="1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ченок</a:t>
            </a:r>
            <a:r>
              <a:rPr kumimoji="0" lang="ru-RU" sz="30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» - щенок,  «</a:t>
            </a:r>
            <a:r>
              <a:rPr kumimoji="0" lang="ru-RU" sz="3000" b="0" i="1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сыплёнок</a:t>
            </a:r>
            <a:r>
              <a:rPr kumimoji="0" lang="ru-RU" sz="30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» - цыплёнок, «</a:t>
            </a:r>
            <a:r>
              <a:rPr kumimoji="0" lang="ru-RU" sz="3000" b="0" i="1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вось</a:t>
            </a:r>
            <a:r>
              <a:rPr kumimoji="0" lang="ru-RU" sz="30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» - «лось».</a:t>
            </a:r>
            <a:endParaRPr kumimoji="0" lang="ru-RU" sz="2200" b="0" i="1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Calibri"/>
              <a:cs typeface="Times New Roman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 rot="20126537">
            <a:off x="5643570" y="4857760"/>
            <a:ext cx="2232248" cy="340519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ru-RU" sz="1400" b="1" dirty="0">
              <a:solidFill>
                <a:srgbClr val="C0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59024" y="1571612"/>
            <a:ext cx="8784976" cy="511256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83568" y="260648"/>
            <a:ext cx="5225662" cy="51077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2400" b="1" dirty="0">
              <a:ln w="11430">
                <a:solidFill>
                  <a:schemeClr val="tx1"/>
                </a:solidFill>
              </a:ln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7158" y="214290"/>
            <a:ext cx="8208912" cy="115212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u="sng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Акустическая  </a:t>
            </a:r>
            <a:r>
              <a:rPr lang="ru-RU" sz="4000" b="1" i="1" u="sng" dirty="0" err="1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дисграфия</a:t>
            </a:r>
            <a:r>
              <a:rPr lang="ru-RU" sz="3100" dirty="0">
                <a:solidFill>
                  <a:prstClr val="black"/>
                </a:solidFill>
                <a:ea typeface="Calibri"/>
                <a:cs typeface="Times New Roman"/>
              </a:rPr>
              <a:t/>
            </a:r>
            <a:br>
              <a:rPr lang="ru-RU" sz="3100" dirty="0">
                <a:solidFill>
                  <a:prstClr val="black"/>
                </a:solidFill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785754" y="1785926"/>
            <a:ext cx="8358246" cy="478539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Причиной возникновения этого является  нарушение  дифференциации, распознавания близких звуков речи, при этом произношение звуков является нормальным.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Calibri"/>
              <a:cs typeface="Times New Roman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Прямоугольник 13"/>
          <p:cNvSpPr/>
          <p:nvPr/>
        </p:nvSpPr>
        <p:spPr>
          <a:xfrm rot="21074942">
            <a:off x="5513281" y="5201159"/>
            <a:ext cx="2664296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39552" y="332656"/>
            <a:ext cx="8064896" cy="9144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u="sng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Характерные ошибки:</a:t>
            </a:r>
            <a:r>
              <a:rPr lang="ru-RU" sz="3200" b="1" u="sng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 </a:t>
            </a:r>
            <a:r>
              <a:rPr lang="ru-RU" sz="3200" b="1" dirty="0">
                <a:solidFill>
                  <a:prstClr val="black"/>
                </a:solidFill>
                <a:ea typeface="Calibri"/>
                <a:cs typeface="Times New Roman"/>
              </a:rPr>
              <a:t/>
            </a:r>
            <a:br>
              <a:rPr lang="ru-RU" sz="3200" b="1" dirty="0">
                <a:solidFill>
                  <a:prstClr val="black"/>
                </a:solidFill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642910" y="1313384"/>
            <a:ext cx="8291264" cy="5544616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Tx/>
              <a:buSzPct val="100000"/>
              <a:buFont typeface="Wingdings" pitchFamily="2" charset="2"/>
              <a:buChar char="Ø"/>
              <a:tabLst>
                <a:tab pos="457200" algn="l"/>
              </a:tabLst>
              <a:defRPr/>
            </a:pPr>
            <a:r>
              <a:rPr kumimoji="0" lang="ru-RU" sz="32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Замена букв, соответствующих фонетически близким звукам:</a:t>
            </a:r>
            <a:endParaRPr kumimoji="0" lang="ru-RU" sz="2400" b="0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Calibri"/>
              <a:cs typeface="Times New Roman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свистящие-шипящие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   (САПКА – ШАПКА)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Calibri"/>
              <a:cs typeface="Times New Roman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звонкие- глухие    (ТЫМ - ДЫМ)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                             </a:t>
            </a:r>
          </a:p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аффрикаты  (Ч-Щ; Ч-ТЬ; Ц-Т; Ц-С и т.д.).</a:t>
            </a:r>
          </a:p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лабиализованные гласные( О – У; Е -Ю)                  («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тОча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» - туча)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Calibri"/>
              <a:cs typeface="Times New Roman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cоноры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    ( Р – Л;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й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 – Ль)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Calibri"/>
              <a:cs typeface="Times New Roman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32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Неправильное обозначении мягкости  согласных на письме:  "</a:t>
            </a:r>
            <a:r>
              <a:rPr kumimoji="0" lang="ru-RU" sz="3200" b="0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писмо</a:t>
            </a:r>
            <a:r>
              <a:rPr kumimoji="0" lang="ru-RU" sz="32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", "</a:t>
            </a:r>
            <a:r>
              <a:rPr kumimoji="0" lang="ru-RU" sz="3200" b="0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лубит</a:t>
            </a:r>
            <a:r>
              <a:rPr kumimoji="0" lang="ru-RU" sz="32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", "</a:t>
            </a:r>
            <a:r>
              <a:rPr kumimoji="0" lang="ru-RU" sz="3200" b="0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больит</a:t>
            </a:r>
            <a:r>
              <a:rPr kumimoji="0" lang="ru-RU" sz="32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" и т.д.</a:t>
            </a:r>
            <a:endParaRPr kumimoji="0" lang="ru-RU" sz="2400" b="0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Calibri"/>
              <a:cs typeface="Times New Roman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512" y="1268760"/>
            <a:ext cx="8784976" cy="5400600"/>
          </a:xfrm>
          <a:prstGeom prst="roundRect">
            <a:avLst/>
          </a:prstGeom>
          <a:ln w="19050">
            <a:solidFill>
              <a:schemeClr val="accent3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14282" y="214290"/>
            <a:ext cx="8712968" cy="989697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</a:t>
            </a:r>
            <a:r>
              <a:rPr lang="ru-RU" sz="3200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профилактики и устранения акустической </a:t>
            </a:r>
            <a:r>
              <a:rPr lang="ru-RU" sz="3200" b="1" i="1" u="sng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дисграфии</a:t>
            </a:r>
            <a:r>
              <a:rPr lang="ru-RU" dirty="0">
                <a:solidFill>
                  <a:srgbClr val="FF0000"/>
                </a:solidFill>
              </a:rPr>
              <a:t>:</a:t>
            </a:r>
          </a:p>
        </p:txBody>
      </p:sp>
      <p:sp>
        <p:nvSpPr>
          <p:cNvPr id="15" name="Объект 2"/>
          <p:cNvSpPr txBox="1">
            <a:spLocks/>
          </p:cNvSpPr>
          <p:nvPr/>
        </p:nvSpPr>
        <p:spPr>
          <a:xfrm>
            <a:off x="431032" y="1457400"/>
            <a:ext cx="8712968" cy="54006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1. Записать только гласные из слова, предложения.                                 2. Записать только те буквы, звуки которых граничат с заданным звуком (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слон: </a:t>
            </a:r>
            <a:r>
              <a:rPr kumimoji="0" lang="ru-RU" sz="24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л-н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; дубок: </a:t>
            </a:r>
            <a:r>
              <a:rPr kumimoji="0" lang="ru-RU" sz="24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б-к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; гнездо: </a:t>
            </a:r>
            <a:r>
              <a:rPr kumimoji="0" lang="ru-RU" sz="24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-).                                              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Повторение слогового ряда с оппозиционными звуками: </a:t>
            </a:r>
            <a:r>
              <a:rPr kumimoji="0" lang="ru-RU" sz="24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са-ша-са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</a:t>
            </a:r>
            <a:r>
              <a:rPr kumimoji="0" lang="ru-RU" sz="24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ла-ля-ла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</a:t>
            </a:r>
            <a:r>
              <a:rPr kumimoji="0" lang="ru-RU" sz="24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ба-ба-па-па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                                                                              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Прочитай слова, найди в них букву 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</a:t>
            </a:r>
            <a:r>
              <a:rPr kumimoji="0" lang="ru-RU" sz="24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ю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»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скажи, где она стоит: в начале слова или в конце 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(юрта, каюта, убираю).                                 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Прочитай слова, найди в них букву 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«е»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скажи, где она стоит: в начале слова, в середине или в конце 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(поездка, ежевика, учение).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                                                                                       6. Придумай слова с твердыми и мягкими звуками [ т ] [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]. 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2786</TotalTime>
  <Words>944</Words>
  <Application>Microsoft Office PowerPoint</Application>
  <PresentationFormat>Экран (4:3)</PresentationFormat>
  <Paragraphs>119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132</dc:creator>
  <cp:lastModifiedBy>Ирина</cp:lastModifiedBy>
  <cp:revision>186</cp:revision>
  <dcterms:created xsi:type="dcterms:W3CDTF">2017-04-21T22:11:46Z</dcterms:created>
  <dcterms:modified xsi:type="dcterms:W3CDTF">2023-04-27T18:00:55Z</dcterms:modified>
</cp:coreProperties>
</file>