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56" r:id="rId1"/>
  </p:sldMasterIdLst>
  <p:sldIdLst>
    <p:sldId id="264" r:id="rId2"/>
    <p:sldId id="265" r:id="rId3"/>
    <p:sldId id="256" r:id="rId4"/>
    <p:sldId id="258" r:id="rId5"/>
    <p:sldId id="259" r:id="rId6"/>
    <p:sldId id="260" r:id="rId7"/>
    <p:sldId id="261" r:id="rId8"/>
    <p:sldId id="262" r:id="rId9"/>
    <p:sldId id="263" r:id="rId10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170" autoAdjust="0"/>
    <p:restoredTop sz="94660"/>
  </p:normalViewPr>
  <p:slideViewPr>
    <p:cSldViewPr snapToGrid="0">
      <p:cViewPr varScale="1">
        <p:scale>
          <a:sx n="86" d="100"/>
          <a:sy n="86" d="100"/>
        </p:scale>
        <p:origin x="67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772208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154357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9755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478025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475859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253071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391908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401444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504029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074447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895337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D046FD04-B69A-4C06-9490-9AB0691CCB1F}" type="datetimeFigureOut">
              <a:rPr lang="ru-RU" smtClean="0"/>
              <a:t>14.12.2023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F683D09-2AA8-4652-A1CB-D78452674B53}" type="slidenum">
              <a:rPr lang="ru-RU" smtClean="0"/>
              <a:t>‹#›</a:t>
            </a:fld>
            <a:endParaRPr lang="ru-RU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280539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7" r:id="rId1"/>
    <p:sldLayoutId id="2147483858" r:id="rId2"/>
    <p:sldLayoutId id="2147483859" r:id="rId3"/>
    <p:sldLayoutId id="2147483860" r:id="rId4"/>
    <p:sldLayoutId id="2147483861" r:id="rId5"/>
    <p:sldLayoutId id="2147483862" r:id="rId6"/>
    <p:sldLayoutId id="2147483863" r:id="rId7"/>
    <p:sldLayoutId id="2147483864" r:id="rId8"/>
    <p:sldLayoutId id="2147483865" r:id="rId9"/>
    <p:sldLayoutId id="2147483866" r:id="rId10"/>
    <p:sldLayoutId id="2147483867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77027" y="2330605"/>
            <a:ext cx="10058400" cy="3368375"/>
          </a:xfrm>
        </p:spPr>
        <p:txBody>
          <a:bodyPr>
            <a:normAutofit/>
          </a:bodyPr>
          <a:lstStyle/>
          <a:p>
            <a:pPr algn="ctr">
              <a:spcBef>
                <a:spcPts val="0"/>
              </a:spcBef>
              <a:spcAft>
                <a:spcPts val="0"/>
              </a:spcAft>
            </a:pP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ТЕМА: Атмосфера</a:t>
            </a:r>
            <a:r>
              <a:rPr lang="ru-RU" sz="3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Температура </a:t>
            </a:r>
            <a:r>
              <a:rPr lang="ru-RU" sz="3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воздуха</a:t>
            </a:r>
          </a:p>
          <a:p>
            <a:pPr algn="ctr">
              <a:spcBef>
                <a:spcPts val="0"/>
              </a:spcBef>
              <a:spcAft>
                <a:spcPts val="0"/>
              </a:spcAft>
            </a:pPr>
            <a:r>
              <a:rPr lang="ru-RU" sz="28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(6 КЛАСС)</a:t>
            </a:r>
          </a:p>
          <a:p>
            <a:pPr algn="ctr">
              <a:spcBef>
                <a:spcPts val="0"/>
              </a:spcBef>
              <a:spcAft>
                <a:spcPts val="0"/>
              </a:spcAft>
            </a:pPr>
            <a:endParaRPr lang="ru-RU" sz="28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spcBef>
                <a:spcPts val="0"/>
              </a:spcBef>
              <a:spcAft>
                <a:spcPts val="0"/>
              </a:spcAft>
            </a:pPr>
            <a:endParaRPr lang="ru-RU" sz="28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>
              <a:spcBef>
                <a:spcPts val="0"/>
              </a:spcBef>
              <a:spcAft>
                <a:spcPts val="0"/>
              </a:spcAft>
            </a:pP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ВЫПОЛНИЛ:</a:t>
            </a:r>
          </a:p>
          <a:p>
            <a:pPr algn="r">
              <a:spcBef>
                <a:spcPts val="0"/>
              </a:spcBef>
              <a:spcAft>
                <a:spcPts val="0"/>
              </a:spcAft>
            </a:pP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 ГЕОГРАФИИ</a:t>
            </a:r>
          </a:p>
          <a:p>
            <a:pPr algn="r">
              <a:spcBef>
                <a:spcPts val="0"/>
              </a:spcBef>
              <a:spcAft>
                <a:spcPts val="0"/>
              </a:spcAft>
            </a:pPr>
            <a:r>
              <a:rPr lang="ru-RU" sz="20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коЛЕСНИКОВ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а.а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6733078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97280" y="2048496"/>
            <a:ext cx="10058400" cy="1450757"/>
          </a:xfrm>
        </p:spPr>
        <p:txBody>
          <a:bodyPr>
            <a:normAutofit/>
          </a:bodyPr>
          <a:lstStyle/>
          <a:p>
            <a:r>
              <a:rPr lang="ru-RU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ЦЕЛЬ –  установление 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температурных закономерностей в атмосфере Земли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83104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 algn="ctr"/>
            <a:r>
              <a:rPr lang="ru-RU" sz="40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Уровень знаний.</a:t>
            </a:r>
            <a:r>
              <a:rPr lang="ru-RU" sz="4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4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Таблица: основные понятия и термины.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2279769"/>
              </p:ext>
            </p:extLst>
          </p:nvPr>
        </p:nvGraphicFramePr>
        <p:xfrm>
          <a:off x="1187532" y="2042558"/>
          <a:ext cx="9968148" cy="392582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474592">
                  <a:extLst>
                    <a:ext uri="{9D8B030D-6E8A-4147-A177-3AD203B41FA5}">
                      <a16:colId xmlns:a16="http://schemas.microsoft.com/office/drawing/2014/main" val="2060648525"/>
                    </a:ext>
                  </a:extLst>
                </a:gridCol>
                <a:gridCol w="7493556">
                  <a:extLst>
                    <a:ext uri="{9D8B030D-6E8A-4147-A177-3AD203B41FA5}">
                      <a16:colId xmlns:a16="http://schemas.microsoft.com/office/drawing/2014/main" val="3564009443"/>
                    </a:ext>
                  </a:extLst>
                </a:gridCol>
              </a:tblGrid>
              <a:tr h="47071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Термин</a:t>
                      </a:r>
                      <a:endParaRPr lang="ru-RU" sz="2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Трактовка (</a:t>
                      </a:r>
                      <a:r>
                        <a:rPr lang="ru-RU" sz="2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определение или функция)</a:t>
                      </a:r>
                      <a:endParaRPr lang="ru-RU" sz="2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57166323"/>
                  </a:ext>
                </a:extLst>
              </a:tr>
              <a:tr h="97080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Атмосфера</a:t>
                      </a:r>
                      <a:endParaRPr lang="ru-RU" sz="2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2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72529683"/>
                  </a:ext>
                </a:extLst>
              </a:tr>
              <a:tr h="97080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Воздух</a:t>
                      </a:r>
                      <a:endParaRPr lang="ru-RU" sz="2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2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83796799"/>
                  </a:ext>
                </a:extLst>
              </a:tr>
              <a:tr h="147090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Озоновый слой</a:t>
                      </a:r>
                      <a:endParaRPr lang="ru-RU" sz="2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2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025104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400571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lvl="0" algn="ctr"/>
            <a:r>
              <a:rPr lang="ru-RU" sz="40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Уровень понимания.</a:t>
            </a:r>
            <a:r>
              <a:rPr lang="ru-RU" sz="4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4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Столбчатая диаграмма</a:t>
            </a:r>
            <a:br>
              <a:rPr lang="ru-RU" sz="4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«Состав воздуха</a:t>
            </a:r>
            <a:r>
              <a:rPr lang="ru-RU" sz="4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»</a:t>
            </a:r>
            <a:endParaRPr lang="ru-RU" sz="4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1270660" y="2208810"/>
            <a:ext cx="1246909" cy="378823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>
              <a:ln>
                <a:solidFill>
                  <a:schemeClr val="tx1"/>
                </a:solidFill>
              </a:ln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690949" y="5332022"/>
            <a:ext cx="1246909" cy="665018"/>
          </a:xfrm>
          <a:prstGeom prst="rect">
            <a:avLst/>
          </a:prstGeom>
          <a:pattFill prst="dkUpDiag">
            <a:fgClr>
              <a:schemeClr val="tx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111238" y="5955476"/>
            <a:ext cx="1246909" cy="83128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>
            <a:spLocks noChangeArrowheads="1"/>
          </p:cNvSpPr>
          <p:nvPr/>
        </p:nvSpPr>
        <p:spPr bwMode="auto">
          <a:xfrm>
            <a:off x="5526473" y="2705795"/>
            <a:ext cx="276225" cy="276225"/>
          </a:xfrm>
          <a:prstGeom prst="rect">
            <a:avLst/>
          </a:prstGeom>
          <a:solidFill>
            <a:srgbClr val="000000"/>
          </a:solidFill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3" name="Прямоугольник 9"/>
          <p:cNvSpPr>
            <a:spLocks noChangeArrowheads="1"/>
          </p:cNvSpPr>
          <p:nvPr/>
        </p:nvSpPr>
        <p:spPr bwMode="auto">
          <a:xfrm flipV="1">
            <a:off x="5535998" y="2271244"/>
            <a:ext cx="266700" cy="238125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4" name="Прямоугольник 15"/>
          <p:cNvSpPr>
            <a:spLocks noChangeArrowheads="1"/>
          </p:cNvSpPr>
          <p:nvPr/>
        </p:nvSpPr>
        <p:spPr bwMode="auto">
          <a:xfrm>
            <a:off x="5526473" y="3169318"/>
            <a:ext cx="266700" cy="228600"/>
          </a:xfrm>
          <a:prstGeom prst="rect">
            <a:avLst/>
          </a:prstGeom>
          <a:pattFill prst="dkUpDiag">
            <a:fgClr>
              <a:srgbClr val="000000"/>
            </a:fgClr>
            <a:bgClr>
              <a:srgbClr val="FFFFFF"/>
            </a:bgClr>
          </a:pattFill>
          <a:ln w="12700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6" name="Rectangle 10"/>
          <p:cNvSpPr>
            <a:spLocks noChangeArrowheads="1"/>
          </p:cNvSpPr>
          <p:nvPr/>
        </p:nvSpPr>
        <p:spPr bwMode="auto">
          <a:xfrm>
            <a:off x="5526473" y="2613746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19" name="Прямоугольник 18"/>
          <p:cNvSpPr/>
          <p:nvPr/>
        </p:nvSpPr>
        <p:spPr>
          <a:xfrm>
            <a:off x="5985163" y="2208810"/>
            <a:ext cx="374072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_____________%________________</a:t>
            </a:r>
            <a:endParaRPr lang="ru-RU" dirty="0"/>
          </a:p>
        </p:txBody>
      </p:sp>
      <p:sp>
        <p:nvSpPr>
          <p:cNvPr id="20" name="Прямоугольник 19"/>
          <p:cNvSpPr/>
          <p:nvPr/>
        </p:nvSpPr>
        <p:spPr>
          <a:xfrm>
            <a:off x="5985163" y="2682519"/>
            <a:ext cx="374072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_____________%________________</a:t>
            </a:r>
            <a:endParaRPr lang="ru-RU" dirty="0"/>
          </a:p>
        </p:txBody>
      </p:sp>
      <p:sp>
        <p:nvSpPr>
          <p:cNvPr id="21" name="Прямоугольник 20"/>
          <p:cNvSpPr/>
          <p:nvPr/>
        </p:nvSpPr>
        <p:spPr>
          <a:xfrm>
            <a:off x="5985163" y="3244334"/>
            <a:ext cx="374072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_____________%________________</a:t>
            </a:r>
            <a:endParaRPr lang="ru-RU" dirty="0"/>
          </a:p>
        </p:txBody>
      </p:sp>
      <p:sp>
        <p:nvSpPr>
          <p:cNvPr id="22" name="Прямоугольник 21"/>
          <p:cNvSpPr/>
          <p:nvPr/>
        </p:nvSpPr>
        <p:spPr>
          <a:xfrm>
            <a:off x="4726379" y="1737360"/>
            <a:ext cx="2232197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i="1" dirty="0">
                <a:latin typeface="Times New Roman" panose="02020603050405020304" pitchFamily="18" charset="0"/>
                <a:ea typeface="Calibri" panose="020F0502020204030204" pitchFamily="34" charset="0"/>
              </a:rPr>
              <a:t>Условные знаки</a:t>
            </a:r>
            <a:endParaRPr lang="ru-RU" sz="2400" dirty="0"/>
          </a:p>
        </p:txBody>
      </p:sp>
      <p:sp>
        <p:nvSpPr>
          <p:cNvPr id="24" name="Прямоугольник 23"/>
          <p:cNvSpPr/>
          <p:nvPr/>
        </p:nvSpPr>
        <p:spPr>
          <a:xfrm>
            <a:off x="5197434" y="3571306"/>
            <a:ext cx="6096000" cy="1393330"/>
          </a:xfrm>
          <a:prstGeom prst="rect">
            <a:avLst/>
          </a:prstGeom>
        </p:spPr>
        <p:txBody>
          <a:bodyPr>
            <a:spAutoFit/>
          </a:bodyPr>
          <a:lstStyle/>
          <a:p>
            <a:pPr algn="just">
              <a:lnSpc>
                <a:spcPct val="107000"/>
              </a:lnSpc>
              <a:spcAft>
                <a:spcPts val="0"/>
              </a:spcAft>
            </a:pP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78%; 1%; 21%				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0"/>
              </a:spcAft>
            </a:pP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кислород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0"/>
              </a:spcAft>
            </a:pP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азот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0"/>
              </a:spcAft>
            </a:pP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углекислый газ и др.</a:t>
            </a:r>
            <a:endParaRPr lang="ru-RU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25" name="Прямоугольник 24"/>
          <p:cNvSpPr/>
          <p:nvPr/>
        </p:nvSpPr>
        <p:spPr>
          <a:xfrm>
            <a:off x="5082639" y="4833684"/>
            <a:ext cx="6923313" cy="9916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07000"/>
              </a:lnSpc>
              <a:spcAft>
                <a:spcPts val="0"/>
              </a:spcAft>
            </a:pPr>
            <a:r>
              <a:rPr lang="ru-RU" sz="2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ЗАДАЧА. 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Распределить процентное соотношение и соответствующие газы. </a:t>
            </a:r>
            <a:endParaRPr lang="ru-RU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27513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97280" y="286604"/>
            <a:ext cx="10058400" cy="829678"/>
          </a:xfrm>
        </p:spPr>
        <p:txBody>
          <a:bodyPr>
            <a:normAutofit/>
          </a:bodyPr>
          <a:lstStyle/>
          <a:p>
            <a:pPr algn="ctr"/>
            <a:r>
              <a:rPr lang="ru-RU" sz="4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3.Уровень применения</a:t>
            </a:r>
            <a:r>
              <a:rPr lang="ru-RU" sz="44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4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165684" y="4516745"/>
            <a:ext cx="697832" cy="356044"/>
          </a:xfrm>
        </p:spPr>
        <p:txBody>
          <a:bodyPr>
            <a:normAutofit lnSpcReduction="10000"/>
          </a:bodyPr>
          <a:lstStyle/>
          <a:p>
            <a:r>
              <a:rPr lang="ru-RU" dirty="0">
                <a:solidFill>
                  <a:schemeClr val="tx1"/>
                </a:solidFill>
              </a:rPr>
              <a:t>19</a:t>
            </a:r>
            <a:r>
              <a:rPr lang="ru-RU" baseline="30000" dirty="0">
                <a:solidFill>
                  <a:schemeClr val="tx1"/>
                </a:solidFill>
              </a:rPr>
              <a:t>0</a:t>
            </a:r>
            <a:r>
              <a:rPr lang="ru-RU" dirty="0">
                <a:solidFill>
                  <a:schemeClr val="tx1"/>
                </a:solidFill>
              </a:rPr>
              <a:t>С</a:t>
            </a:r>
          </a:p>
        </p:txBody>
      </p:sp>
      <p:sp>
        <p:nvSpPr>
          <p:cNvPr id="4" name="Полилиния 4"/>
          <p:cNvSpPr>
            <a:spLocks/>
          </p:cNvSpPr>
          <p:nvPr/>
        </p:nvSpPr>
        <p:spPr bwMode="auto">
          <a:xfrm rot="10800000" flipH="1" flipV="1">
            <a:off x="1708486" y="2743201"/>
            <a:ext cx="3296652" cy="2277562"/>
          </a:xfrm>
          <a:custGeom>
            <a:avLst/>
            <a:gdLst>
              <a:gd name="T0" fmla="*/ 0 w 2190750"/>
              <a:gd name="T1" fmla="*/ 1083724 h 1856935"/>
              <a:gd name="T2" fmla="*/ 579907 w 2190750"/>
              <a:gd name="T3" fmla="*/ 1089782 h 1856935"/>
              <a:gd name="T4" fmla="*/ 1107882 w 2190750"/>
              <a:gd name="T5" fmla="*/ 120445 h 1856935"/>
              <a:gd name="T6" fmla="*/ 1531993 w 2190750"/>
              <a:gd name="T7" fmla="*/ 84094 h 1856935"/>
              <a:gd name="T8" fmla="*/ 1869550 w 2190750"/>
              <a:gd name="T9" fmla="*/ 750514 h 1856935"/>
              <a:gd name="T10" fmla="*/ 1973414 w 2190750"/>
              <a:gd name="T11" fmla="*/ 780806 h 1856935"/>
              <a:gd name="T12" fmla="*/ 1973414 w 2190750"/>
              <a:gd name="T13" fmla="*/ 774747 h 1856935"/>
              <a:gd name="T14" fmla="*/ 1973414 w 2190750"/>
              <a:gd name="T15" fmla="*/ 774747 h 1856935"/>
              <a:gd name="T16" fmla="*/ 1947448 w 2190750"/>
              <a:gd name="T17" fmla="*/ 756572 h 1856935"/>
              <a:gd name="T18" fmla="*/ 1990725 w 2190750"/>
              <a:gd name="T19" fmla="*/ 762631 h 1856935"/>
              <a:gd name="T20" fmla="*/ 0 60000 65536"/>
              <a:gd name="T21" fmla="*/ 0 60000 6553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</a:gdLst>
            <a:ahLst/>
            <a:cxnLst>
              <a:cxn ang="T20">
                <a:pos x="T0" y="T1"/>
              </a:cxn>
              <a:cxn ang="T21">
                <a:pos x="T2" y="T3"/>
              </a:cxn>
              <a:cxn ang="T22">
                <a:pos x="T4" y="T5"/>
              </a:cxn>
              <a:cxn ang="T23">
                <a:pos x="T6" y="T7"/>
              </a:cxn>
              <a:cxn ang="T24">
                <a:pos x="T8" y="T9"/>
              </a:cxn>
              <a:cxn ang="T25">
                <a:pos x="T10" y="T11"/>
              </a:cxn>
              <a:cxn ang="T26">
                <a:pos x="T12" y="T13"/>
              </a:cxn>
              <a:cxn ang="T27">
                <a:pos x="T14" y="T15"/>
              </a:cxn>
              <a:cxn ang="T28">
                <a:pos x="T16" y="T17"/>
              </a:cxn>
              <a:cxn ang="T29">
                <a:pos x="T18" y="T19"/>
              </a:cxn>
            </a:cxnLst>
            <a:rect l="0" t="0" r="r" b="b"/>
            <a:pathLst>
              <a:path w="2190750" h="1856935">
                <a:moveTo>
                  <a:pt x="0" y="1703839"/>
                </a:moveTo>
                <a:cubicBezTo>
                  <a:pt x="217487" y="1834807"/>
                  <a:pt x="434975" y="1965776"/>
                  <a:pt x="638175" y="1713364"/>
                </a:cubicBezTo>
                <a:cubicBezTo>
                  <a:pt x="841375" y="1460952"/>
                  <a:pt x="1044575" y="452889"/>
                  <a:pt x="1219200" y="189364"/>
                </a:cubicBezTo>
                <a:cubicBezTo>
                  <a:pt x="1393825" y="-74161"/>
                  <a:pt x="1546225" y="-32886"/>
                  <a:pt x="1685925" y="132214"/>
                </a:cubicBezTo>
                <a:cubicBezTo>
                  <a:pt x="1825625" y="297314"/>
                  <a:pt x="1976438" y="997402"/>
                  <a:pt x="2057400" y="1179964"/>
                </a:cubicBezTo>
                <a:cubicBezTo>
                  <a:pt x="2138362" y="1362526"/>
                  <a:pt x="2171700" y="1227589"/>
                  <a:pt x="2171700" y="1227589"/>
                </a:cubicBezTo>
                <a:cubicBezTo>
                  <a:pt x="2190750" y="1233939"/>
                  <a:pt x="2171700" y="1218064"/>
                  <a:pt x="2171700" y="1218064"/>
                </a:cubicBezTo>
                <a:lnTo>
                  <a:pt x="2171700" y="1218064"/>
                </a:lnTo>
                <a:cubicBezTo>
                  <a:pt x="2166938" y="1213302"/>
                  <a:pt x="2139950" y="1192664"/>
                  <a:pt x="2143125" y="1189489"/>
                </a:cubicBezTo>
                <a:cubicBezTo>
                  <a:pt x="2146300" y="1186314"/>
                  <a:pt x="2168525" y="1192664"/>
                  <a:pt x="2190750" y="1199014"/>
                </a:cubicBezTo>
              </a:path>
            </a:pathLst>
          </a:custGeom>
          <a:noFill/>
          <a:ln w="25400">
            <a:solidFill>
              <a:srgbClr val="243F6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endParaRPr lang="ru-RU" dirty="0"/>
          </a:p>
        </p:txBody>
      </p:sp>
      <p:sp>
        <p:nvSpPr>
          <p:cNvPr id="5" name="Прямая со стрелкой 5"/>
          <p:cNvSpPr>
            <a:spLocks noChangeShapeType="1"/>
          </p:cNvSpPr>
          <p:nvPr/>
        </p:nvSpPr>
        <p:spPr bwMode="auto">
          <a:xfrm flipH="1">
            <a:off x="3864542" y="2875548"/>
            <a:ext cx="45719" cy="1705828"/>
          </a:xfrm>
          <a:prstGeom prst="straightConnector1">
            <a:avLst/>
          </a:prstGeom>
          <a:noFill/>
          <a:ln w="9525">
            <a:solidFill>
              <a:srgbClr val="4579B8"/>
            </a:solidFill>
            <a:round/>
            <a:headEnd type="triangle" w="med" len="med"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 sz="1400" dirty="0"/>
          </a:p>
        </p:txBody>
      </p:sp>
      <p:sp>
        <p:nvSpPr>
          <p:cNvPr id="6" name="Rectangle 3"/>
          <p:cNvSpPr>
            <a:spLocks noChangeArrowheads="1"/>
          </p:cNvSpPr>
          <p:nvPr/>
        </p:nvSpPr>
        <p:spPr bwMode="auto">
          <a:xfrm flipV="1">
            <a:off x="3508089" y="1997241"/>
            <a:ext cx="804347" cy="229537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8" name="Rectangle 5"/>
          <p:cNvSpPr>
            <a:spLocks noChangeArrowheads="1"/>
          </p:cNvSpPr>
          <p:nvPr/>
        </p:nvSpPr>
        <p:spPr bwMode="auto">
          <a:xfrm>
            <a:off x="0" y="134035"/>
            <a:ext cx="184731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/>
            </a:r>
            <a:br>
              <a:rPr kumimoji="0" lang="ru-RU" altLang="ru-RU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ru-RU" alt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" name="Rectangle 7"/>
          <p:cNvSpPr>
            <a:spLocks noChangeArrowheads="1"/>
          </p:cNvSpPr>
          <p:nvPr/>
        </p:nvSpPr>
        <p:spPr bwMode="auto">
          <a:xfrm flipH="1">
            <a:off x="41808743" y="650683"/>
            <a:ext cx="442121" cy="3516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11" name="Rectangle 8"/>
          <p:cNvSpPr>
            <a:spLocks noChangeArrowheads="1"/>
          </p:cNvSpPr>
          <p:nvPr/>
        </p:nvSpPr>
        <p:spPr bwMode="auto">
          <a:xfrm flipH="1">
            <a:off x="42258006" y="843689"/>
            <a:ext cx="442121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541338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2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?</a:t>
            </a:r>
            <a:endParaRPr kumimoji="0" lang="ru-RU" alt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3753853" y="2286000"/>
            <a:ext cx="288758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>
                <a:latin typeface="Times New Roman" panose="02020603050405020304" pitchFamily="18" charset="0"/>
                <a:ea typeface="Calibri" panose="020F0502020204030204" pitchFamily="34" charset="0"/>
              </a:rPr>
              <a:t>?</a:t>
            </a:r>
            <a:endParaRPr lang="ru-RU" sz="3200"/>
          </a:p>
        </p:txBody>
      </p:sp>
      <p:sp>
        <p:nvSpPr>
          <p:cNvPr id="14" name="Прямоугольник 13"/>
          <p:cNvSpPr/>
          <p:nvPr/>
        </p:nvSpPr>
        <p:spPr>
          <a:xfrm>
            <a:off x="3864543" y="3652322"/>
            <a:ext cx="1046745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 км</a:t>
            </a:r>
          </a:p>
        </p:txBody>
      </p:sp>
      <p:sp>
        <p:nvSpPr>
          <p:cNvPr id="15" name="Прямоугольник 14"/>
          <p:cNvSpPr/>
          <p:nvPr/>
        </p:nvSpPr>
        <p:spPr>
          <a:xfrm>
            <a:off x="5313462" y="2905011"/>
            <a:ext cx="6730149" cy="2042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2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ЗАДАЧА.</a:t>
            </a:r>
            <a:r>
              <a:rPr lang="ru-RU" sz="2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Рассчитайте температуру воздуха на вершине горы высотой 3 км, если у подножия она равна 19 градусов по Цельсию. </a:t>
            </a:r>
            <a:endParaRPr lang="ru-RU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893931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97280" y="286604"/>
            <a:ext cx="10058400" cy="820302"/>
          </a:xfrm>
        </p:spPr>
        <p:txBody>
          <a:bodyPr>
            <a:normAutofit/>
          </a:bodyPr>
          <a:lstStyle/>
          <a:p>
            <a:pPr algn="ctr"/>
            <a:r>
              <a:rPr lang="ru-RU" sz="40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4.Уровень анализа</a:t>
            </a:r>
            <a:r>
              <a:rPr lang="ru-RU" sz="4000" b="1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4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53228" y="2457962"/>
            <a:ext cx="489383" cy="417586"/>
          </a:xfrm>
        </p:spPr>
        <p:txBody>
          <a:bodyPr>
            <a:normAutofit fontScale="25000" lnSpcReduction="20000"/>
          </a:bodyPr>
          <a:lstStyle/>
          <a:p>
            <a:endParaRPr lang="ru-RU" dirty="0" smtClean="0"/>
          </a:p>
          <a:p>
            <a:r>
              <a:rPr lang="ru-RU" sz="7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</a:t>
            </a:r>
            <a:r>
              <a:rPr lang="ru-RU" sz="7200" baseline="30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7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</a:t>
            </a:r>
          </a:p>
          <a:p>
            <a:pPr lvl="8"/>
            <a:endParaRPr lang="ru-RU" sz="7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8" algn="ctr"/>
            <a:endParaRPr lang="ru-RU" sz="7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8" name="Прямая соединительная линия 17"/>
          <p:cNvCxnSpPr/>
          <p:nvPr/>
        </p:nvCxnSpPr>
        <p:spPr>
          <a:xfrm>
            <a:off x="964932" y="4417766"/>
            <a:ext cx="1275348" cy="1203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Прямая соединительная линия 19"/>
          <p:cNvCxnSpPr/>
          <p:nvPr/>
        </p:nvCxnSpPr>
        <p:spPr>
          <a:xfrm flipV="1">
            <a:off x="2261937" y="2987351"/>
            <a:ext cx="1347537" cy="144378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Прямая соединительная линия 21"/>
          <p:cNvCxnSpPr/>
          <p:nvPr/>
        </p:nvCxnSpPr>
        <p:spPr>
          <a:xfrm>
            <a:off x="3609474" y="2972914"/>
            <a:ext cx="842210" cy="72189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Прямая соединительная линия 23"/>
          <p:cNvCxnSpPr/>
          <p:nvPr/>
        </p:nvCxnSpPr>
        <p:spPr>
          <a:xfrm>
            <a:off x="3609474" y="2987351"/>
            <a:ext cx="0" cy="125128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Прямая со стрелкой 27"/>
          <p:cNvCxnSpPr/>
          <p:nvPr/>
        </p:nvCxnSpPr>
        <p:spPr>
          <a:xfrm flipV="1">
            <a:off x="1260758" y="2735888"/>
            <a:ext cx="1143000" cy="108756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Прямая со стрелкой 29"/>
          <p:cNvCxnSpPr/>
          <p:nvPr/>
        </p:nvCxnSpPr>
        <p:spPr>
          <a:xfrm flipH="1">
            <a:off x="1426642" y="2859160"/>
            <a:ext cx="1112924" cy="10853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Прямая соединительная линия 32"/>
          <p:cNvCxnSpPr/>
          <p:nvPr/>
        </p:nvCxnSpPr>
        <p:spPr>
          <a:xfrm>
            <a:off x="2520614" y="3996800"/>
            <a:ext cx="17446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4" name="Объект 2"/>
          <p:cNvSpPr txBox="1">
            <a:spLocks/>
          </p:cNvSpPr>
          <p:nvPr/>
        </p:nvSpPr>
        <p:spPr>
          <a:xfrm>
            <a:off x="1097280" y="4139837"/>
            <a:ext cx="815741" cy="289962"/>
          </a:xfrm>
          <a:prstGeom prst="rect">
            <a:avLst/>
          </a:prstGeom>
        </p:spPr>
        <p:txBody>
          <a:bodyPr vert="horz" lIns="0" tIns="45720" rIns="0" bIns="45720" rtlCol="0">
            <a:noAutofit/>
          </a:bodyPr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38404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56692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74980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93268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1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3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15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17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+18</a:t>
            </a:r>
            <a:r>
              <a:rPr lang="ru-RU" sz="1800" baseline="30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1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</a:t>
            </a:r>
          </a:p>
        </p:txBody>
      </p:sp>
      <p:cxnSp>
        <p:nvCxnSpPr>
          <p:cNvPr id="49" name="Прямая соединительная линия 48"/>
          <p:cNvCxnSpPr/>
          <p:nvPr/>
        </p:nvCxnSpPr>
        <p:spPr>
          <a:xfrm>
            <a:off x="2935705" y="3517987"/>
            <a:ext cx="205063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0" name="Прямоугольник 49"/>
          <p:cNvSpPr/>
          <p:nvPr/>
        </p:nvSpPr>
        <p:spPr>
          <a:xfrm>
            <a:off x="2272917" y="3148655"/>
            <a:ext cx="794081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</a:rPr>
              <a:t>+6</a:t>
            </a:r>
            <a:r>
              <a:rPr lang="ru-RU" baseline="30000" dirty="0">
                <a:latin typeface="Times New Roman" panose="02020603050405020304" pitchFamily="18" charset="0"/>
                <a:ea typeface="Calibri" panose="020F0502020204030204" pitchFamily="34" charset="0"/>
              </a:rPr>
              <a:t>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</a:rPr>
              <a:t>С</a:t>
            </a:r>
            <a:endParaRPr lang="ru-RU" dirty="0"/>
          </a:p>
        </p:txBody>
      </p:sp>
      <p:sp>
        <p:nvSpPr>
          <p:cNvPr id="63" name="Прямоугольник 62"/>
          <p:cNvSpPr/>
          <p:nvPr/>
        </p:nvSpPr>
        <p:spPr>
          <a:xfrm>
            <a:off x="1803234" y="3770505"/>
            <a:ext cx="81604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</a:rPr>
              <a:t>+12</a:t>
            </a:r>
            <a:r>
              <a:rPr lang="ru-RU" baseline="30000" dirty="0">
                <a:latin typeface="Times New Roman" panose="02020603050405020304" pitchFamily="18" charset="0"/>
                <a:ea typeface="Calibri" panose="020F0502020204030204" pitchFamily="34" charset="0"/>
              </a:rPr>
              <a:t>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</a:rPr>
              <a:t>С</a:t>
            </a:r>
            <a:endParaRPr lang="ru-RU" dirty="0"/>
          </a:p>
        </p:txBody>
      </p:sp>
      <p:sp>
        <p:nvSpPr>
          <p:cNvPr id="64" name="Прямоугольник 63"/>
          <p:cNvSpPr/>
          <p:nvPr/>
        </p:nvSpPr>
        <p:spPr>
          <a:xfrm>
            <a:off x="4800601" y="3627468"/>
            <a:ext cx="72099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</a:rPr>
              <a:t>3 км</a:t>
            </a:r>
            <a:endParaRPr lang="ru-RU" dirty="0"/>
          </a:p>
        </p:txBody>
      </p:sp>
      <p:sp>
        <p:nvSpPr>
          <p:cNvPr id="65" name="Прямоугольник 64"/>
          <p:cNvSpPr/>
          <p:nvPr/>
        </p:nvSpPr>
        <p:spPr>
          <a:xfrm>
            <a:off x="1097280" y="1720516"/>
            <a:ext cx="8852836" cy="4462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2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Задание</a:t>
            </a:r>
            <a:r>
              <a:rPr lang="ru-RU" sz="2000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Проанализируйте схему. Заполните текст с пропущенными словами.</a:t>
            </a:r>
            <a:endParaRPr lang="ru-RU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6" name="Прямоугольник 65"/>
          <p:cNvSpPr/>
          <p:nvPr/>
        </p:nvSpPr>
        <p:spPr>
          <a:xfrm>
            <a:off x="5378116" y="2427188"/>
            <a:ext cx="6689558" cy="402110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Поднимаясь вверх по склону, температура воздуха</a:t>
            </a: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_______. 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Опускаясь по склону вниз, температура воздуха</a:t>
            </a: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_________.</a:t>
            </a:r>
            <a:endParaRPr lang="ru-RU" sz="2000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Делаю вывод: чем выше от поверхности Земли, тем </a:t>
            </a: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_____. 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Чем ближе к земной поверхности, тем</a:t>
            </a:r>
            <a:r>
              <a:rPr lang="ru-RU" sz="20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__________________.</a:t>
            </a:r>
          </a:p>
          <a:p>
            <a:pPr algn="just">
              <a:lnSpc>
                <a:spcPct val="115000"/>
              </a:lnSpc>
            </a:pPr>
            <a:endParaRPr lang="ru-RU" sz="20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</a:pP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Пропущенные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слова: </a:t>
            </a:r>
            <a:r>
              <a:rPr lang="ru-RU" sz="2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теплее, понижается, холоднее, повышается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endParaRPr lang="ru-RU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Объясни, почему так 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происходит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?</a:t>
            </a:r>
            <a:endParaRPr lang="ru-RU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endParaRPr lang="ru-RU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endParaRPr lang="ru-RU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3061921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97280" y="286604"/>
            <a:ext cx="10058400" cy="712018"/>
          </a:xfrm>
        </p:spPr>
        <p:txBody>
          <a:bodyPr>
            <a:normAutofit/>
          </a:bodyPr>
          <a:lstStyle/>
          <a:p>
            <a:pPr algn="ctr"/>
            <a:r>
              <a:rPr lang="ru-RU" sz="40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5.</a:t>
            </a:r>
            <a:r>
              <a:rPr lang="ru-RU" sz="40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Уровень </a:t>
            </a:r>
            <a:r>
              <a:rPr lang="ru-RU" sz="4000" b="1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синтеза</a:t>
            </a:r>
            <a:endParaRPr lang="ru-RU" sz="4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97280" y="1696453"/>
            <a:ext cx="10058400" cy="4172641"/>
          </a:xfrm>
        </p:spPr>
        <p:txBody>
          <a:bodyPr>
            <a:normAutofit/>
          </a:bodyPr>
          <a:lstStyle/>
          <a:p>
            <a:r>
              <a:rPr lang="ru-RU" sz="28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Задание. </a:t>
            </a: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выполненным заданиям (№1 – 4) определи закономерности (зависимости), проявляемые  в атмосфере.</a:t>
            </a:r>
          </a:p>
          <a:p>
            <a:endParaRPr lang="ru-RU" sz="28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Закономерности:</a:t>
            </a:r>
          </a:p>
          <a:p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._______________________________________________________________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________________________________________________________________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________________________________________________________________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897793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97280" y="286604"/>
            <a:ext cx="10058400" cy="627796"/>
          </a:xfrm>
        </p:spPr>
        <p:txBody>
          <a:bodyPr>
            <a:normAutofit/>
          </a:bodyPr>
          <a:lstStyle/>
          <a:p>
            <a:pPr algn="ctr"/>
            <a:r>
              <a:rPr lang="ru-RU" sz="40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6. </a:t>
            </a:r>
            <a:r>
              <a:rPr lang="ru-RU" sz="40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Уровень </a:t>
            </a:r>
            <a:r>
              <a:rPr lang="ru-RU" sz="4000" b="1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оценки</a:t>
            </a:r>
            <a:endParaRPr lang="ru-RU" sz="4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29389" y="914400"/>
            <a:ext cx="11261558" cy="5329989"/>
          </a:xfrm>
        </p:spPr>
        <p:txBody>
          <a:bodyPr>
            <a:normAutofit fontScale="92500" lnSpcReduction="10000"/>
          </a:bodyPr>
          <a:lstStyle/>
          <a:p>
            <a:r>
              <a:rPr lang="ru-RU" sz="24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Задание. 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Прочитайте текст «Значение атмосферы» и выберите основные значения атмосферы.</a:t>
            </a:r>
          </a:p>
          <a:p>
            <a:pPr algn="ctr">
              <a:spcBef>
                <a:spcPts val="0"/>
              </a:spcBef>
              <a:spcAft>
                <a:spcPts val="0"/>
              </a:spcAft>
            </a:pPr>
            <a:endPara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spcBef>
                <a:spcPts val="0"/>
              </a:spcBef>
              <a:spcAft>
                <a:spcPts val="0"/>
              </a:spcAft>
            </a:pPr>
            <a:endParaRPr lang="ru-RU" sz="2400" b="1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spcBef>
                <a:spcPts val="0"/>
              </a:spcBef>
              <a:spcAft>
                <a:spcPts val="0"/>
              </a:spcAft>
            </a:pPr>
            <a:r>
              <a:rPr lang="ru-RU" sz="24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Значение </a:t>
            </a:r>
            <a:r>
              <a:rPr lang="ru-RU" sz="24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атмосферы.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32000" algn="just">
              <a:lnSpc>
                <a:spcPct val="11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Задумывались ли вы когда-нибудь над выражением: «Необходимо, как воздух»? Человек может прожить без воздуха всего несколько минут. Воздух нужен для дыхания почти всем живым организмам на Земле. Озон, содержащийся в стратосфере, предохраняет живые организмы от вредного для них ультрафиолетового излучения Солнца. В воздухе атмосферы сгорает большинство метеорных тел. Атмосфера предохраняет Землю от сильного нагревания днём и охлаждения ночью: на Луне – спутнике Земли, лишённом атмосферы, дневные температуры поверхности достигают +100</a:t>
            </a:r>
            <a:r>
              <a:rPr lang="ru-RU" sz="2600" baseline="30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– 170</a:t>
            </a:r>
            <a:r>
              <a:rPr lang="ru-RU" sz="2600" baseline="30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градусов, а ночные – - 200</a:t>
            </a:r>
            <a:r>
              <a:rPr lang="ru-RU" sz="2600" baseline="30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 </a:t>
            </a: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С. </a:t>
            </a:r>
          </a:p>
          <a:p>
            <a:pPr indent="432000" algn="just">
              <a:lnSpc>
                <a:spcPct val="11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Без атмосферы Земля не стала бы той планетой, какой мы её знаем, и жизнь на ней была бы невозможна.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3763367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97280" y="286604"/>
            <a:ext cx="10058400" cy="560889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Лист самооценки</a:t>
            </a:r>
            <a:endParaRPr lang="ru-RU" sz="4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55121391"/>
              </p:ext>
            </p:extLst>
          </p:nvPr>
        </p:nvGraphicFramePr>
        <p:xfrm>
          <a:off x="691376" y="848604"/>
          <a:ext cx="10247971" cy="360184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57922">
                  <a:extLst>
                    <a:ext uri="{9D8B030D-6E8A-4147-A177-3AD203B41FA5}">
                      <a16:colId xmlns:a16="http://schemas.microsoft.com/office/drawing/2014/main" val="148861963"/>
                    </a:ext>
                  </a:extLst>
                </a:gridCol>
                <a:gridCol w="5531005">
                  <a:extLst>
                    <a:ext uri="{9D8B030D-6E8A-4147-A177-3AD203B41FA5}">
                      <a16:colId xmlns:a16="http://schemas.microsoft.com/office/drawing/2014/main" val="1105789565"/>
                    </a:ext>
                  </a:extLst>
                </a:gridCol>
                <a:gridCol w="1393902">
                  <a:extLst>
                    <a:ext uri="{9D8B030D-6E8A-4147-A177-3AD203B41FA5}">
                      <a16:colId xmlns:a16="http://schemas.microsoft.com/office/drawing/2014/main" val="3623837959"/>
                    </a:ext>
                  </a:extLst>
                </a:gridCol>
                <a:gridCol w="1193181">
                  <a:extLst>
                    <a:ext uri="{9D8B030D-6E8A-4147-A177-3AD203B41FA5}">
                      <a16:colId xmlns:a16="http://schemas.microsoft.com/office/drawing/2014/main" val="1594889507"/>
                    </a:ext>
                  </a:extLst>
                </a:gridCol>
                <a:gridCol w="1471961">
                  <a:extLst>
                    <a:ext uri="{9D8B030D-6E8A-4147-A177-3AD203B41FA5}">
                      <a16:colId xmlns:a16="http://schemas.microsoft.com/office/drawing/2014/main" val="1703019822"/>
                    </a:ext>
                  </a:extLst>
                </a:gridCol>
              </a:tblGrid>
              <a:tr h="858645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№   </a:t>
                      </a: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Задание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Виды уровней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Кол-во </a:t>
                      </a:r>
                      <a:r>
                        <a:rPr lang="ru-RU" sz="18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баллов</a:t>
                      </a:r>
                      <a:r>
                        <a:rPr lang="ru-RU" sz="1800" baseline="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8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(1 </a:t>
                      </a: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б.)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Публичный ответ (1 б.)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extLst>
                  <a:ext uri="{0D108BD9-81ED-4DB2-BD59-A6C34878D82A}">
                    <a16:rowId xmlns:a16="http://schemas.microsoft.com/office/drawing/2014/main" val="1211311148"/>
                  </a:ext>
                </a:extLst>
              </a:tr>
              <a:tr h="249402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</a:t>
                      </a:r>
                      <a:endParaRPr lang="ru-RU" sz="16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Таблица: основные понятия и термины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знание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extLst>
                  <a:ext uri="{0D108BD9-81ED-4DB2-BD59-A6C34878D82A}">
                    <a16:rowId xmlns:a16="http://schemas.microsoft.com/office/drawing/2014/main" val="1937447330"/>
                  </a:ext>
                </a:extLst>
              </a:tr>
              <a:tr h="249402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</a:t>
                      </a:r>
                      <a:endParaRPr lang="ru-RU" sz="16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Столбчатая диаграмма «Состав воздуха»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понимание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extLst>
                  <a:ext uri="{0D108BD9-81ED-4DB2-BD59-A6C34878D82A}">
                    <a16:rowId xmlns:a16="http://schemas.microsoft.com/office/drawing/2014/main" val="32800577"/>
                  </a:ext>
                </a:extLst>
              </a:tr>
              <a:tr h="498805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</a:t>
                      </a:r>
                      <a:endParaRPr lang="ru-RU" sz="16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Задача. Рассчитать температуру воздуха на вершине горы высотой 3 км.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применение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extLst>
                  <a:ext uri="{0D108BD9-81ED-4DB2-BD59-A6C34878D82A}">
                    <a16:rowId xmlns:a16="http://schemas.microsoft.com/office/drawing/2014/main" val="779852254"/>
                  </a:ext>
                </a:extLst>
              </a:tr>
              <a:tr h="498805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4.</a:t>
                      </a:r>
                      <a:endParaRPr lang="ru-RU" sz="16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Проанализируйте схему. Заполните текст с пропущенными словами.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анализ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extLst>
                  <a:ext uri="{0D108BD9-81ED-4DB2-BD59-A6C34878D82A}">
                    <a16:rowId xmlns:a16="http://schemas.microsoft.com/office/drawing/2014/main" val="748623401"/>
                  </a:ext>
                </a:extLst>
              </a:tr>
              <a:tr h="538827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6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Ответь на вопрос «Почему происходит изменение температуры воздуха с высотой?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синтез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extLst>
                  <a:ext uri="{0D108BD9-81ED-4DB2-BD59-A6C34878D82A}">
                    <a16:rowId xmlns:a16="http://schemas.microsoft.com/office/drawing/2014/main" val="4104924567"/>
                  </a:ext>
                </a:extLst>
              </a:tr>
              <a:tr h="495111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Прочитайте текст «Значение атмосферы» и выберите основные значения атмосферы.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оценка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5588" marR="65588" marT="0" marB="0"/>
                </a:tc>
                <a:extLst>
                  <a:ext uri="{0D108BD9-81ED-4DB2-BD59-A6C34878D82A}">
                    <a16:rowId xmlns:a16="http://schemas.microsoft.com/office/drawing/2014/main" val="3904554554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3969834" y="4571999"/>
            <a:ext cx="3780265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«5» - 6 - 7 баллов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«4» - 4 - 5 баллов</a:t>
            </a: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«3» - 2 - 3 балла</a:t>
            </a:r>
          </a:p>
        </p:txBody>
      </p:sp>
    </p:spTree>
    <p:extLst>
      <p:ext uri="{BB962C8B-B14F-4D97-AF65-F5344CB8AC3E}">
        <p14:creationId xmlns:p14="http://schemas.microsoft.com/office/powerpoint/2010/main" val="807632392"/>
      </p:ext>
    </p:extLst>
  </p:cSld>
  <p:clrMapOvr>
    <a:masterClrMapping/>
  </p:clrMapOvr>
</p:sld>
</file>

<file path=ppt/theme/theme1.xml><?xml version="1.0" encoding="utf-8"?>
<a:theme xmlns:a="http://schemas.openxmlformats.org/drawingml/2006/main" name="Ретро">
  <a:themeElements>
    <a:clrScheme name="Ретро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Ретро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Ретро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137</TotalTime>
  <Words>455</Words>
  <Application>Microsoft Office PowerPoint</Application>
  <PresentationFormat>Широкоэкранный</PresentationFormat>
  <Paragraphs>106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Times New Roman</vt:lpstr>
      <vt:lpstr>Ретро</vt:lpstr>
      <vt:lpstr>Презентация PowerPoint</vt:lpstr>
      <vt:lpstr>ЦЕЛЬ –  установление температурных закономерностей в атмосфере Земли.</vt:lpstr>
      <vt:lpstr>Уровень знаний.  Таблица: основные понятия и термины.</vt:lpstr>
      <vt:lpstr>Уровень понимания. Столбчатая диаграмма «Состав воздуха»</vt:lpstr>
      <vt:lpstr>3.Уровень применения.</vt:lpstr>
      <vt:lpstr>4.Уровень анализа.</vt:lpstr>
      <vt:lpstr>5.Уровень синтеза</vt:lpstr>
      <vt:lpstr>6. Уровень оценки</vt:lpstr>
      <vt:lpstr>Лист самооценки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Уровень знаний.   Таблица: основные понятия и термины. </dc:title>
  <dc:creator>User</dc:creator>
  <cp:lastModifiedBy>User</cp:lastModifiedBy>
  <cp:revision>24</cp:revision>
  <dcterms:created xsi:type="dcterms:W3CDTF">2023-12-10T07:55:33Z</dcterms:created>
  <dcterms:modified xsi:type="dcterms:W3CDTF">2023-12-14T11:09:48Z</dcterms:modified>
</cp:coreProperties>
</file>

<file path=docProps/thumbnail.jpeg>
</file>