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6" r:id="rId1"/>
  </p:sldMasterIdLst>
  <p:sldIdLst>
    <p:sldId id="264" r:id="rId2"/>
    <p:sldId id="265" r:id="rId3"/>
    <p:sldId id="256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0" autoAdjust="0"/>
    <p:restoredTop sz="94660"/>
  </p:normalViewPr>
  <p:slideViewPr>
    <p:cSldViewPr snapToGrid="0">
      <p:cViewPr varScale="1">
        <p:scale>
          <a:sx n="86" d="100"/>
          <a:sy n="86" d="100"/>
        </p:scale>
        <p:origin x="6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6FD04-B69A-4C06-9490-9AB0691CCB1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83D09-2AA8-4652-A1CB-D78452674B53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7220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6FD04-B69A-4C06-9490-9AB0691CCB1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83D09-2AA8-4652-A1CB-D78452674B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435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6FD04-B69A-4C06-9490-9AB0691CCB1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83D09-2AA8-4652-A1CB-D78452674B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75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6FD04-B69A-4C06-9490-9AB0691CCB1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83D09-2AA8-4652-A1CB-D78452674B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802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6FD04-B69A-4C06-9490-9AB0691CCB1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83D09-2AA8-4652-A1CB-D78452674B53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758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6FD04-B69A-4C06-9490-9AB0691CCB1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83D09-2AA8-4652-A1CB-D78452674B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307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6FD04-B69A-4C06-9490-9AB0691CCB1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83D09-2AA8-4652-A1CB-D78452674B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190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6FD04-B69A-4C06-9490-9AB0691CCB1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83D09-2AA8-4652-A1CB-D78452674B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144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6FD04-B69A-4C06-9490-9AB0691CCB1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83D09-2AA8-4652-A1CB-D78452674B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402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046FD04-B69A-4C06-9490-9AB0691CCB1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683D09-2AA8-4652-A1CB-D78452674B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444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6FD04-B69A-4C06-9490-9AB0691CCB1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83D09-2AA8-4652-A1CB-D78452674B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533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046FD04-B69A-4C06-9490-9AB0691CCB1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F683D09-2AA8-4652-A1CB-D78452674B53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8053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77027" y="2330605"/>
            <a:ext cx="10058400" cy="3368375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Атмосфера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Температура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воздуха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 КЛАСС)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ГЕОГРАФИИ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коЛЕСНИКОВ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3307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048496"/>
            <a:ext cx="10058400" cy="145075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 установление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температурных закономерностей в атмосфере Земли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310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4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знаний.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Таблица: основные понятия и термины.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279769"/>
              </p:ext>
            </p:extLst>
          </p:nvPr>
        </p:nvGraphicFramePr>
        <p:xfrm>
          <a:off x="1187532" y="2042558"/>
          <a:ext cx="9968148" cy="39258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74592">
                  <a:extLst>
                    <a:ext uri="{9D8B030D-6E8A-4147-A177-3AD203B41FA5}">
                      <a16:colId xmlns:a16="http://schemas.microsoft.com/office/drawing/2014/main" val="2060648525"/>
                    </a:ext>
                  </a:extLst>
                </a:gridCol>
                <a:gridCol w="7493556">
                  <a:extLst>
                    <a:ext uri="{9D8B030D-6E8A-4147-A177-3AD203B41FA5}">
                      <a16:colId xmlns:a16="http://schemas.microsoft.com/office/drawing/2014/main" val="3564009443"/>
                    </a:ext>
                  </a:extLst>
                </a:gridCol>
              </a:tblGrid>
              <a:tr h="4707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Термин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Трактовка (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или функция)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7166323"/>
                  </a:ext>
                </a:extLst>
              </a:tr>
              <a:tr h="9708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Атмосфера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2529683"/>
                  </a:ext>
                </a:extLst>
              </a:tr>
              <a:tr h="9708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Воздух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3796799"/>
                  </a:ext>
                </a:extLst>
              </a:tr>
              <a:tr h="14709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Озоновый слой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2510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0057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ru-RU" sz="4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понимания.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Столбчатая диаграмма</a:t>
            </a:r>
            <a:b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«Состав воздуха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70660" y="2208810"/>
            <a:ext cx="1246909" cy="378823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90949" y="5332022"/>
            <a:ext cx="1246909" cy="665018"/>
          </a:xfrm>
          <a:prstGeom prst="rect">
            <a:avLst/>
          </a:prstGeom>
          <a:pattFill prst="dkUpDiag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111238" y="5955476"/>
            <a:ext cx="1246909" cy="8312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5526473" y="2705795"/>
            <a:ext cx="276225" cy="276225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Прямоугольник 9"/>
          <p:cNvSpPr>
            <a:spLocks noChangeArrowheads="1"/>
          </p:cNvSpPr>
          <p:nvPr/>
        </p:nvSpPr>
        <p:spPr bwMode="auto">
          <a:xfrm flipV="1">
            <a:off x="5535998" y="2271244"/>
            <a:ext cx="266700" cy="2381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Прямоугольник 15"/>
          <p:cNvSpPr>
            <a:spLocks noChangeArrowheads="1"/>
          </p:cNvSpPr>
          <p:nvPr/>
        </p:nvSpPr>
        <p:spPr bwMode="auto">
          <a:xfrm>
            <a:off x="5526473" y="3169318"/>
            <a:ext cx="266700" cy="228600"/>
          </a:xfrm>
          <a:prstGeom prst="rect">
            <a:avLst/>
          </a:prstGeom>
          <a:pattFill prst="dkUpDiag">
            <a:fgClr>
              <a:srgbClr val="000000"/>
            </a:fgClr>
            <a:bgClr>
              <a:srgbClr val="FFFFFF"/>
            </a:bgClr>
          </a:patt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5526473" y="261374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985163" y="2208810"/>
            <a:ext cx="3740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_____________%________________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985163" y="2682519"/>
            <a:ext cx="3740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_____________%________________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985163" y="3244334"/>
            <a:ext cx="3740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_____________%________________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726379" y="1737360"/>
            <a:ext cx="22321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Условные знаки</a:t>
            </a:r>
            <a:endParaRPr lang="ru-RU" sz="24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197434" y="3571306"/>
            <a:ext cx="6096000" cy="139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78%; 1%; 21%				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кислород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азот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углекислый газ и др.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082639" y="4833684"/>
            <a:ext cx="6923313" cy="991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ЗАДАЧА.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Распределить процентное соотношение и соответствующие газы.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751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29678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3.Уровень применения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65684" y="4516745"/>
            <a:ext cx="697832" cy="356044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19</a:t>
            </a:r>
            <a:r>
              <a:rPr lang="ru-RU" baseline="30000" dirty="0">
                <a:solidFill>
                  <a:schemeClr val="tx1"/>
                </a:solidFill>
              </a:rPr>
              <a:t>0</a:t>
            </a:r>
            <a:r>
              <a:rPr lang="ru-RU" dirty="0">
                <a:solidFill>
                  <a:schemeClr val="tx1"/>
                </a:solidFill>
              </a:rPr>
              <a:t>С</a:t>
            </a:r>
          </a:p>
        </p:txBody>
      </p:sp>
      <p:sp>
        <p:nvSpPr>
          <p:cNvPr id="4" name="Полилиния 4"/>
          <p:cNvSpPr>
            <a:spLocks/>
          </p:cNvSpPr>
          <p:nvPr/>
        </p:nvSpPr>
        <p:spPr bwMode="auto">
          <a:xfrm rot="10800000" flipH="1" flipV="1">
            <a:off x="1708486" y="2743201"/>
            <a:ext cx="3296652" cy="2277562"/>
          </a:xfrm>
          <a:custGeom>
            <a:avLst/>
            <a:gdLst>
              <a:gd name="T0" fmla="*/ 0 w 2190750"/>
              <a:gd name="T1" fmla="*/ 1083724 h 1856935"/>
              <a:gd name="T2" fmla="*/ 579907 w 2190750"/>
              <a:gd name="T3" fmla="*/ 1089782 h 1856935"/>
              <a:gd name="T4" fmla="*/ 1107882 w 2190750"/>
              <a:gd name="T5" fmla="*/ 120445 h 1856935"/>
              <a:gd name="T6" fmla="*/ 1531993 w 2190750"/>
              <a:gd name="T7" fmla="*/ 84094 h 1856935"/>
              <a:gd name="T8" fmla="*/ 1869550 w 2190750"/>
              <a:gd name="T9" fmla="*/ 750514 h 1856935"/>
              <a:gd name="T10" fmla="*/ 1973414 w 2190750"/>
              <a:gd name="T11" fmla="*/ 780806 h 1856935"/>
              <a:gd name="T12" fmla="*/ 1973414 w 2190750"/>
              <a:gd name="T13" fmla="*/ 774747 h 1856935"/>
              <a:gd name="T14" fmla="*/ 1973414 w 2190750"/>
              <a:gd name="T15" fmla="*/ 774747 h 1856935"/>
              <a:gd name="T16" fmla="*/ 1947448 w 2190750"/>
              <a:gd name="T17" fmla="*/ 756572 h 1856935"/>
              <a:gd name="T18" fmla="*/ 1990725 w 2190750"/>
              <a:gd name="T19" fmla="*/ 762631 h 18569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190750" h="1856935">
                <a:moveTo>
                  <a:pt x="0" y="1703839"/>
                </a:moveTo>
                <a:cubicBezTo>
                  <a:pt x="217487" y="1834807"/>
                  <a:pt x="434975" y="1965776"/>
                  <a:pt x="638175" y="1713364"/>
                </a:cubicBezTo>
                <a:cubicBezTo>
                  <a:pt x="841375" y="1460952"/>
                  <a:pt x="1044575" y="452889"/>
                  <a:pt x="1219200" y="189364"/>
                </a:cubicBezTo>
                <a:cubicBezTo>
                  <a:pt x="1393825" y="-74161"/>
                  <a:pt x="1546225" y="-32886"/>
                  <a:pt x="1685925" y="132214"/>
                </a:cubicBezTo>
                <a:cubicBezTo>
                  <a:pt x="1825625" y="297314"/>
                  <a:pt x="1976438" y="997402"/>
                  <a:pt x="2057400" y="1179964"/>
                </a:cubicBezTo>
                <a:cubicBezTo>
                  <a:pt x="2138362" y="1362526"/>
                  <a:pt x="2171700" y="1227589"/>
                  <a:pt x="2171700" y="1227589"/>
                </a:cubicBezTo>
                <a:cubicBezTo>
                  <a:pt x="2190750" y="1233939"/>
                  <a:pt x="2171700" y="1218064"/>
                  <a:pt x="2171700" y="1218064"/>
                </a:cubicBezTo>
                <a:lnTo>
                  <a:pt x="2171700" y="1218064"/>
                </a:lnTo>
                <a:cubicBezTo>
                  <a:pt x="2166938" y="1213302"/>
                  <a:pt x="2139950" y="1192664"/>
                  <a:pt x="2143125" y="1189489"/>
                </a:cubicBezTo>
                <a:cubicBezTo>
                  <a:pt x="2146300" y="1186314"/>
                  <a:pt x="2168525" y="1192664"/>
                  <a:pt x="2190750" y="1199014"/>
                </a:cubicBezTo>
              </a:path>
            </a:pathLst>
          </a:custGeom>
          <a:noFill/>
          <a:ln w="25400">
            <a:solidFill>
              <a:srgbClr val="243F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" name="Прямая со стрелкой 5"/>
          <p:cNvSpPr>
            <a:spLocks noChangeShapeType="1"/>
          </p:cNvSpPr>
          <p:nvPr/>
        </p:nvSpPr>
        <p:spPr bwMode="auto">
          <a:xfrm flipH="1">
            <a:off x="3864542" y="2875548"/>
            <a:ext cx="45719" cy="1705828"/>
          </a:xfrm>
          <a:prstGeom prst="straightConnector1">
            <a:avLst/>
          </a:prstGeom>
          <a:noFill/>
          <a:ln w="9525">
            <a:solidFill>
              <a:srgbClr val="4579B8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1400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 flipV="1">
            <a:off x="3508089" y="1997241"/>
            <a:ext cx="804347" cy="2295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134035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 flipH="1">
            <a:off x="41808743" y="650683"/>
            <a:ext cx="442121" cy="35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 flipH="1">
            <a:off x="42258006" y="843689"/>
            <a:ext cx="44212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413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753853" y="2286000"/>
            <a:ext cx="2887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  <a:endParaRPr lang="ru-RU" sz="3200"/>
          </a:p>
        </p:txBody>
      </p:sp>
      <p:sp>
        <p:nvSpPr>
          <p:cNvPr id="14" name="Прямоугольник 13"/>
          <p:cNvSpPr/>
          <p:nvPr/>
        </p:nvSpPr>
        <p:spPr>
          <a:xfrm>
            <a:off x="3864543" y="3652322"/>
            <a:ext cx="10467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км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313462" y="2905011"/>
            <a:ext cx="6730149" cy="2042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ЗАДАЧА.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Рассчитайте температуру воздуха на вершине горы высотой 3 км, если у подножия она равна 19 градусов по Цельсию.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393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20302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4.Уровень анализа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53228" y="2457962"/>
            <a:ext cx="489383" cy="417586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r>
              <a:rPr lang="ru-RU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72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  <a:p>
            <a:pPr lvl="8"/>
            <a:endParaRPr lang="ru-RU" sz="7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8" algn="ctr"/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964932" y="4417766"/>
            <a:ext cx="1275348" cy="12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2261937" y="2987351"/>
            <a:ext cx="1347537" cy="14437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609474" y="2972914"/>
            <a:ext cx="842210" cy="7218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609474" y="2987351"/>
            <a:ext cx="0" cy="125128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1260758" y="2735888"/>
            <a:ext cx="1143000" cy="10875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1426642" y="2859160"/>
            <a:ext cx="1112924" cy="10853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2520614" y="3996800"/>
            <a:ext cx="17446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Объект 2"/>
          <p:cNvSpPr txBox="1">
            <a:spLocks/>
          </p:cNvSpPr>
          <p:nvPr/>
        </p:nvSpPr>
        <p:spPr>
          <a:xfrm>
            <a:off x="1097280" y="4139837"/>
            <a:ext cx="815741" cy="28996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+18</a:t>
            </a:r>
            <a:r>
              <a:rPr lang="ru-RU" sz="18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2935705" y="3517987"/>
            <a:ext cx="20506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2272917" y="3148655"/>
            <a:ext cx="7940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+6</a:t>
            </a:r>
            <a:r>
              <a:rPr lang="ru-RU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С</a:t>
            </a:r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1803234" y="3770505"/>
            <a:ext cx="8160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+12</a:t>
            </a:r>
            <a:r>
              <a:rPr lang="ru-RU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С</a:t>
            </a:r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4800601" y="3627468"/>
            <a:ext cx="7209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3 км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1097280" y="1720516"/>
            <a:ext cx="8852836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Проанализируйте схему. Заполните текст с пропущенными словами.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5378116" y="2427188"/>
            <a:ext cx="6689558" cy="4021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Поднимаясь вверх по склону, температура воздуха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_______.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Опускаясь по склону вниз, температура воздуха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_________.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Делаю вывод: чем выше от поверхности Земли, тем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_____.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Чем ближе к земной поверхности, тем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__________________.</a:t>
            </a:r>
          </a:p>
          <a:p>
            <a:pPr algn="just">
              <a:lnSpc>
                <a:spcPct val="115000"/>
              </a:lnSpc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Пропущенные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слова: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теплее, понижается, холоднее, повышается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Объясни, почему так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619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1201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4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синтеза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696453"/>
            <a:ext cx="10058400" cy="4172641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Задание.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выполненным заданиям (№1 – 4) определи закономерности (зависимости), проявляемые  в атмосфере.</a:t>
            </a:r>
          </a:p>
          <a:p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Закономерности: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._______________________________________________________________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779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62779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4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оценки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9389" y="914400"/>
            <a:ext cx="11261558" cy="5329989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текст «Значение атмосферы» и выберите основные значения атмосферы.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атмосферы.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320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Задумывались ли вы когда-нибудь над выражением: «Необходимо, как воздух»? Человек может прожить без воздуха всего несколько минут. Воздух нужен для дыхания почти всем живым организмам на Земле. Озон, содержащийся в стратосфере, предохраняет живые организмы от вредного для них ультрафиолетового излучения Солнца. В воздухе атмосферы сгорает большинство метеорных тел. Атмосфера предохраняет Землю от сильного нагревания днём и охлаждения ночью: на Луне – спутнике Земли, лишённом атмосферы, дневные температуры поверхности достигают +100</a:t>
            </a:r>
            <a:r>
              <a:rPr lang="ru-RU" sz="26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– 170</a:t>
            </a:r>
            <a:r>
              <a:rPr lang="ru-RU" sz="26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градусов, а ночные – - 200</a:t>
            </a:r>
            <a:r>
              <a:rPr lang="ru-RU" sz="26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</a:t>
            </a:r>
          </a:p>
          <a:p>
            <a:pPr indent="4320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атмосферы Земля не стала бы той планетой, какой мы её знаем, и жизнь на ней была бы невозможна.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7633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56088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 самооценки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5121391"/>
              </p:ext>
            </p:extLst>
          </p:nvPr>
        </p:nvGraphicFramePr>
        <p:xfrm>
          <a:off x="691376" y="848604"/>
          <a:ext cx="10247971" cy="36018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7922">
                  <a:extLst>
                    <a:ext uri="{9D8B030D-6E8A-4147-A177-3AD203B41FA5}">
                      <a16:colId xmlns:a16="http://schemas.microsoft.com/office/drawing/2014/main" val="148861963"/>
                    </a:ext>
                  </a:extLst>
                </a:gridCol>
                <a:gridCol w="5531005">
                  <a:extLst>
                    <a:ext uri="{9D8B030D-6E8A-4147-A177-3AD203B41FA5}">
                      <a16:colId xmlns:a16="http://schemas.microsoft.com/office/drawing/2014/main" val="1105789565"/>
                    </a:ext>
                  </a:extLst>
                </a:gridCol>
                <a:gridCol w="1393902">
                  <a:extLst>
                    <a:ext uri="{9D8B030D-6E8A-4147-A177-3AD203B41FA5}">
                      <a16:colId xmlns:a16="http://schemas.microsoft.com/office/drawing/2014/main" val="3623837959"/>
                    </a:ext>
                  </a:extLst>
                </a:gridCol>
                <a:gridCol w="1193181">
                  <a:extLst>
                    <a:ext uri="{9D8B030D-6E8A-4147-A177-3AD203B41FA5}">
                      <a16:colId xmlns:a16="http://schemas.microsoft.com/office/drawing/2014/main" val="1594889507"/>
                    </a:ext>
                  </a:extLst>
                </a:gridCol>
                <a:gridCol w="1471961">
                  <a:extLst>
                    <a:ext uri="{9D8B030D-6E8A-4147-A177-3AD203B41FA5}">
                      <a16:colId xmlns:a16="http://schemas.microsoft.com/office/drawing/2014/main" val="1703019822"/>
                    </a:ext>
                  </a:extLst>
                </a:gridCol>
              </a:tblGrid>
              <a:tr h="85864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№  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Задание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уровней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баллов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б.)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Публичный ответ (1 б.)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extLst>
                  <a:ext uri="{0D108BD9-81ED-4DB2-BD59-A6C34878D82A}">
                    <a16:rowId xmlns:a16="http://schemas.microsoft.com/office/drawing/2014/main" val="1211311148"/>
                  </a:ext>
                </a:extLst>
              </a:tr>
              <a:tr h="24940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Таблица: основные понятия и термины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знание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extLst>
                  <a:ext uri="{0D108BD9-81ED-4DB2-BD59-A6C34878D82A}">
                    <a16:rowId xmlns:a16="http://schemas.microsoft.com/office/drawing/2014/main" val="1937447330"/>
                  </a:ext>
                </a:extLst>
              </a:tr>
              <a:tr h="24940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Столбчатая диаграмма «Состав воздуха»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понимание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extLst>
                  <a:ext uri="{0D108BD9-81ED-4DB2-BD59-A6C34878D82A}">
                    <a16:rowId xmlns:a16="http://schemas.microsoft.com/office/drawing/2014/main" val="32800577"/>
                  </a:ext>
                </a:extLst>
              </a:tr>
              <a:tr h="49880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Задача. Рассчитать температуру воздуха на вершине горы высотой 3 км.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применение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extLst>
                  <a:ext uri="{0D108BD9-81ED-4DB2-BD59-A6C34878D82A}">
                    <a16:rowId xmlns:a16="http://schemas.microsoft.com/office/drawing/2014/main" val="779852254"/>
                  </a:ext>
                </a:extLst>
              </a:tr>
              <a:tr h="49880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Проанализируйте схему. Заполните текст с пропущенными словами.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анализ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extLst>
                  <a:ext uri="{0D108BD9-81ED-4DB2-BD59-A6C34878D82A}">
                    <a16:rowId xmlns:a16="http://schemas.microsoft.com/office/drawing/2014/main" val="748623401"/>
                  </a:ext>
                </a:extLst>
              </a:tr>
              <a:tr h="53882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Ответь на вопрос «Почему происходит изменение температуры воздуха с высотой?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синтез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extLst>
                  <a:ext uri="{0D108BD9-81ED-4DB2-BD59-A6C34878D82A}">
                    <a16:rowId xmlns:a16="http://schemas.microsoft.com/office/drawing/2014/main" val="4104924567"/>
                  </a:ext>
                </a:extLst>
              </a:tr>
              <a:tr h="49511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Прочитайте текст «Значение атмосферы» и выберите основные значения атмосферы.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оценка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588" marR="65588" marT="0" marB="0"/>
                </a:tc>
                <a:extLst>
                  <a:ext uri="{0D108BD9-81ED-4DB2-BD59-A6C34878D82A}">
                    <a16:rowId xmlns:a16="http://schemas.microsoft.com/office/drawing/2014/main" val="3904554554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969834" y="4571999"/>
            <a:ext cx="378026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«5» - 6 - 7 баллов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«4» - 4 - 5 баллов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«3» - 2 - 3 балла</a:t>
            </a:r>
          </a:p>
        </p:txBody>
      </p:sp>
    </p:spTree>
    <p:extLst>
      <p:ext uri="{BB962C8B-B14F-4D97-AF65-F5344CB8AC3E}">
        <p14:creationId xmlns:p14="http://schemas.microsoft.com/office/powerpoint/2010/main" val="807632392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137</TotalTime>
  <Words>455</Words>
  <Application>Microsoft Office PowerPoint</Application>
  <PresentationFormat>Широкоэкранный</PresentationFormat>
  <Paragraphs>106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Ретро</vt:lpstr>
      <vt:lpstr>Презентация PowerPoint</vt:lpstr>
      <vt:lpstr>ЦЕЛЬ –  установление температурных закономерностей в атмосфере Земли.</vt:lpstr>
      <vt:lpstr>Уровень знаний.  Таблица: основные понятия и термины.</vt:lpstr>
      <vt:lpstr>Уровень понимания. Столбчатая диаграмма «Состав воздуха»</vt:lpstr>
      <vt:lpstr>3.Уровень применения.</vt:lpstr>
      <vt:lpstr>4.Уровень анализа.</vt:lpstr>
      <vt:lpstr>5.Уровень синтеза</vt:lpstr>
      <vt:lpstr>6. Уровень оценки</vt:lpstr>
      <vt:lpstr>Лист самооценки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Уровень знаний.   Таблица: основные понятия и термины. </dc:title>
  <dc:creator>User</dc:creator>
  <cp:lastModifiedBy>User</cp:lastModifiedBy>
  <cp:revision>24</cp:revision>
  <dcterms:created xsi:type="dcterms:W3CDTF">2023-12-10T07:55:33Z</dcterms:created>
  <dcterms:modified xsi:type="dcterms:W3CDTF">2023-12-14T11:09:48Z</dcterms:modified>
</cp:coreProperties>
</file>