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7" r:id="rId6"/>
    <p:sldId id="264" r:id="rId7"/>
    <p:sldId id="265" r:id="rId8"/>
    <p:sldId id="268" r:id="rId9"/>
    <p:sldId id="269" r:id="rId10"/>
    <p:sldId id="266" r:id="rId11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0100"/>
    <a:srgbClr val="F0CB88"/>
    <a:srgbClr val="EFC67D"/>
    <a:srgbClr val="EAB350"/>
    <a:srgbClr val="FFFFFF"/>
    <a:srgbClr val="3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1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CEF6DE-369B-8D0E-0D7C-E558D499A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0042"/>
            <a:ext cx="12209909" cy="6847958"/>
          </a:xfrm>
          <a:prstGeom prst="rect">
            <a:avLst/>
          </a:prstGeom>
          <a:gradFill>
            <a:gsLst>
              <a:gs pos="0">
                <a:srgbClr val="EAB350"/>
              </a:gs>
              <a:gs pos="100000">
                <a:schemeClr val="bg1">
                  <a:alpha val="0"/>
                </a:schemeClr>
              </a:gs>
            </a:gsLst>
            <a:lin ang="2700000" scaled="1"/>
          </a:gradFill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46867E6-70C8-D088-5E58-5425A9168EAD}"/>
              </a:ext>
            </a:extLst>
          </p:cNvPr>
          <p:cNvSpPr/>
          <p:nvPr userDrawn="1"/>
        </p:nvSpPr>
        <p:spPr>
          <a:xfrm>
            <a:off x="0" y="0"/>
            <a:ext cx="12207239" cy="6858000"/>
          </a:xfrm>
          <a:prstGeom prst="rect">
            <a:avLst/>
          </a:prstGeom>
          <a:gradFill>
            <a:gsLst>
              <a:gs pos="0">
                <a:srgbClr val="F0CB88"/>
              </a:gs>
              <a:gs pos="100000">
                <a:schemeClr val="bg1"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n>
                <a:noFill/>
              </a:ln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C1C88-666F-D8A5-C7A9-3B012CBEA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564" y="522000"/>
            <a:ext cx="8128000" cy="2387455"/>
          </a:xfrm>
        </p:spPr>
        <p:txBody>
          <a:bodyPr anchor="b">
            <a:normAutofit/>
          </a:bodyPr>
          <a:lstStyle>
            <a:lvl1pPr algn="l">
              <a:defRPr sz="7200" b="1">
                <a:solidFill>
                  <a:srgbClr val="300000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  <a:endParaRPr lang="ru-UA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356A5F-F35C-60E8-0110-046E38ACF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873" y="2977213"/>
            <a:ext cx="8125691" cy="1068314"/>
          </a:xfrm>
        </p:spPr>
        <p:txBody>
          <a:bodyPr/>
          <a:lstStyle>
            <a:lvl1pPr marL="0" indent="0" algn="l">
              <a:buNone/>
              <a:defRPr sz="2400" b="1">
                <a:solidFill>
                  <a:srgbClr val="3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ru-UA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90D919-5869-7742-E1CC-069755F10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A46056-D9F4-A2A9-4F92-92B0278EA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11A82B-F3EC-CF39-C715-4706129A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2910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E8768-5AB1-C23E-5164-A298E97A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7440F2-7D7C-22C0-F275-E468B5F9E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9B4FB8-30F7-4360-BA6F-5548EBE77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2270E0-3227-F1A3-0AC5-2DF69D84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0283F9-F574-70A3-C49D-F07145DF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9982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69F0DF-AEC9-4702-9787-435718B03E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B08B692-537B-F092-26FA-2F8FD6DC8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9D6DD9-FF28-73AD-052C-64568A35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61A943-6763-93BE-48B7-7D59DFEFC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262DB0-01CA-063D-4B4B-8C7F63939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3655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F8FE0-8256-CE4B-F264-F9F86844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50100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372ED6-4602-058D-A4F7-440754A35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B45398-F028-45E5-7BC0-26F1C93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4A5DC0-C52B-4AF1-0A02-FD9AC1733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018D9E-CCC9-BEB7-784E-674431B3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5965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EBA39-796E-02BC-7B87-8DC6A055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5CBA1F-123E-EEA8-0747-3FBFCCCEB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4FEA35-BFFA-B11B-DE26-CFC575B2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17C1A8-F522-7CFD-D18C-C49F75F7E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DFE67C-909C-6A16-50EC-D9706364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1842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3CCD4-9A7B-68AC-B845-5C10C45E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54517F-0811-7216-8331-65EFCF2342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87A856-E3BD-A38C-4BF8-1E0C5AAD2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BFA886-94FA-4470-CC73-1324F4AB4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ACD936-67B3-6D9F-1CCF-A23BB830E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94FEB3-842E-53CB-0F2D-1BCA4235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0271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44ED0-9531-C04A-0D7C-9DB44421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C5CD6E-7B49-91FE-D9B0-69E2CBCD0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3FDBC7-A384-6194-9425-8B681D17D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92C1B4-0529-DDEF-499C-157748188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EDA5505-5A6C-3DB3-54DC-959E0EAC0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3E1240-44D9-4725-9DCF-C5D44A399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B44879-19AC-7FD5-6F84-FA3E4E69B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194025-AD49-A4E3-0273-8E336DFF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5786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253EB2-7831-07FD-D7D6-8B5285700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F1A62A-EF4E-7564-6550-8B5100671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B495B1-DAA7-8F11-C90C-A32420E54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94ED05C-5538-F792-5809-85A9A976F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8986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6624B1-A77A-8A52-9C00-F1B11340C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6AF8490-609C-8F77-A4F8-1C8EC4A6C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6A8DB1-A87F-FA69-674A-5106DAC42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8768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F8EE82-C17E-6974-2596-6B6555827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21D444-3E03-9557-5A8A-E07A864ED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C3BABA-ADEC-978A-4E08-AA1DC1682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11F64B-EF2A-4313-9290-33AFD64A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C3242B-57EB-A5A2-8602-4F54D3E7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3B8094-F865-77A3-612B-236C25EA9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8157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7A8F7-78B2-1C54-14FE-7DF4F366D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740892-549A-E82B-9506-BB2F2B8E9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2CE35F-E191-3930-9074-A4392AFF5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CB4874-68E2-8F06-B14F-2ADD68C1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CE2382-4466-7E91-63DB-AFDEA1C73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78B3F5-F3C5-F689-FDE9-357F2696D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4446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E07212-48CC-4A56-3FCC-BE6FBE45687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2"/>
            <a:ext cx="12192000" cy="68525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05569-32AD-C12A-D767-FB7163C79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628" y="272765"/>
            <a:ext cx="9654309" cy="429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ru-UA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F1B41F-EFC8-5014-FF04-40BA3791E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9B42D8-8E7E-1F9B-A235-130BE60D3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19EE-6E32-46F6-8FA9-9917390CD7F9}" type="datetimeFigureOut">
              <a:rPr lang="ru-UA" smtClean="0"/>
              <a:t>11/30/2023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015D36-D6A3-91E9-0E43-89218EE69E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26CA75-46CA-81F9-6110-4BC39715E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1F7FC-9D68-43C3-96C8-33BE30796903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4980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A02E1-8A24-91F3-EC5A-7188063DF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064" y="226032"/>
            <a:ext cx="7756664" cy="4274049"/>
          </a:xfrm>
        </p:spPr>
        <p:txBody>
          <a:bodyPr>
            <a:normAutofit fontScale="90000"/>
          </a:bodyPr>
          <a:lstStyle/>
          <a:p>
            <a:r>
              <a:rPr lang="ru-RU" sz="5400" i="1" dirty="0"/>
              <a:t>Реализация принципа презумпции невиновности на разных стадиях судебного разбирательства</a:t>
            </a:r>
            <a:endParaRPr lang="ru-UA" sz="5400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32F401-453F-21CD-9FA7-6021E4CF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64" y="5219976"/>
            <a:ext cx="8125691" cy="106831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Маринов Дмитрий</a:t>
            </a:r>
          </a:p>
          <a:p>
            <a:r>
              <a:rPr lang="ru-RU" dirty="0"/>
              <a:t>9 класс</a:t>
            </a:r>
          </a:p>
          <a:p>
            <a:r>
              <a:rPr lang="ru-RU" dirty="0"/>
              <a:t>МБОУ «СОШ №3 г. Порхова»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295474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E8BA0F-D887-748A-6580-5EB32E8F3CB3}"/>
              </a:ext>
            </a:extLst>
          </p:cNvPr>
          <p:cNvSpPr/>
          <p:nvPr/>
        </p:nvSpPr>
        <p:spPr>
          <a:xfrm>
            <a:off x="1128462" y="2732926"/>
            <a:ext cx="102244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</a:rPr>
              <a:t>Спасибо за внимание»</a:t>
            </a:r>
          </a:p>
          <a:p>
            <a:pPr algn="ctr"/>
            <a:r>
              <a:rPr lang="ru-RU" sz="5400" b="1" dirty="0">
                <a:ln/>
                <a:solidFill>
                  <a:schemeClr val="accent4"/>
                </a:solidFill>
              </a:rPr>
              <a:t>Готов выслушать ваши вопросы.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693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C9C45-5498-884F-B1E1-489210D4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Актуальность</a:t>
            </a:r>
            <a:endParaRPr lang="en-UA" b="1" i="1" dirty="0"/>
          </a:p>
        </p:txBody>
      </p:sp>
      <p:sp>
        <p:nvSpPr>
          <p:cNvPr id="81" name="任意多边形 88">
            <a:extLst>
              <a:ext uri="{FF2B5EF4-FFF2-40B4-BE49-F238E27FC236}">
                <a16:creationId xmlns:a16="http://schemas.microsoft.com/office/drawing/2014/main" id="{752FACCB-9D23-1843-8E23-78124F0E4C1C}"/>
              </a:ext>
            </a:extLst>
          </p:cNvPr>
          <p:cNvSpPr/>
          <p:nvPr/>
        </p:nvSpPr>
        <p:spPr>
          <a:xfrm>
            <a:off x="8239875" y="3026629"/>
            <a:ext cx="737702" cy="804742"/>
          </a:xfrm>
          <a:custGeom>
            <a:avLst/>
            <a:gdLst>
              <a:gd name="connsiteX0" fmla="*/ 0 w 1306285"/>
              <a:gd name="connsiteY0" fmla="*/ 1320800 h 1320800"/>
              <a:gd name="connsiteX1" fmla="*/ 43542 w 1306285"/>
              <a:gd name="connsiteY1" fmla="*/ 1277257 h 1320800"/>
              <a:gd name="connsiteX2" fmla="*/ 1306285 w 1306285"/>
              <a:gd name="connsiteY2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5" h="1320800">
                <a:moveTo>
                  <a:pt x="0" y="1320800"/>
                </a:moveTo>
                <a:lnTo>
                  <a:pt x="43542" y="1277257"/>
                </a:lnTo>
                <a:lnTo>
                  <a:pt x="1306285" y="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AE65AA-1E43-7FE8-7BC5-A37A3CF3C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4207" y="1351076"/>
            <a:ext cx="1843765" cy="24451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C33D15-3EA2-26CF-4197-B4DBA56260BF}"/>
              </a:ext>
            </a:extLst>
          </p:cNvPr>
          <p:cNvSpPr txBox="1"/>
          <p:nvPr/>
        </p:nvSpPr>
        <p:spPr>
          <a:xfrm>
            <a:off x="1215960" y="3968274"/>
            <a:ext cx="801384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Шарль Луи Монтескье, ещё в XVIII веке писал: «Если не ограждена невиновность граждан, то не ограждена и свобода»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D15EB8-6448-A021-BC63-CC5F8B434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251" y="775361"/>
            <a:ext cx="2091299" cy="311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3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95CA28B-024E-3B19-4E7E-0B82ACA92C74}"/>
              </a:ext>
            </a:extLst>
          </p:cNvPr>
          <p:cNvGrpSpPr>
            <a:grpSpLocks/>
          </p:cNvGrpSpPr>
          <p:nvPr/>
        </p:nvGrpSpPr>
        <p:grpSpPr bwMode="auto">
          <a:xfrm>
            <a:off x="3551936" y="4340735"/>
            <a:ext cx="5105400" cy="555625"/>
            <a:chOff x="1248" y="1440"/>
            <a:chExt cx="3216" cy="350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id="{512C8C83-AA23-02FF-E337-DE1B0F2C4BB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62695803-DF0D-7379-9C9E-D5490E40AE0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67DD93EB-1FEC-A27F-7B0E-F6CB127A7E3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026297C5-DC68-7FA8-0F5C-E38A50E22E6F}"/>
              </a:ext>
            </a:extLst>
          </p:cNvPr>
          <p:cNvGrpSpPr>
            <a:grpSpLocks/>
          </p:cNvGrpSpPr>
          <p:nvPr/>
        </p:nvGrpSpPr>
        <p:grpSpPr bwMode="auto">
          <a:xfrm>
            <a:off x="3469742" y="1292736"/>
            <a:ext cx="5105400" cy="555625"/>
            <a:chOff x="1248" y="2030"/>
            <a:chExt cx="3216" cy="350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B03C5289-910E-8D72-5EBB-126DA5C66DC6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A8F80A90-CBB8-74BD-CE83-56DA9560F77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88C0879D-542E-68D0-F9B0-02C3BF13841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2072"/>
              <a:ext cx="7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A9D7BCFD-698D-1A7C-B667-07281789414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39" y="2065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  <a:highlight>
                    <a:srgbClr val="008000"/>
                  </a:highlight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EA65FDC6-5893-AA07-E9F3-9C7326411D51}"/>
              </a:ext>
            </a:extLst>
          </p:cNvPr>
          <p:cNvGrpSpPr>
            <a:grpSpLocks/>
          </p:cNvGrpSpPr>
          <p:nvPr/>
        </p:nvGrpSpPr>
        <p:grpSpPr bwMode="auto">
          <a:xfrm>
            <a:off x="3551936" y="2664335"/>
            <a:ext cx="5105400" cy="555625"/>
            <a:chOff x="1248" y="2640"/>
            <a:chExt cx="3216" cy="350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69AAE08A-3B6A-1C1F-8F6A-DCFC9529A69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69ECA76D-17DE-D007-ACEA-EC90E32498C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235AA755-9932-FCA1-D37C-90A436FCA00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7FFE1794-9C59-B814-A6D7-B9FD38E0D717}"/>
              </a:ext>
            </a:extLst>
          </p:cNvPr>
          <p:cNvGrpSpPr>
            <a:grpSpLocks/>
          </p:cNvGrpSpPr>
          <p:nvPr/>
        </p:nvGrpSpPr>
        <p:grpSpPr bwMode="auto">
          <a:xfrm>
            <a:off x="3551936" y="3502535"/>
            <a:ext cx="5105400" cy="555625"/>
            <a:chOff x="1248" y="3230"/>
            <a:chExt cx="3216" cy="350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A1737D4D-A7C4-7606-7826-D2D9A61266C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67CBF170-8C12-D136-52EA-F2016DBBB86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D493650F-006C-DD84-974C-E04191BF52E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CC2D45D-A3B3-73E9-9BB3-4DCA7E245462}"/>
              </a:ext>
            </a:extLst>
          </p:cNvPr>
          <p:cNvSpPr txBox="1"/>
          <p:nvPr/>
        </p:nvSpPr>
        <p:spPr>
          <a:xfrm>
            <a:off x="4472374" y="733668"/>
            <a:ext cx="62564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 РАССМОТРЕТЬ РЕАЛИЗАЦИЮ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ПРИНЦИПА ПРЕЗУМПЦИИ НЕВИНОВНОСТИ НА РАЗНЫХ СТАДИЯХ УГОЛОВНОГО ПРОЦЕССА ПО МАТЕРИАЛАМ СУДЕБНОЙ ПРАКТИКИ</a:t>
            </a:r>
            <a:endParaRPr lang="ru-RU" sz="2400" b="1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1964A9-2CA2-5AC7-3126-BCC9625838BD}"/>
              </a:ext>
            </a:extLst>
          </p:cNvPr>
          <p:cNvSpPr txBox="1"/>
          <p:nvPr/>
        </p:nvSpPr>
        <p:spPr>
          <a:xfrm>
            <a:off x="4325969" y="2619069"/>
            <a:ext cx="60977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/>
              <a:t>Дать понятие презумпции невиновности;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4F52AE-B5FF-81FF-9A83-805E004D069D}"/>
              </a:ext>
            </a:extLst>
          </p:cNvPr>
          <p:cNvSpPr txBox="1"/>
          <p:nvPr/>
        </p:nvSpPr>
        <p:spPr>
          <a:xfrm>
            <a:off x="4325969" y="3507080"/>
            <a:ext cx="72766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/>
              <a:t>Рассмотреть условия презумпции невиновности;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2C5CF5-E6C9-38B3-38F5-A7087AFD73C2}"/>
              </a:ext>
            </a:extLst>
          </p:cNvPr>
          <p:cNvSpPr txBox="1"/>
          <p:nvPr/>
        </p:nvSpPr>
        <p:spPr>
          <a:xfrm>
            <a:off x="4472374" y="4362960"/>
            <a:ext cx="74250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/>
              <a:t>Рассмотреть проблемные стороны становления презумпции невиновности.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9B673025-5DE4-E689-7D28-0AACDC6480F1}"/>
              </a:ext>
            </a:extLst>
          </p:cNvPr>
          <p:cNvSpPr/>
          <p:nvPr/>
        </p:nvSpPr>
        <p:spPr>
          <a:xfrm>
            <a:off x="6004340" y="2114002"/>
            <a:ext cx="11079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312785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Понятие</a:t>
            </a:r>
            <a:endParaRPr lang="en-UA" b="1" i="1" dirty="0"/>
          </a:p>
        </p:txBody>
      </p:sp>
      <p:grpSp>
        <p:nvGrpSpPr>
          <p:cNvPr id="4" name="组合 1">
            <a:extLst>
              <a:ext uri="{FF2B5EF4-FFF2-40B4-BE49-F238E27FC236}">
                <a16:creationId xmlns:a16="http://schemas.microsoft.com/office/drawing/2014/main" id="{2CF13DF9-9D71-FE42-AF70-897C1C1DDA1C}"/>
              </a:ext>
            </a:extLst>
          </p:cNvPr>
          <p:cNvGrpSpPr/>
          <p:nvPr/>
        </p:nvGrpSpPr>
        <p:grpSpPr>
          <a:xfrm>
            <a:off x="5186310" y="1734460"/>
            <a:ext cx="1819380" cy="3776112"/>
            <a:chOff x="4923304" y="1684213"/>
            <a:chExt cx="2229277" cy="4626854"/>
          </a:xfrm>
        </p:grpSpPr>
        <p:sp>
          <p:nvSpPr>
            <p:cNvPr id="5" name="Freeform 4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71CEFFB3-47C7-9F42-940E-4532F34282FE}"/>
                </a:ext>
              </a:extLst>
            </p:cNvPr>
            <p:cNvSpPr/>
            <p:nvPr/>
          </p:nvSpPr>
          <p:spPr>
            <a:xfrm>
              <a:off x="5793154" y="2315778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6" name="Freeform 5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4923B1A9-4BDE-6945-AA3B-2466172733B1}"/>
                </a:ext>
              </a:extLst>
            </p:cNvPr>
            <p:cNvSpPr/>
            <p:nvPr/>
          </p:nvSpPr>
          <p:spPr>
            <a:xfrm>
              <a:off x="5306522" y="3320269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7" name="Freeform 6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EC874660-1513-6B4C-A80F-AD05AC09EF91}"/>
                </a:ext>
              </a:extLst>
            </p:cNvPr>
            <p:cNvSpPr/>
            <p:nvPr/>
          </p:nvSpPr>
          <p:spPr>
            <a:xfrm>
              <a:off x="5793154" y="4299283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 b="1" kern="1200">
                <a:solidFill>
                  <a:srgbClr val="595959">
                    <a:hueOff val="0"/>
                    <a:satOff val="0"/>
                    <a:lumOff val="0"/>
                    <a:alphaOff val="0"/>
                  </a:srgb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Freeform 7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3508B5E7-F1C4-5840-B4ED-8A32086E06B6}"/>
                </a:ext>
              </a:extLst>
            </p:cNvPr>
            <p:cNvSpPr/>
            <p:nvPr/>
          </p:nvSpPr>
          <p:spPr>
            <a:xfrm>
              <a:off x="5306522" y="5329250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grpSp>
          <p:nvGrpSpPr>
            <p:cNvPr id="9" name="Group 8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6078E9E7-6F42-AA41-B27E-49151C597E61}"/>
                </a:ext>
              </a:extLst>
            </p:cNvPr>
            <p:cNvGrpSpPr/>
            <p:nvPr/>
          </p:nvGrpSpPr>
          <p:grpSpPr>
            <a:xfrm>
              <a:off x="5407972" y="3693193"/>
              <a:ext cx="1744609" cy="1744787"/>
              <a:chOff x="5466028" y="3573608"/>
              <a:chExt cx="1744609" cy="1744787"/>
            </a:xfrm>
          </p:grpSpPr>
          <p:sp>
            <p:nvSpPr>
              <p:cNvPr id="19" name="Circular Arrow 18">
                <a:extLst>
                  <a:ext uri="{FF2B5EF4-FFF2-40B4-BE49-F238E27FC236}">
                    <a16:creationId xmlns:a16="http://schemas.microsoft.com/office/drawing/2014/main" id="{5902EFAC-1100-0B4D-B407-081ABAE3A1BA}"/>
                  </a:ext>
                </a:extLst>
              </p:cNvPr>
              <p:cNvSpPr/>
              <p:nvPr/>
            </p:nvSpPr>
            <p:spPr>
              <a:xfrm>
                <a:off x="5466028" y="357360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3500000"/>
                  <a:gd name="adj5" fmla="val 12500"/>
                </a:avLst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71EED87-77EF-6F44-B9CE-7EA034B2AE80}"/>
                  </a:ext>
                </a:extLst>
              </p:cNvPr>
              <p:cNvSpPr/>
              <p:nvPr/>
            </p:nvSpPr>
            <p:spPr>
              <a:xfrm>
                <a:off x="6018081" y="4121528"/>
                <a:ext cx="584388" cy="58438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C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0" name="Group 9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EC07C967-B5E6-C74E-AD2A-BD40C8779A11}"/>
                </a:ext>
              </a:extLst>
            </p:cNvPr>
            <p:cNvGrpSpPr/>
            <p:nvPr/>
          </p:nvGrpSpPr>
          <p:grpSpPr>
            <a:xfrm>
              <a:off x="5047662" y="4811504"/>
              <a:ext cx="1498839" cy="1499563"/>
              <a:chOff x="5105718" y="4691919"/>
              <a:chExt cx="1498839" cy="1499563"/>
            </a:xfrm>
          </p:grpSpPr>
          <p:sp>
            <p:nvSpPr>
              <p:cNvPr id="17" name="Block Arc 16">
                <a:extLst>
                  <a:ext uri="{FF2B5EF4-FFF2-40B4-BE49-F238E27FC236}">
                    <a16:creationId xmlns:a16="http://schemas.microsoft.com/office/drawing/2014/main" id="{08140BC7-A757-D249-BBA3-C76DDE88ECC3}"/>
                  </a:ext>
                </a:extLst>
              </p:cNvPr>
              <p:cNvSpPr/>
              <p:nvPr/>
            </p:nvSpPr>
            <p:spPr>
              <a:xfrm>
                <a:off x="5105718" y="4691919"/>
                <a:ext cx="1498839" cy="1499563"/>
              </a:xfrm>
              <a:prstGeom prst="blockArc">
                <a:avLst>
                  <a:gd name="adj1" fmla="val 0"/>
                  <a:gd name="adj2" fmla="val 18900000"/>
                  <a:gd name="adj3" fmla="val 12740"/>
                </a:avLst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6143A44-E28B-A447-93A8-496C9D0434CE}"/>
                  </a:ext>
                </a:extLst>
              </p:cNvPr>
              <p:cNvSpPr/>
              <p:nvPr/>
            </p:nvSpPr>
            <p:spPr>
              <a:xfrm>
                <a:off x="5576543" y="5163711"/>
                <a:ext cx="584388" cy="58438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D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1" name="Group 10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BF41C622-7D5B-1F47-A66C-11A27984D68B}"/>
                </a:ext>
              </a:extLst>
            </p:cNvPr>
            <p:cNvGrpSpPr/>
            <p:nvPr/>
          </p:nvGrpSpPr>
          <p:grpSpPr>
            <a:xfrm>
              <a:off x="4923304" y="2686852"/>
              <a:ext cx="1744609" cy="1744787"/>
              <a:chOff x="4981360" y="2567267"/>
              <a:chExt cx="1744609" cy="1744787"/>
            </a:xfrm>
          </p:grpSpPr>
          <p:sp>
            <p:nvSpPr>
              <p:cNvPr id="15" name="Shape 14">
                <a:extLst>
                  <a:ext uri="{FF2B5EF4-FFF2-40B4-BE49-F238E27FC236}">
                    <a16:creationId xmlns:a16="http://schemas.microsoft.com/office/drawing/2014/main" id="{E6D6344C-31DC-3946-8046-46F889444BA7}"/>
                  </a:ext>
                </a:extLst>
              </p:cNvPr>
              <p:cNvSpPr/>
              <p:nvPr/>
            </p:nvSpPr>
            <p:spPr>
              <a:xfrm>
                <a:off x="4981360" y="2567267"/>
                <a:ext cx="1744609" cy="1744787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BAE6471-CFF3-B945-8CF5-5C02EB1795E7}"/>
                  </a:ext>
                </a:extLst>
              </p:cNvPr>
              <p:cNvSpPr/>
              <p:nvPr/>
            </p:nvSpPr>
            <p:spPr>
              <a:xfrm>
                <a:off x="5576543" y="3163803"/>
                <a:ext cx="584388" cy="58438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B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2" name="Group 11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163EDCB4-DCC1-3045-92AB-BF51E47552F4}"/>
                </a:ext>
              </a:extLst>
            </p:cNvPr>
            <p:cNvGrpSpPr/>
            <p:nvPr/>
          </p:nvGrpSpPr>
          <p:grpSpPr>
            <a:xfrm>
              <a:off x="5407972" y="1684213"/>
              <a:ext cx="1744609" cy="1744787"/>
              <a:chOff x="5466028" y="1564628"/>
              <a:chExt cx="1744609" cy="1744787"/>
            </a:xfrm>
          </p:grpSpPr>
          <p:sp>
            <p:nvSpPr>
              <p:cNvPr id="13" name="Circular Arrow 12">
                <a:extLst>
                  <a:ext uri="{FF2B5EF4-FFF2-40B4-BE49-F238E27FC236}">
                    <a16:creationId xmlns:a16="http://schemas.microsoft.com/office/drawing/2014/main" id="{83C2A2E4-05E2-EB4D-8DD5-4DC8E18C862B}"/>
                  </a:ext>
                </a:extLst>
              </p:cNvPr>
              <p:cNvSpPr/>
              <p:nvPr/>
            </p:nvSpPr>
            <p:spPr>
              <a:xfrm>
                <a:off x="5466028" y="156462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595AE00-7FD9-3E42-893F-83785B60F62B}"/>
                  </a:ext>
                </a:extLst>
              </p:cNvPr>
              <p:cNvSpPr/>
              <p:nvPr/>
            </p:nvSpPr>
            <p:spPr>
              <a:xfrm>
                <a:off x="6050547" y="2147096"/>
                <a:ext cx="584388" cy="58438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A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30142A0-95EA-E70A-0A9E-D6F9157364B6}"/>
              </a:ext>
            </a:extLst>
          </p:cNvPr>
          <p:cNvSpPr txBox="1"/>
          <p:nvPr/>
        </p:nvSpPr>
        <p:spPr>
          <a:xfrm>
            <a:off x="7087182" y="592830"/>
            <a:ext cx="36685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Термин «презумпция» произошел от латинского «</a:t>
            </a:r>
            <a:r>
              <a:rPr lang="ru-RU" b="1" i="1" dirty="0" err="1"/>
              <a:t>praesumptio</a:t>
            </a:r>
            <a:r>
              <a:rPr lang="ru-RU" b="1" i="1" dirty="0"/>
              <a:t>» (предположение, ожидание, упреждение). То есть презумпция невиновности – это предположение о невиновности лица, признаваемое истинным, пока не будет доказано обратное</a:t>
            </a:r>
            <a:r>
              <a:rPr lang="ru-RU" dirty="0"/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1CBFF22-E6A1-F138-C232-DF95B1BA5771}"/>
              </a:ext>
            </a:extLst>
          </p:cNvPr>
          <p:cNvSpPr txBox="1"/>
          <p:nvPr/>
        </p:nvSpPr>
        <p:spPr>
          <a:xfrm>
            <a:off x="2214185" y="1823401"/>
            <a:ext cx="33262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В узком смысле презумпция невиновности сводится к тому, что до вступления в силу обвинительного приговора суда любое лицо, обвиняемое в абсолютно любом преступлении, должно считаться невиновным.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2C76730-7496-389D-DAC4-231415C8BC0C}"/>
              </a:ext>
            </a:extLst>
          </p:cNvPr>
          <p:cNvSpPr txBox="1"/>
          <p:nvPr/>
        </p:nvSpPr>
        <p:spPr>
          <a:xfrm>
            <a:off x="7087182" y="3466941"/>
            <a:ext cx="323834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В широком смысле к составляющим презумпции невиновности могут быть отнесены и другие элементы права на справедливое разбирательство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BC4109-5F23-8275-55D2-ACCC94DBEAB2}"/>
              </a:ext>
            </a:extLst>
          </p:cNvPr>
          <p:cNvSpPr txBox="1"/>
          <p:nvPr/>
        </p:nvSpPr>
        <p:spPr>
          <a:xfrm>
            <a:off x="1579222" y="4621103"/>
            <a:ext cx="38142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Данный принцип является межотраслевым и присущ видам судопроизводства, характеризующимся преобладанием публичного начала.</a:t>
            </a:r>
          </a:p>
        </p:txBody>
      </p:sp>
    </p:spTree>
    <p:extLst>
      <p:ext uri="{BB962C8B-B14F-4D97-AF65-F5344CB8AC3E}">
        <p14:creationId xmlns:p14="http://schemas.microsoft.com/office/powerpoint/2010/main" val="355616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3D02C57-F62B-66C7-E79D-7CB3BA0AD25C}"/>
              </a:ext>
            </a:extLst>
          </p:cNvPr>
          <p:cNvSpPr txBox="1"/>
          <p:nvPr/>
        </p:nvSpPr>
        <p:spPr>
          <a:xfrm>
            <a:off x="2188394" y="739740"/>
            <a:ext cx="8404261" cy="5536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u="sng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000" b="1" u="sng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частие защитника в уголовном деле является обязательным условием при выполнении принципа презумпции невиновности: </a:t>
            </a:r>
            <a:endParaRPr lang="ru-RU" sz="2000" b="1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 момент вынесения постановления о привлечении лица в качестве обвиняемого; 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с момента возбуждения уголовного дела в отношении определенного лица; 3) с момента фактического задержания лица, подозреваемого в совершении преступления;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 момент разъяснения лицу, подозреваемому в совершении противоправного деяния, постановления о назначении </a:t>
            </a:r>
            <a:r>
              <a:rPr lang="ru-RU" b="1" i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судебно</a:t>
            </a: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психиатрической экспертизы;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с момента начала осуществления иных мер процессуального принуждения или иных процессуальных действий, которые затрагивают права и свободу лиц, подозреваемых в совершении противоправного деяния (п. 3 ст. 49 УПК РФ). 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41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50583A-8C93-A34D-4ED8-C1E4C11A2441}"/>
              </a:ext>
            </a:extLst>
          </p:cNvPr>
          <p:cNvSpPr txBox="1"/>
          <p:nvPr/>
        </p:nvSpPr>
        <p:spPr>
          <a:xfrm>
            <a:off x="2414426" y="441789"/>
            <a:ext cx="9072081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u="sng" dirty="0"/>
              <a:t>Выражая существенный аспект презумпции невиновности, это конституционное установление определяет:</a:t>
            </a:r>
          </a:p>
          <a:p>
            <a:endParaRPr lang="ru-RU" sz="2800" b="1" i="1" u="sng" dirty="0"/>
          </a:p>
          <a:p>
            <a:r>
              <a:rPr lang="ru-RU" sz="2800" i="1" dirty="0"/>
              <a:t> - единственным органом, управомоченным признавать кого-либо преступником, является суд;</a:t>
            </a:r>
          </a:p>
          <a:p>
            <a:endParaRPr lang="ru-RU" sz="2800" i="1" dirty="0"/>
          </a:p>
          <a:p>
            <a:r>
              <a:rPr lang="ru-RU" sz="2800" i="1" dirty="0"/>
              <a:t> - единственная форма такого признания - приговор суда;</a:t>
            </a:r>
          </a:p>
          <a:p>
            <a:endParaRPr lang="ru-RU" sz="2800" i="1" dirty="0"/>
          </a:p>
          <a:p>
            <a:r>
              <a:rPr lang="ru-RU" sz="2800" i="1" dirty="0"/>
              <a:t> - необходимое условие признания виновным и применения наказания - соответствие действий и решений суда закону. </a:t>
            </a:r>
          </a:p>
        </p:txBody>
      </p:sp>
    </p:spTree>
    <p:extLst>
      <p:ext uri="{BB962C8B-B14F-4D97-AF65-F5344CB8AC3E}">
        <p14:creationId xmlns:p14="http://schemas.microsoft.com/office/powerpoint/2010/main" val="196527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8274446-88B8-2A1C-D285-A343090F57FB}"/>
              </a:ext>
            </a:extLst>
          </p:cNvPr>
          <p:cNvSpPr txBox="1"/>
          <p:nvPr/>
        </p:nvSpPr>
        <p:spPr>
          <a:xfrm>
            <a:off x="2321960" y="801384"/>
            <a:ext cx="922619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Суд обязан проверить все доказательства, собранные органами дознания или следствия: допросить подсудимых, потерпевших, свидетелей, заслушать заключения экспертов, осмотреть вещественные доказательства, огласить протоколы и иные документы; обвинитель, подсудимый, защитник пользуются равными правами по представлению доказательств, участию в исследовании доказательств и заявлению ходатайств. </a:t>
            </a:r>
          </a:p>
        </p:txBody>
      </p:sp>
    </p:spTree>
    <p:extLst>
      <p:ext uri="{BB962C8B-B14F-4D97-AF65-F5344CB8AC3E}">
        <p14:creationId xmlns:p14="http://schemas.microsoft.com/office/powerpoint/2010/main" val="1941082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689AB5E-AE50-6F0B-29AC-9A4C463DC44A}"/>
              </a:ext>
            </a:extLst>
          </p:cNvPr>
          <p:cNvSpPr txBox="1"/>
          <p:nvPr/>
        </p:nvSpPr>
        <p:spPr>
          <a:xfrm>
            <a:off x="2126751" y="452063"/>
            <a:ext cx="8897419" cy="6177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сделать ряд важных выводов, вытекающих из принципа презумпции невиновности: </a:t>
            </a:r>
            <a:endParaRPr lang="ru-RU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ни один невиновный не должен быть привлечен к уголовной ответственности и осужден (ст.2 УПК)1; </a:t>
            </a:r>
            <a:endParaRPr lang="ru-RU" sz="2000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никто не может быть привлечен в качестве обвиняемого иначе, как на основаниях и в порядке, установленном законом (ст. 4 УПК); </a:t>
            </a:r>
            <a:endParaRPr lang="ru-RU" sz="2000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признание обвиняемым своей вины может быть положено в основу обвинительного приговора только при подтверждении признания совокупностью имеющихся доказательств по делу (ч. 2 ст.27 УПК); </a:t>
            </a:r>
            <a:endParaRPr lang="ru-RU" sz="2000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обвиняемый может быть признан виновным при условии, если в ходе судебного разбирательства виновность подсудимого в совершении преступления доказана (ст. 309 УПК); </a:t>
            </a:r>
            <a:endParaRPr lang="ru-RU" sz="2000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7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D8294C-5791-38AC-8808-08BFEA4C346D}"/>
              </a:ext>
            </a:extLst>
          </p:cNvPr>
          <p:cNvSpPr txBox="1"/>
          <p:nvPr/>
        </p:nvSpPr>
        <p:spPr>
          <a:xfrm>
            <a:off x="1664412" y="277402"/>
            <a:ext cx="9678257" cy="60700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д) всякое неустранимое сомнения должно толковаться в пользу обвиняемого (ч.3 ст.49 Конституции РФ); 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е) при недостаточности доказательств участия обвиняемого в совершении преступления и невозможности собирания дополнительных доказательств дело прекращается производством (п.2 ч.1 ст.208, ст.ст.234, 349 и др. УПК) или выносится оправдательный приговор (п.3 ч.3 ст.309 УПК); 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ж) никто не может быть признан виновным в совершении преступления, а также подвергнут уголовному наказанию иначе, как в соответствии с действующим законом. Наряду с несомненными достоинствами принципа в процессе реализации презумпции невиновности выявляются и определенные недостатки, которые зависят как от формулировки данной презумпции, так и от уяснения и понимания ее сущности и назначения как одного из основополагающих и гуманных принципов уголовного процесса что, несомненно, требует тщательной и всесторонней разработки данной темы с учетом накопленного теоретического и практического опыта.</a:t>
            </a:r>
            <a:endParaRPr lang="ru-RU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108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695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华文新魏</vt:lpstr>
      <vt:lpstr>Arial</vt:lpstr>
      <vt:lpstr>Calibri</vt:lpstr>
      <vt:lpstr>Calibri Light</vt:lpstr>
      <vt:lpstr>inpin heiti</vt:lpstr>
      <vt:lpstr>Times New Roman</vt:lpstr>
      <vt:lpstr>Тема Office</vt:lpstr>
      <vt:lpstr>Реализация принципа презумпции невиновности на разных стадиях судебного разбирательства</vt:lpstr>
      <vt:lpstr>Актуальность</vt:lpstr>
      <vt:lpstr>Презентация PowerPoint</vt:lpstr>
      <vt:lpstr>Понятие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Григорьева Мария</cp:lastModifiedBy>
  <cp:revision>10</cp:revision>
  <dcterms:created xsi:type="dcterms:W3CDTF">2023-02-06T21:09:25Z</dcterms:created>
  <dcterms:modified xsi:type="dcterms:W3CDTF">2023-11-30T10:40:34Z</dcterms:modified>
</cp:coreProperties>
</file>